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5" r:id="rId3"/>
    <p:sldId id="272" r:id="rId4"/>
    <p:sldId id="286" r:id="rId5"/>
    <p:sldId id="277" r:id="rId6"/>
    <p:sldId id="260" r:id="rId7"/>
    <p:sldId id="296" r:id="rId8"/>
    <p:sldId id="289" r:id="rId9"/>
    <p:sldId id="294" r:id="rId10"/>
    <p:sldId id="293" r:id="rId11"/>
    <p:sldId id="288" r:id="rId12"/>
    <p:sldId id="291" r:id="rId13"/>
    <p:sldId id="258" r:id="rId14"/>
    <p:sldId id="273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2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7AC36-8959-4A33-9BDB-E9872D49C103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6DC3-5CE9-4125-B37A-F6829296AE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9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коллеги, мы представляем школу № 663 Московского района  Санкт-Петербурга, где обучаются дети с ограниченными возможностями здоровья. </a:t>
            </a:r>
          </a:p>
          <a:p>
            <a:r>
              <a:rPr lang="ru-RU" dirty="0"/>
              <a:t>Несколько лет назад школой было приобретено оборудование, предназначенное для работы в дистанционном режиме детьми с ОВЗ. В соответствии с законом «О защите персональных данных» были разработаны все необходимые локальные акты. С родителями или законными представителями учащихся школа заключает договор об организации обучения с применением дистанционных образовательных технологий.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нас есть опыт организации межшкольных дистанционных мероприятий. В декабре состоялось межшкольное дистанционное мероприятие по английскому языку для учеников вторых классов “Встречаем Новый год”. Учащиеся двух школ совместно готовились к Новому году, наряжали елку, пели новогодние песни на английском языке и обсуждали, как празднуют Новый год в Великобритании и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0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</a:t>
            </a:r>
            <a:r>
              <a:rPr lang="ru-RU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учебном году с помощью система ПЕЛИКАН проводились онлайн консультации по различным предметам для часто болеющих детей для того, чтобы они не выпадали из образовательного процесса.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 также стараемся выискивать среди наших детей талантливых и способных не только в учебе, но и в другой деятельности.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лет наши учителя работают над внедрением различных форм дистанционного обучения во внеурочную деятельность. Вовлекают детей надомного обучения для участия в дистанционных конкурсах и проектной деятельности. Эта деятельность позволяет раскрыть творческий потенциал учащихся, позволяет им почувствовать себя нужными.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 наши дети участвуют и занимают призовые места в дистанционном проекте «Я познаю мир».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5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Дистанционное обучение является одним из основных направлений деятельности нашей школы. Существуют различные формы дистанционного обучения, такие как онлайн-уроки, мастер-классы, консультации, </a:t>
            </a:r>
            <a:r>
              <a:rPr lang="ru-RU" dirty="0"/>
              <a:t>дистанционные курсы </a:t>
            </a:r>
            <a:r>
              <a:rPr lang="en-US" dirty="0"/>
              <a:t>Moodle</a:t>
            </a:r>
            <a:r>
              <a:rPr lang="ru-RU" dirty="0"/>
              <a:t> для урочной и внеурочной деятельности и многие другие.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прошлого учебного года в кабинете информатики был установлен программно-аппаратный комплекс ПЕЛИКАН, что значительно расширило возможности интерактивного дистанционного обучения наших детей, т.е. проведения онлайн уроков и внеурочных мероприятий.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«Пеликан» – это система интерактивного дистанционного обучения, созданная на базе современной технологии онлайн присутствия, которая обеспечивает эффект нахождения ученика в классе за счет использования аудио и видео оборудований. Цели и задачи  учителя предотвратить возможные психологические трудности учащихся по освоению дистанционных образовательных технологий и освоения навыков саморегуляции, рефлексии, социальной адаптации, общения с взрослыми и сверстниками.  В системе реализованы функции, которые позволяют преподавателям максимально эффективно взаимодействовать с удаленными учениками во время урока, а самим учащимся в полной мере ощутить себя полноценными участниками учебного процесса наравне со своими одноклассниками.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аудио и видео оборудования, нам предоставлена площадка в интернете. На этой площадке администратор создает учетные записи учителей и учеников. Ведется запись занятий, которые учащиеся при необходимости могут просматривать повторно.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 создает урок, определяет его продолжительность. Дальше раздает ссылку, логин и пароль участникам урока для дистанционного подключения. Участниками урока могут быть не только ученики, но и родители, чтобы посмотреть, как их дети участвуют в мероприятиях урочной и внеурочной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6DC3-5CE9-4125-B37A-F6829296AE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Благодаря системе ПЕЛИКАН в нашей школе за прошлый год состоялся ряд мероприятий, в которых дистанционно участвовали учащиеся надомного обучения. Литературные чтения в 8х классах, посвященные творчеству </a:t>
            </a:r>
            <a:r>
              <a:rPr lang="ru-RU" dirty="0" err="1"/>
              <a:t>С.Есенина</a:t>
            </a:r>
            <a:r>
              <a:rPr lang="ru-RU" dirty="0"/>
              <a:t>, состоялись в октябре в день рождения поэта. Ученик надомного обучения читал стихи и отвечал на вопросы наравне с одноклассниками. Ученик чувствует себя комфортно, отвечает без волнения, ощущает себя полноценным участником учебного процесса.</a:t>
            </a:r>
          </a:p>
          <a:p>
            <a:r>
              <a:rPr lang="ru-RU" dirty="0"/>
              <a:t>Этот опыт показал, что подключенные дистанционно учащиеся хорошо адаптируются на уроке. Кроме естественной социализации детей, повышается их мотивация к обучению и ИКТ-компетентность.</a:t>
            </a:r>
          </a:p>
          <a:p>
            <a:r>
              <a:rPr lang="ru-RU" dirty="0"/>
              <a:t>На слайде вы видите двух учителей одновременно. На открытых мероприятиях целесообразно присутствие учителя-ассистента, который осуществляет дистанционное взаимодействие с учениками. При этом нужно учитывать психологические особенности каждого ребенка. Если учитель вызывает удаленного ученика «к доске», то ассистент в соответствии с внутренними школьными правилами решает, показывать его классу или нет.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1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ФГОС для наших третьеклассников учитель английского языка провела бинарный урок математики на английском языке. Дистанционно к классу, где проводился урок, были подключены два других третьих класса, ученик надомного обучения и родители некоторых учащихся, которым для доступа к уроку были выданы ссылка, логин и пароль.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4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Наши девятиклассники теперь получили возможность готовиться к экзамену с помощью системы ПЕЛИКАН.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классом дистанционно работает ученица 9 класса. За трансляцией урока наблюдают коллеги из других школ участники межрегиональной конференции на тему инклюзивного образования детей с ОВЗ.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EF569-BF8C-4999-9D9B-EEFB954EC3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0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7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3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4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68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6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3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63F5-9DE0-4E47-A2DD-563296662095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B732-BF3A-4040-8228-294643642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05A1-745A-483A-9681-F54376B6F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0CDC8-9D55-41CA-8C37-E12039A43A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4664"/>
            <a:ext cx="8786874" cy="283574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Интерактивное взаимодействие с учащимися с ОВЗ в образовательном процессе с использованием комплекса «Пеликан»</a:t>
            </a:r>
            <a:endParaRPr lang="ru-RU" sz="36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632848" cy="1008112"/>
          </a:xfrm>
        </p:spPr>
        <p:txBody>
          <a:bodyPr>
            <a:noAutofit/>
          </a:bodyPr>
          <a:lstStyle/>
          <a:p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Фахрутдинова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Р.А.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ГБОУ школы №663 Московского района Санкт-Петербурга 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7157" y="6211669"/>
            <a:ext cx="2004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25.09.2017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40968"/>
            <a:ext cx="23431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96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554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между школами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дистанционное мероприятие «Встреча Нового года» </a:t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английском языке со вторыми классами)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7072"/>
            <a:ext cx="5122454" cy="288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1629685"/>
            <a:ext cx="3707904" cy="208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978000"/>
            <a:ext cx="5122129" cy="288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1"/>
            <a:ext cx="3432078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ая выноска 8"/>
          <p:cNvSpPr/>
          <p:nvPr/>
        </p:nvSpPr>
        <p:spPr bwMode="auto">
          <a:xfrm>
            <a:off x="6588224" y="3792460"/>
            <a:ext cx="1214446" cy="428628"/>
          </a:xfrm>
          <a:prstGeom prst="wedgeRectCallout">
            <a:avLst>
              <a:gd name="adj1" fmla="val -20152"/>
              <a:gd name="adj2" fmla="val 926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ОУ №663</a:t>
            </a: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2843808" y="1128164"/>
            <a:ext cx="1285884" cy="428628"/>
          </a:xfrm>
          <a:prstGeom prst="wedgeRectCallout">
            <a:avLst>
              <a:gd name="adj1" fmla="val -23555"/>
              <a:gd name="adj2" fmla="val 926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rPr>
              <a:t>ОУ №370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1" y="116632"/>
            <a:ext cx="8673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49E">
                    <a:lumMod val="75000"/>
                  </a:srgbClr>
                </a:solidFill>
              </a:rPr>
              <a:t>Проведение </a:t>
            </a:r>
            <a:r>
              <a:rPr lang="ru-RU" sz="3200" b="1" dirty="0">
                <a:solidFill>
                  <a:srgbClr val="00349E">
                    <a:lumMod val="75000"/>
                  </a:srgbClr>
                </a:solidFill>
              </a:rPr>
              <a:t>консультаций по предметам в дистанционном режиме для учащихся </a:t>
            </a:r>
            <a:r>
              <a:rPr lang="ru-RU" sz="3200" b="1" dirty="0" smtClean="0">
                <a:solidFill>
                  <a:srgbClr val="00349E">
                    <a:lumMod val="75000"/>
                  </a:srgbClr>
                </a:solidFill>
              </a:rPr>
              <a:t>школы</a:t>
            </a:r>
            <a:endParaRPr lang="ru-RU" sz="3200" b="1" dirty="0">
              <a:solidFill>
                <a:srgbClr val="00349E">
                  <a:lumMod val="75000"/>
                </a:srgbClr>
              </a:solidFill>
            </a:endParaRPr>
          </a:p>
        </p:txBody>
      </p:sp>
      <p:pic>
        <p:nvPicPr>
          <p:cNvPr id="12" name="Содержимое 7" descr="Геометрия 7а 01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000504"/>
            <a:ext cx="4772038" cy="268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3974424" cy="252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Геометрия 7а 0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4572000" cy="257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321470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52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7120" y="2072506"/>
            <a:ext cx="326736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781697" y="1268760"/>
            <a:ext cx="3098214" cy="746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Интернет –проект «Открытый мир звуков»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5" descr="H:\КОНКУРСЫ_КОНФ_СЕМ\Конк по ИКТ_все\Я познаю мир_Конк и видеоконф по дист проектам\фото\663_6кл_Мухамедзоде Алишер и Солдатов Дании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5" y="1268760"/>
            <a:ext cx="2551233" cy="1913425"/>
          </a:xfrm>
          <a:prstGeom prst="rect">
            <a:avLst/>
          </a:prstGeom>
          <a:noFill/>
        </p:spPr>
      </p:pic>
      <p:pic>
        <p:nvPicPr>
          <p:cNvPr id="13" name="Рисунок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516237"/>
            <a:ext cx="2693807" cy="22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33029" y="40977"/>
            <a:ext cx="8071419" cy="99652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Организация и поддержка сетевой проектной деятельности учащихся</a:t>
            </a:r>
          </a:p>
        </p:txBody>
      </p:sp>
      <p:pic>
        <p:nvPicPr>
          <p:cNvPr id="17" name="Рисунок 16" descr="C:\Users\Teacher\Downloads\IMG_291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8397" y="1700808"/>
            <a:ext cx="2084287" cy="210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611560" y="3297758"/>
            <a:ext cx="179619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Разработка дистанционных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проектов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5067792"/>
            <a:ext cx="2617873" cy="1550484"/>
          </a:xfrm>
          <a:prstGeom prst="rect">
            <a:avLst/>
          </a:prstGeom>
        </p:spPr>
      </p:pic>
      <p:sp>
        <p:nvSpPr>
          <p:cNvPr id="8" name="Пятиугольник 7"/>
          <p:cNvSpPr/>
          <p:nvPr/>
        </p:nvSpPr>
        <p:spPr>
          <a:xfrm rot="20591749" flipH="1">
            <a:off x="2309942" y="3914558"/>
            <a:ext cx="2575952" cy="78028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Видеоконференции для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учащихся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ОВЗ 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Социализация учащихся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через участие в конкурсе дистанционных проектов «Я познаю мир»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301" y="1284078"/>
            <a:ext cx="4500594" cy="7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55" y="1999181"/>
            <a:ext cx="3606701" cy="2627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578" y="1284078"/>
            <a:ext cx="3921623" cy="3815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03537" y="5225802"/>
            <a:ext cx="2868859" cy="14893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место в городском туре конкурса 2016,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chemeClr val="tx1"/>
                </a:solidFill>
                <a:cs typeface="Times New Roman" pitchFamily="18" charset="0"/>
              </a:rPr>
              <a:t> место в городском туре конкурса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8" descr="F:\ДО Тарасенко\ЯПМ Тарасенко0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4786321"/>
            <a:ext cx="1416482" cy="20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4164" y="4088724"/>
            <a:ext cx="2737836" cy="25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исунок (17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643446"/>
            <a:ext cx="1538802" cy="21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2523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512298" y="3670342"/>
            <a:ext cx="2359305" cy="129636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Сетевые сообщества, общение</a:t>
            </a:r>
            <a:endParaRPr lang="ru-RU" sz="1400" dirty="0"/>
          </a:p>
        </p:txBody>
      </p:sp>
      <p:sp>
        <p:nvSpPr>
          <p:cNvPr id="4" name="Облако 3"/>
          <p:cNvSpPr/>
          <p:nvPr/>
        </p:nvSpPr>
        <p:spPr>
          <a:xfrm>
            <a:off x="219841" y="1132619"/>
            <a:ext cx="2740439" cy="1296364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Онлайн</a:t>
            </a:r>
            <a:r>
              <a:rPr lang="ru-RU" sz="1400" dirty="0" smtClean="0"/>
              <a:t> уроки, внеурочная работа, консультации</a:t>
            </a:r>
            <a:endParaRPr lang="ru-RU" sz="1400" dirty="0"/>
          </a:p>
        </p:txBody>
      </p:sp>
      <p:sp>
        <p:nvSpPr>
          <p:cNvPr id="5" name="Облако 4"/>
          <p:cNvSpPr/>
          <p:nvPr/>
        </p:nvSpPr>
        <p:spPr>
          <a:xfrm>
            <a:off x="3340613" y="1948182"/>
            <a:ext cx="2523281" cy="1368152"/>
          </a:xfrm>
          <a:prstGeom prst="cloud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Дистанционные конкурсы, олимпиады</a:t>
            </a:r>
            <a:endParaRPr lang="ru-RU" sz="1400" dirty="0"/>
          </a:p>
        </p:txBody>
      </p:sp>
      <p:sp>
        <p:nvSpPr>
          <p:cNvPr id="6" name="Облако 5"/>
          <p:cNvSpPr/>
          <p:nvPr/>
        </p:nvSpPr>
        <p:spPr>
          <a:xfrm>
            <a:off x="6307746" y="1162095"/>
            <a:ext cx="2616413" cy="129897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Вебинары</a:t>
            </a:r>
            <a:r>
              <a:rPr lang="ru-RU" sz="1400" dirty="0" smtClean="0"/>
              <a:t>, видеоконференции</a:t>
            </a:r>
            <a:endParaRPr lang="ru-RU" sz="1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Дистанционное </a:t>
            </a:r>
            <a:r>
              <a:rPr lang="ru-RU" b="1" dirty="0" smtClean="0">
                <a:solidFill>
                  <a:srgbClr val="0070C0"/>
                </a:solidFill>
              </a:rPr>
              <a:t>обучение – это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3422600" y="4966706"/>
            <a:ext cx="2359305" cy="1157222"/>
          </a:xfrm>
          <a:prstGeom prst="cloud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Групповые дистанционные проекты</a:t>
            </a:r>
            <a:endParaRPr lang="ru-RU" sz="1400" dirty="0"/>
          </a:p>
        </p:txBody>
      </p:sp>
      <p:sp>
        <p:nvSpPr>
          <p:cNvPr id="18" name="Облако 17"/>
          <p:cNvSpPr/>
          <p:nvPr/>
        </p:nvSpPr>
        <p:spPr>
          <a:xfrm>
            <a:off x="6228184" y="3808572"/>
            <a:ext cx="2200949" cy="1019903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Портал дистанционного обучения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667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042" y="116632"/>
            <a:ext cx="7000924" cy="13573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48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«ПЕЛИКАН»</a:t>
            </a:r>
            <a:br>
              <a:rPr lang="ru-RU" sz="48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школе  №663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852" y="2285992"/>
            <a:ext cx="7261148" cy="421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2143140" cy="2143140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видеокамера наблюдения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1785926"/>
            <a:ext cx="2033452" cy="11430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7"/>
            <a:ext cx="2328866" cy="13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1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lum/>
            <a:alphaModFix/>
          </a:blip>
          <a:srcRect/>
          <a:stretch>
            <a:fillRect/>
          </a:stretch>
        </p:blipFill>
        <p:spPr>
          <a:xfrm>
            <a:off x="120506" y="1260664"/>
            <a:ext cx="5044837" cy="244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364088" y="4276324"/>
            <a:ext cx="3600400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Система видеокамер и микрофонов позволяет транслировать урок из класса и обеспечивает эффект присутствия на уроке удаленному от школы ученику</a:t>
            </a:r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03341" y="0"/>
            <a:ext cx="90364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онлайн уроков и внеклассных мероприятий с помощью системы “Пеликан”</a:t>
            </a:r>
            <a:endParaRPr lang="ru-RU" sz="3200" b="1" dirty="0"/>
          </a:p>
        </p:txBody>
      </p:sp>
      <p:pic>
        <p:nvPicPr>
          <p:cNvPr id="10" name="Содержимое 3" descr="урок литературы 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34383"/>
            <a:ext cx="4464496" cy="251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11589" r="13238"/>
          <a:stretch/>
        </p:blipFill>
        <p:spPr bwMode="auto">
          <a:xfrm>
            <a:off x="5262065" y="1260664"/>
            <a:ext cx="3824986" cy="231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48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824" y="1309057"/>
            <a:ext cx="3635896" cy="2959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03" y="1338335"/>
            <a:ext cx="535739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3341" y="0"/>
            <a:ext cx="903649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онлайн уроков и внеклассных мероприятий с помощью системы “Пеликан”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440301" cy="2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634082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Литературные чтения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восьмыми классами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499992" cy="270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58614"/>
            <a:ext cx="4211960" cy="279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83691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http://playcast.ru/uploads/2014/03/11/7808226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01392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6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путешествие «Таинственный остров»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на английском языке в третьих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классах)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7550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477107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70214_01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824330"/>
            <a:ext cx="5400600" cy="303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5076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299941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652120" y="470325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учащимися нескольких классов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336307"/>
            <a:ext cx="2736304" cy="452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Трансляция занятий по русскому языку в 9 классе </a:t>
            </a:r>
            <a:endParaRPr lang="ru-RU" sz="3600" dirty="0"/>
          </a:p>
        </p:txBody>
      </p:sp>
      <p:pic>
        <p:nvPicPr>
          <p:cNvPr id="9" name="Содержимое 8" descr="20170222_10555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1553" y="1916832"/>
            <a:ext cx="4608511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коллегами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родителями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57606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437112"/>
            <a:ext cx="25602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Картинки по запросу гвэ по русскому языку 9 клас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1222636" cy="18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1948</TotalTime>
  <Words>960</Words>
  <Application>Microsoft Office PowerPoint</Application>
  <PresentationFormat>Экран (4:3)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1_Тема Office</vt:lpstr>
      <vt:lpstr>Интерактивное взаимодействие с учащимися с ОВЗ в образовательном процессе с использованием комплекса «Пеликан»</vt:lpstr>
      <vt:lpstr>Дистанционное обучение – это</vt:lpstr>
      <vt:lpstr>Система «ПЕЛИКАН» в  школе  №663</vt:lpstr>
      <vt:lpstr>Презентация PowerPoint</vt:lpstr>
      <vt:lpstr>Презентация PowerPoint</vt:lpstr>
      <vt:lpstr>Литературные чтения с восьмыми классами</vt:lpstr>
      <vt:lpstr>Образовательное путешествие «Таинственный остров» (математика на английском языке в третьих классах)</vt:lpstr>
      <vt:lpstr>Презентация PowerPoint</vt:lpstr>
      <vt:lpstr>Трансляция занятий по русскому языку в 9 классе </vt:lpstr>
      <vt:lpstr>Взаимодействие между школами - дистанционное мероприятие «Встреча Нового года»  (на английском языке со вторыми классами)</vt:lpstr>
      <vt:lpstr>Презентация PowerPoint</vt:lpstr>
      <vt:lpstr>Организация и поддержка сетевой проектной деятельности учащихся</vt:lpstr>
      <vt:lpstr>Социализация учащихся через участие в конкурсе дистанционных проектов «Я познаю мир»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дистанционного обучения детей с ОВЗ</dc:title>
  <dc:creator>Julia</dc:creator>
  <cp:lastModifiedBy>Рано</cp:lastModifiedBy>
  <cp:revision>162</cp:revision>
  <dcterms:created xsi:type="dcterms:W3CDTF">2016-11-14T18:31:26Z</dcterms:created>
  <dcterms:modified xsi:type="dcterms:W3CDTF">2018-01-05T21:27:19Z</dcterms:modified>
</cp:coreProperties>
</file>