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s/slide5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wmf" ContentType="image/x-wmf"/>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Default Extension="png" ContentType="image/png"/>
  <Default Extension="bin" ContentType="application/vnd.openxmlformats-officedocument.oleObject"/>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Default Extension="jpeg" ContentType="image/jpeg"/>
  <Override PartName="/ppt/slideLayouts/slideLayout3.xml" ContentType="application/vnd.openxmlformats-officedocument.presentationml.slideLayout+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0.xml" ContentType="application/vnd.openxmlformats-officedocument.presentationml.slideLayout+xml"/>
  <Default Extension="vml" ContentType="application/vnd.openxmlformats-officedocument.vmlDrawing"/>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1" r:id="rId1"/>
  </p:sldMasterIdLst>
  <p:sldIdLst>
    <p:sldId id="257" r:id="rId2"/>
    <p:sldId id="265" r:id="rId3"/>
    <p:sldId id="313" r:id="rId4"/>
    <p:sldId id="268" r:id="rId5"/>
    <p:sldId id="312" r:id="rId6"/>
    <p:sldId id="328" r:id="rId7"/>
    <p:sldId id="266" r:id="rId8"/>
    <p:sldId id="311" r:id="rId9"/>
    <p:sldId id="330" r:id="rId10"/>
    <p:sldId id="329" r:id="rId11"/>
    <p:sldId id="324" r:id="rId12"/>
    <p:sldId id="269" r:id="rId13"/>
    <p:sldId id="270" r:id="rId14"/>
    <p:sldId id="335" r:id="rId15"/>
    <p:sldId id="359" r:id="rId16"/>
    <p:sldId id="354" r:id="rId17"/>
    <p:sldId id="355" r:id="rId18"/>
    <p:sldId id="277" r:id="rId19"/>
    <p:sldId id="274" r:id="rId20"/>
    <p:sldId id="339" r:id="rId21"/>
    <p:sldId id="340" r:id="rId22"/>
    <p:sldId id="348" r:id="rId23"/>
    <p:sldId id="349" r:id="rId24"/>
    <p:sldId id="350" r:id="rId25"/>
    <p:sldId id="367" r:id="rId26"/>
    <p:sldId id="337" r:id="rId27"/>
    <p:sldId id="351" r:id="rId28"/>
    <p:sldId id="276" r:id="rId29"/>
    <p:sldId id="281" r:id="rId30"/>
    <p:sldId id="271" r:id="rId31"/>
    <p:sldId id="356" r:id="rId32"/>
    <p:sldId id="263" r:id="rId33"/>
    <p:sldId id="343" r:id="rId34"/>
    <p:sldId id="344" r:id="rId35"/>
    <p:sldId id="345" r:id="rId36"/>
    <p:sldId id="360" r:id="rId37"/>
    <p:sldId id="362" r:id="rId38"/>
    <p:sldId id="336" r:id="rId39"/>
    <p:sldId id="259" r:id="rId40"/>
    <p:sldId id="307" r:id="rId41"/>
    <p:sldId id="279" r:id="rId42"/>
    <p:sldId id="309" r:id="rId43"/>
    <p:sldId id="314" r:id="rId44"/>
    <p:sldId id="315" r:id="rId45"/>
    <p:sldId id="278" r:id="rId46"/>
    <p:sldId id="308" r:id="rId47"/>
    <p:sldId id="341" r:id="rId48"/>
    <p:sldId id="342" r:id="rId49"/>
    <p:sldId id="346" r:id="rId50"/>
    <p:sldId id="347" r:id="rId51"/>
    <p:sldId id="357" r:id="rId52"/>
    <p:sldId id="358" r:id="rId53"/>
    <p:sldId id="338" r:id="rId54"/>
    <p:sldId id="291" r:id="rId55"/>
    <p:sldId id="287" r:id="rId56"/>
    <p:sldId id="283" r:id="rId57"/>
    <p:sldId id="352" r:id="rId58"/>
    <p:sldId id="361" r:id="rId59"/>
    <p:sldId id="365" r:id="rId60"/>
    <p:sldId id="320" r:id="rId61"/>
    <p:sldId id="363" r:id="rId62"/>
    <p:sldId id="364" r:id="rId63"/>
    <p:sldId id="323" r:id="rId64"/>
    <p:sldId id="273" r:id="rId65"/>
  </p:sldIdLst>
  <p:sldSz cx="9144000" cy="6858000" type="screen4x3"/>
  <p:notesSz cx="6858000" cy="9144000"/>
  <p:defaultTextStyle>
    <a:defPPr>
      <a:defRPr lang="ru-RU"/>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93300"/>
    <a:srgbClr val="437F49"/>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50" d="100"/>
          <a:sy n="50" d="100"/>
        </p:scale>
        <p:origin x="-522" y="210"/>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s>
</file>

<file path=ppt/drawings/_rels/vmlDrawing1.vml.rels><?xml version="1.0" encoding="UTF-8" standalone="yes"?>
<Relationships xmlns="http://schemas.openxmlformats.org/package/2006/relationships"><Relationship Id="rId2" Type="http://schemas.openxmlformats.org/officeDocument/2006/relationships/image" Target="../media/image6.wmf"/><Relationship Id="rId1" Type="http://schemas.openxmlformats.org/officeDocument/2006/relationships/image" Target="../media/image5.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7.w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8.w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9.w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10.wmf"/></Relationships>
</file>

<file path=ppt/drawings/_rels/vmlDrawing6.vml.rels><?xml version="1.0" encoding="UTF-8" standalone="yes"?>
<Relationships xmlns="http://schemas.openxmlformats.org/package/2006/relationships"><Relationship Id="rId3" Type="http://schemas.openxmlformats.org/officeDocument/2006/relationships/image" Target="../media/image13.wmf"/><Relationship Id="rId2" Type="http://schemas.openxmlformats.org/officeDocument/2006/relationships/image" Target="../media/image12.wmf"/><Relationship Id="rId1" Type="http://schemas.openxmlformats.org/officeDocument/2006/relationships/image" Target="../media/image11.wmf"/></Relationships>
</file>

<file path=ppt/drawings/_rels/vmlDrawing7.vml.rels><?xml version="1.0" encoding="UTF-8" standalone="yes"?>
<Relationships xmlns="http://schemas.openxmlformats.org/package/2006/relationships"><Relationship Id="rId1" Type="http://schemas.openxmlformats.org/officeDocument/2006/relationships/image" Target="../media/image14.wmf"/></Relationships>
</file>

<file path=ppt/drawings/_rels/vmlDrawing8.vml.rels><?xml version="1.0" encoding="UTF-8" standalone="yes"?>
<Relationships xmlns="http://schemas.openxmlformats.org/package/2006/relationships"><Relationship Id="rId1" Type="http://schemas.openxmlformats.org/officeDocument/2006/relationships/image" Target="../media/image15.wmf"/></Relationships>
</file>

<file path=ppt/drawings/_rels/vmlDrawing9.vml.rels><?xml version="1.0" encoding="UTF-8" standalone="yes"?>
<Relationships xmlns="http://schemas.openxmlformats.org/package/2006/relationships"><Relationship Id="rId1" Type="http://schemas.openxmlformats.org/officeDocument/2006/relationships/image" Target="../media/image16.wmf"/></Relationships>
</file>

<file path=ppt/drawings/_rels/vmlDrawing10.vml.rels><?xml version="1.0" encoding="UTF-8" standalone="yes"?>
<Relationships xmlns="http://schemas.openxmlformats.org/package/2006/relationships"><Relationship Id="rId2" Type="http://schemas.openxmlformats.org/officeDocument/2006/relationships/image" Target="../media/image19.wmf"/><Relationship Id="rId1" Type="http://schemas.openxmlformats.org/officeDocument/2006/relationships/image" Target="../media/image18.wmf"/></Relationships>
</file>

<file path=ppt/drawings/_rels/vmlDrawing11.vml.rels><?xml version="1.0" encoding="UTF-8" standalone="yes"?>
<Relationships xmlns="http://schemas.openxmlformats.org/package/2006/relationships"><Relationship Id="rId1" Type="http://schemas.openxmlformats.org/officeDocument/2006/relationships/image" Target="../media/image20.wmf"/></Relationships>
</file>

<file path=ppt/drawings/_rels/vmlDrawing12.vml.rels><?xml version="1.0" encoding="UTF-8" standalone="yes"?>
<Relationships xmlns="http://schemas.openxmlformats.org/package/2006/relationships"><Relationship Id="rId1" Type="http://schemas.openxmlformats.org/officeDocument/2006/relationships/image" Target="../media/image21.wmf"/></Relationships>
</file>

<file path=ppt/drawings/_rels/vmlDrawing13.vml.rels><?xml version="1.0" encoding="UTF-8" standalone="yes"?>
<Relationships xmlns="http://schemas.openxmlformats.org/package/2006/relationships"><Relationship Id="rId2" Type="http://schemas.openxmlformats.org/officeDocument/2006/relationships/image" Target="../media/image23.wmf"/><Relationship Id="rId1" Type="http://schemas.openxmlformats.org/officeDocument/2006/relationships/image" Target="../media/image22.wmf"/></Relationships>
</file>

<file path=ppt/drawings/_rels/vmlDrawing14.vml.rels><?xml version="1.0" encoding="UTF-8" standalone="yes"?>
<Relationships xmlns="http://schemas.openxmlformats.org/package/2006/relationships"><Relationship Id="rId1" Type="http://schemas.openxmlformats.org/officeDocument/2006/relationships/image" Target="../media/image24.wmf"/></Relationships>
</file>

<file path=ppt/drawings/_rels/vmlDrawing15.vml.rels><?xml version="1.0" encoding="UTF-8" standalone="yes"?>
<Relationships xmlns="http://schemas.openxmlformats.org/package/2006/relationships"><Relationship Id="rId1" Type="http://schemas.openxmlformats.org/officeDocument/2006/relationships/image" Target="../media/image25.wmf"/></Relationships>
</file>

<file path=ppt/drawings/_rels/vmlDrawing16.vml.rels><?xml version="1.0" encoding="UTF-8" standalone="yes"?>
<Relationships xmlns="http://schemas.openxmlformats.org/package/2006/relationships"><Relationship Id="rId3" Type="http://schemas.openxmlformats.org/officeDocument/2006/relationships/image" Target="../media/image28.wmf"/><Relationship Id="rId2" Type="http://schemas.openxmlformats.org/officeDocument/2006/relationships/image" Target="../media/image27.wmf"/><Relationship Id="rId1" Type="http://schemas.openxmlformats.org/officeDocument/2006/relationships/image" Target="../media/image26.wmf"/><Relationship Id="rId6" Type="http://schemas.openxmlformats.org/officeDocument/2006/relationships/image" Target="../media/image31.wmf"/><Relationship Id="rId5" Type="http://schemas.openxmlformats.org/officeDocument/2006/relationships/image" Target="../media/image30.wmf"/><Relationship Id="rId4" Type="http://schemas.openxmlformats.org/officeDocument/2006/relationships/image" Target="../media/image29.wmf"/></Relationships>
</file>

<file path=ppt/drawings/_rels/vmlDrawing17.vml.rels><?xml version="1.0" encoding="UTF-8" standalone="yes"?>
<Relationships xmlns="http://schemas.openxmlformats.org/package/2006/relationships"><Relationship Id="rId3" Type="http://schemas.openxmlformats.org/officeDocument/2006/relationships/image" Target="../media/image34.wmf"/><Relationship Id="rId2" Type="http://schemas.openxmlformats.org/officeDocument/2006/relationships/image" Target="../media/image33.wmf"/><Relationship Id="rId1" Type="http://schemas.openxmlformats.org/officeDocument/2006/relationships/image" Target="../media/image32.wmf"/><Relationship Id="rId5" Type="http://schemas.openxmlformats.org/officeDocument/2006/relationships/image" Target="../media/image36.wmf"/><Relationship Id="rId4" Type="http://schemas.openxmlformats.org/officeDocument/2006/relationships/image" Target="../media/image35.wmf"/></Relationships>
</file>

<file path=ppt/drawings/_rels/vmlDrawing18.vml.rels><?xml version="1.0" encoding="UTF-8" standalone="yes"?>
<Relationships xmlns="http://schemas.openxmlformats.org/package/2006/relationships"><Relationship Id="rId2" Type="http://schemas.openxmlformats.org/officeDocument/2006/relationships/image" Target="../media/image47.wmf"/><Relationship Id="rId1" Type="http://schemas.openxmlformats.org/officeDocument/2006/relationships/image" Target="../media/image46.wmf"/></Relationships>
</file>

<file path=ppt/drawings/_rels/vmlDrawing19.vml.rels><?xml version="1.0" encoding="UTF-8" standalone="yes"?>
<Relationships xmlns="http://schemas.openxmlformats.org/package/2006/relationships"><Relationship Id="rId1" Type="http://schemas.openxmlformats.org/officeDocument/2006/relationships/image" Target="../media/image48.wmf"/></Relationships>
</file>

<file path=ppt/drawings/_rels/vmlDrawing20.vml.rels><?xml version="1.0" encoding="UTF-8" standalone="yes"?>
<Relationships xmlns="http://schemas.openxmlformats.org/package/2006/relationships"><Relationship Id="rId3" Type="http://schemas.openxmlformats.org/officeDocument/2006/relationships/image" Target="../media/image51.wmf"/><Relationship Id="rId2" Type="http://schemas.openxmlformats.org/officeDocument/2006/relationships/image" Target="../media/image50.wmf"/><Relationship Id="rId1" Type="http://schemas.openxmlformats.org/officeDocument/2006/relationships/image" Target="../media/image49.wmf"/><Relationship Id="rId4" Type="http://schemas.openxmlformats.org/officeDocument/2006/relationships/image" Target="../media/image52.wmf"/></Relationships>
</file>

<file path=ppt/drawings/_rels/vmlDrawing21.vml.rels><?xml version="1.0" encoding="UTF-8" standalone="yes"?>
<Relationships xmlns="http://schemas.openxmlformats.org/package/2006/relationships"><Relationship Id="rId3" Type="http://schemas.openxmlformats.org/officeDocument/2006/relationships/image" Target="../media/image53.wmf"/><Relationship Id="rId7" Type="http://schemas.openxmlformats.org/officeDocument/2006/relationships/image" Target="../media/image57.wmf"/><Relationship Id="rId2" Type="http://schemas.openxmlformats.org/officeDocument/2006/relationships/image" Target="../media/image50.wmf"/><Relationship Id="rId1" Type="http://schemas.openxmlformats.org/officeDocument/2006/relationships/image" Target="../media/image49.wmf"/><Relationship Id="rId6" Type="http://schemas.openxmlformats.org/officeDocument/2006/relationships/image" Target="../media/image56.wmf"/><Relationship Id="rId5" Type="http://schemas.openxmlformats.org/officeDocument/2006/relationships/image" Target="../media/image55.wmf"/><Relationship Id="rId4" Type="http://schemas.openxmlformats.org/officeDocument/2006/relationships/image" Target="../media/image54.wmf"/></Relationships>
</file>

<file path=ppt/drawings/_rels/vmlDrawing22.vml.rels><?xml version="1.0" encoding="UTF-8" standalone="yes"?>
<Relationships xmlns="http://schemas.openxmlformats.org/package/2006/relationships"><Relationship Id="rId3" Type="http://schemas.openxmlformats.org/officeDocument/2006/relationships/image" Target="../media/image60.wmf"/><Relationship Id="rId2" Type="http://schemas.openxmlformats.org/officeDocument/2006/relationships/image" Target="../media/image59.wmf"/><Relationship Id="rId1" Type="http://schemas.openxmlformats.org/officeDocument/2006/relationships/image" Target="../media/image58.wmf"/><Relationship Id="rId4" Type="http://schemas.openxmlformats.org/officeDocument/2006/relationships/image" Target="../media/image61.wmf"/></Relationships>
</file>

<file path=ppt/drawings/_rels/vmlDrawing23.vml.rels><?xml version="1.0" encoding="UTF-8" standalone="yes"?>
<Relationships xmlns="http://schemas.openxmlformats.org/package/2006/relationships"><Relationship Id="rId3" Type="http://schemas.openxmlformats.org/officeDocument/2006/relationships/image" Target="../media/image65.wmf"/><Relationship Id="rId2" Type="http://schemas.openxmlformats.org/officeDocument/2006/relationships/image" Target="../media/image64.wmf"/><Relationship Id="rId1" Type="http://schemas.openxmlformats.org/officeDocument/2006/relationships/image" Target="../media/image63.wmf"/></Relationships>
</file>

<file path=ppt/drawings/_rels/vmlDrawing24.vml.rels><?xml version="1.0" encoding="UTF-8" standalone="yes"?>
<Relationships xmlns="http://schemas.openxmlformats.org/package/2006/relationships"><Relationship Id="rId3" Type="http://schemas.openxmlformats.org/officeDocument/2006/relationships/image" Target="../media/image68.wmf"/><Relationship Id="rId2" Type="http://schemas.openxmlformats.org/officeDocument/2006/relationships/image" Target="../media/image67.wmf"/><Relationship Id="rId1" Type="http://schemas.openxmlformats.org/officeDocument/2006/relationships/image" Target="../media/image66.wmf"/></Relationships>
</file>

<file path=ppt/drawings/_rels/vmlDrawing25.vml.rels><?xml version="1.0" encoding="UTF-8" standalone="yes"?>
<Relationships xmlns="http://schemas.openxmlformats.org/package/2006/relationships"><Relationship Id="rId2" Type="http://schemas.openxmlformats.org/officeDocument/2006/relationships/image" Target="../media/image70.wmf"/><Relationship Id="rId1" Type="http://schemas.openxmlformats.org/officeDocument/2006/relationships/image" Target="../media/image69.wmf"/></Relationships>
</file>

<file path=ppt/drawings/_rels/vmlDrawing26.vml.rels><?xml version="1.0" encoding="UTF-8" standalone="yes"?>
<Relationships xmlns="http://schemas.openxmlformats.org/package/2006/relationships"><Relationship Id="rId2" Type="http://schemas.openxmlformats.org/officeDocument/2006/relationships/image" Target="../media/image72.wmf"/><Relationship Id="rId1" Type="http://schemas.openxmlformats.org/officeDocument/2006/relationships/image" Target="../media/image71.wmf"/></Relationships>
</file>

<file path=ppt/drawings/_rels/vmlDrawing27.vml.rels><?xml version="1.0" encoding="UTF-8" standalone="yes"?>
<Relationships xmlns="http://schemas.openxmlformats.org/package/2006/relationships"><Relationship Id="rId2" Type="http://schemas.openxmlformats.org/officeDocument/2006/relationships/image" Target="../media/image74.wmf"/><Relationship Id="rId1" Type="http://schemas.openxmlformats.org/officeDocument/2006/relationships/image" Target="../media/image73.wmf"/></Relationships>
</file>

<file path=ppt/drawings/_rels/vmlDrawing28.vml.rels><?xml version="1.0" encoding="UTF-8" standalone="yes"?>
<Relationships xmlns="http://schemas.openxmlformats.org/package/2006/relationships"><Relationship Id="rId2" Type="http://schemas.openxmlformats.org/officeDocument/2006/relationships/image" Target="../media/image76.wmf"/><Relationship Id="rId1" Type="http://schemas.openxmlformats.org/officeDocument/2006/relationships/image" Target="../media/image75.wmf"/></Relationships>
</file>

<file path=ppt/drawings/_rels/vmlDrawing29.vml.rels><?xml version="1.0" encoding="UTF-8" standalone="yes"?>
<Relationships xmlns="http://schemas.openxmlformats.org/package/2006/relationships"><Relationship Id="rId3" Type="http://schemas.openxmlformats.org/officeDocument/2006/relationships/image" Target="../media/image79.wmf"/><Relationship Id="rId2" Type="http://schemas.openxmlformats.org/officeDocument/2006/relationships/image" Target="../media/image78.wmf"/><Relationship Id="rId1" Type="http://schemas.openxmlformats.org/officeDocument/2006/relationships/image" Target="../media/image77.wmf"/></Relationships>
</file>

<file path=ppt/drawings/_rels/vmlDrawing30.vml.rels><?xml version="1.0" encoding="UTF-8" standalone="yes"?>
<Relationships xmlns="http://schemas.openxmlformats.org/package/2006/relationships"><Relationship Id="rId1" Type="http://schemas.openxmlformats.org/officeDocument/2006/relationships/image" Target="../media/image80.wmf"/></Relationships>
</file>

<file path=ppt/drawings/_rels/vmlDrawing31.vml.rels><?xml version="1.0" encoding="UTF-8" standalone="yes"?>
<Relationships xmlns="http://schemas.openxmlformats.org/package/2006/relationships"><Relationship Id="rId1" Type="http://schemas.openxmlformats.org/officeDocument/2006/relationships/image" Target="../media/image81.wmf"/></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10" name="Прямоугольный треугольник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Заголовок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ru-RU" smtClean="0"/>
              <a:t>Образец заголовка</a:t>
            </a:r>
            <a:endParaRPr kumimoji="0" lang="en-US"/>
          </a:p>
        </p:txBody>
      </p:sp>
      <p:sp>
        <p:nvSpPr>
          <p:cNvPr id="17" name="Подзаголовок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ru-RU" smtClean="0"/>
              <a:t>Образец подзаголовка</a:t>
            </a:r>
            <a:endParaRPr kumimoji="0" lang="en-US"/>
          </a:p>
        </p:txBody>
      </p:sp>
      <p:grpSp>
        <p:nvGrpSpPr>
          <p:cNvPr id="2" name="Группа 1"/>
          <p:cNvGrpSpPr/>
          <p:nvPr/>
        </p:nvGrpSpPr>
        <p:grpSpPr>
          <a:xfrm>
            <a:off x="-3765" y="4953000"/>
            <a:ext cx="9147765" cy="1912088"/>
            <a:chOff x="-3765" y="4832896"/>
            <a:chExt cx="9147765" cy="2032192"/>
          </a:xfrm>
        </p:grpSpPr>
        <p:sp>
          <p:nvSpPr>
            <p:cNvPr id="7" name="Полилиния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8" name="Полилиния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1" name="Полилиния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2" name="Прямая соединительная линия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Дата 29"/>
          <p:cNvSpPr>
            <a:spLocks noGrp="1"/>
          </p:cNvSpPr>
          <p:nvPr>
            <p:ph type="dt" sz="half" idx="10"/>
          </p:nvPr>
        </p:nvSpPr>
        <p:spPr/>
        <p:txBody>
          <a:bodyPr/>
          <a:lstStyle>
            <a:lvl1pPr>
              <a:defRPr>
                <a:solidFill>
                  <a:srgbClr val="FFFFFF"/>
                </a:solidFill>
              </a:defRPr>
            </a:lvl1pPr>
            <a:extLst/>
          </a:lstStyle>
          <a:p>
            <a:pPr>
              <a:defRPr/>
            </a:pPr>
            <a:endParaRPr lang="ru-RU"/>
          </a:p>
        </p:txBody>
      </p:sp>
      <p:sp>
        <p:nvSpPr>
          <p:cNvPr id="19" name="Нижний колонтитул 18"/>
          <p:cNvSpPr>
            <a:spLocks noGrp="1"/>
          </p:cNvSpPr>
          <p:nvPr>
            <p:ph type="ftr" sz="quarter" idx="11"/>
          </p:nvPr>
        </p:nvSpPr>
        <p:spPr/>
        <p:txBody>
          <a:bodyPr/>
          <a:lstStyle>
            <a:lvl1pPr>
              <a:defRPr>
                <a:solidFill>
                  <a:schemeClr val="accent1">
                    <a:tint val="20000"/>
                  </a:schemeClr>
                </a:solidFill>
              </a:defRPr>
            </a:lvl1pPr>
            <a:extLst/>
          </a:lstStyle>
          <a:p>
            <a:pPr>
              <a:defRPr/>
            </a:pPr>
            <a:endParaRPr lang="ru-RU"/>
          </a:p>
        </p:txBody>
      </p:sp>
      <p:sp>
        <p:nvSpPr>
          <p:cNvPr id="27" name="Номер слайда 26"/>
          <p:cNvSpPr>
            <a:spLocks noGrp="1"/>
          </p:cNvSpPr>
          <p:nvPr>
            <p:ph type="sldNum" sz="quarter" idx="12"/>
          </p:nvPr>
        </p:nvSpPr>
        <p:spPr/>
        <p:txBody>
          <a:bodyPr/>
          <a:lstStyle>
            <a:lvl1pPr>
              <a:defRPr>
                <a:solidFill>
                  <a:srgbClr val="FFFFFF"/>
                </a:solidFill>
              </a:defRPr>
            </a:lvl1pPr>
            <a:extLst/>
          </a:lstStyle>
          <a:p>
            <a:pPr>
              <a:defRPr/>
            </a:pPr>
            <a:fld id="{F8F3F68A-DDF0-42A1-8024-F22C8EBBC89C}" type="slidenum">
              <a:rPr lang="ru-RU" smtClean="0"/>
              <a:pPr>
                <a:defRPr/>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3" name="Содержимое 2"/>
          <p:cNvSpPr>
            <a:spLocks noGrp="1"/>
          </p:cNvSpPr>
          <p:nvPr>
            <p:ph idx="1"/>
          </p:nvPr>
        </p:nvSpPr>
        <p:spPr/>
        <p:txBody>
          <a:bodyPr/>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pPr>
              <a:defRPr/>
            </a:pPr>
            <a:endParaRPr lang="ru-RU"/>
          </a:p>
        </p:txBody>
      </p:sp>
      <p:sp>
        <p:nvSpPr>
          <p:cNvPr id="5" name="Нижний колонтитул 4"/>
          <p:cNvSpPr>
            <a:spLocks noGrp="1"/>
          </p:cNvSpPr>
          <p:nvPr>
            <p:ph type="ftr" sz="quarter" idx="11"/>
          </p:nvPr>
        </p:nvSpPr>
        <p:spPr/>
        <p:txBody>
          <a:bodyPr/>
          <a:lstStyle>
            <a:extLst/>
          </a:lstStyle>
          <a:p>
            <a:pPr>
              <a:defRPr/>
            </a:pPr>
            <a:endParaRPr lang="ru-RU"/>
          </a:p>
        </p:txBody>
      </p:sp>
      <p:sp>
        <p:nvSpPr>
          <p:cNvPr id="6" name="Номер слайда 5"/>
          <p:cNvSpPr>
            <a:spLocks noGrp="1"/>
          </p:cNvSpPr>
          <p:nvPr>
            <p:ph type="sldNum" sz="quarter" idx="12"/>
          </p:nvPr>
        </p:nvSpPr>
        <p:spPr/>
        <p:txBody>
          <a:bodyPr/>
          <a:lstStyle>
            <a:extLst/>
          </a:lstStyle>
          <a:p>
            <a:pPr>
              <a:defRPr/>
            </a:pPr>
            <a:fld id="{3181F7BC-C9F5-4B72-97FA-3CBE3EDFB2FB}" type="slidenum">
              <a:rPr lang="ru-RU" smtClean="0"/>
              <a:pPr>
                <a:defRPr/>
              </a:pPr>
              <a:t>‹#›</a:t>
            </a:fld>
            <a:endParaRPr lang="ru-RU"/>
          </a:p>
        </p:txBody>
      </p:sp>
      <p:sp>
        <p:nvSpPr>
          <p:cNvPr id="7" name="Заголовок 6"/>
          <p:cNvSpPr>
            <a:spLocks noGrp="1"/>
          </p:cNvSpPr>
          <p:nvPr>
            <p:ph type="title"/>
          </p:nvPr>
        </p:nvSpPr>
        <p:spPr/>
        <p:txBody>
          <a:bodyPr rtlCol="0"/>
          <a:lstStyle>
            <a:extLst/>
          </a:lstStyle>
          <a:p>
            <a:r>
              <a:rPr kumimoji="0" lang="ru-RU" smtClean="0"/>
              <a:t>Образец заголовка</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extLst/>
          </a:lstStyle>
          <a:p>
            <a:pPr>
              <a:defRPr/>
            </a:pPr>
            <a:endParaRPr lang="ru-RU"/>
          </a:p>
        </p:txBody>
      </p:sp>
      <p:sp>
        <p:nvSpPr>
          <p:cNvPr id="5" name="Нижний колонтитул 4"/>
          <p:cNvSpPr>
            <a:spLocks noGrp="1"/>
          </p:cNvSpPr>
          <p:nvPr>
            <p:ph type="ftr" sz="quarter" idx="11"/>
          </p:nvPr>
        </p:nvSpPr>
        <p:spPr/>
        <p:txBody>
          <a:bodyPr/>
          <a:lstStyle>
            <a:extLst/>
          </a:lstStyle>
          <a:p>
            <a:pPr>
              <a:defRPr/>
            </a:pPr>
            <a:endParaRPr lang="ru-RU"/>
          </a:p>
        </p:txBody>
      </p:sp>
      <p:sp>
        <p:nvSpPr>
          <p:cNvPr id="6" name="Номер слайда 5"/>
          <p:cNvSpPr>
            <a:spLocks noGrp="1"/>
          </p:cNvSpPr>
          <p:nvPr>
            <p:ph type="sldNum" sz="quarter" idx="12"/>
          </p:nvPr>
        </p:nvSpPr>
        <p:spPr/>
        <p:txBody>
          <a:bodyPr/>
          <a:lstStyle>
            <a:extLst/>
          </a:lstStyle>
          <a:p>
            <a:pPr>
              <a:defRPr/>
            </a:pPr>
            <a:fld id="{96F6EF7B-BC2D-4CB5-9C66-F6C76E29EABB}" type="slidenum">
              <a:rPr lang="ru-RU" smtClean="0"/>
              <a:pPr>
                <a:defRPr/>
              </a:pPr>
              <a:t>‹#›</a:t>
            </a:fld>
            <a:endParaRPr lang="ru-RU"/>
          </a:p>
        </p:txBody>
      </p:sp>
      <p:sp>
        <p:nvSpPr>
          <p:cNvPr id="7" name="Нашивка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8" name="Нашивка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bg>
      <p:bgRef idx="1002">
        <a:schemeClr val="bg1"/>
      </p:bgRef>
    </p:bg>
    <p:spTree>
      <p:nvGrpSpPr>
        <p:cNvPr id="1" name=""/>
        <p:cNvGrpSpPr/>
        <p:nvPr/>
      </p:nvGrpSpPr>
      <p:grpSpPr>
        <a:xfrm>
          <a:off x="0" y="0"/>
          <a:ext cx="0" cy="0"/>
          <a:chOff x="0" y="0"/>
          <a:chExt cx="0" cy="0"/>
        </a:xfrm>
      </p:grpSpPr>
      <p:sp>
        <p:nvSpPr>
          <p:cNvPr id="3" name="Содержимое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pPr>
              <a:defRPr/>
            </a:pPr>
            <a:endParaRPr lang="ru-RU"/>
          </a:p>
        </p:txBody>
      </p:sp>
      <p:sp>
        <p:nvSpPr>
          <p:cNvPr id="6" name="Нижний колонтитул 5"/>
          <p:cNvSpPr>
            <a:spLocks noGrp="1"/>
          </p:cNvSpPr>
          <p:nvPr>
            <p:ph type="ftr" sz="quarter" idx="11"/>
          </p:nvPr>
        </p:nvSpPr>
        <p:spPr/>
        <p:txBody>
          <a:bodyPr/>
          <a:lstStyle>
            <a:extLst/>
          </a:lstStyle>
          <a:p>
            <a:pPr>
              <a:defRPr/>
            </a:pPr>
            <a:endParaRPr lang="ru-RU"/>
          </a:p>
        </p:txBody>
      </p:sp>
      <p:sp>
        <p:nvSpPr>
          <p:cNvPr id="7" name="Номер слайда 6"/>
          <p:cNvSpPr>
            <a:spLocks noGrp="1"/>
          </p:cNvSpPr>
          <p:nvPr>
            <p:ph type="sldNum" sz="quarter" idx="12"/>
          </p:nvPr>
        </p:nvSpPr>
        <p:spPr/>
        <p:txBody>
          <a:bodyPr/>
          <a:lstStyle>
            <a:extLst/>
          </a:lstStyle>
          <a:p>
            <a:pPr>
              <a:defRPr/>
            </a:pPr>
            <a:fld id="{9FE86246-5B68-40A1-8226-CC7AFC9CB6FA}" type="slidenum">
              <a:rPr lang="ru-RU" smtClean="0"/>
              <a:pPr>
                <a:defRPr/>
              </a:pPr>
              <a:t>‹#›</a:t>
            </a:fld>
            <a:endParaRPr lang="ru-RU"/>
          </a:p>
        </p:txBody>
      </p:sp>
      <p:sp>
        <p:nvSpPr>
          <p:cNvPr id="8" name="Заголовок 7"/>
          <p:cNvSpPr>
            <a:spLocks noGrp="1"/>
          </p:cNvSpPr>
          <p:nvPr>
            <p:ph type="title"/>
          </p:nvPr>
        </p:nvSpPr>
        <p:spPr/>
        <p:txBody>
          <a:bodyPr rtlCol="0"/>
          <a:lstStyle>
            <a:extLst/>
          </a:lstStyle>
          <a:p>
            <a:r>
              <a:rPr kumimoji="0" lang="ru-RU" smtClean="0"/>
              <a:t>Образец заголовка</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bg>
      <p:bgRef idx="1003">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8229600" cy="1143000"/>
          </a:xfrm>
        </p:spPr>
        <p:txBody>
          <a:bodyPr anchor="ctr"/>
          <a:lstStyle>
            <a:lvl1pPr>
              <a:defRPr/>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extLst/>
          </a:lstStyle>
          <a:p>
            <a:pPr>
              <a:defRPr/>
            </a:pPr>
            <a:endParaRPr lang="ru-RU"/>
          </a:p>
        </p:txBody>
      </p:sp>
      <p:sp>
        <p:nvSpPr>
          <p:cNvPr id="8" name="Нижний колонтитул 7"/>
          <p:cNvSpPr>
            <a:spLocks noGrp="1"/>
          </p:cNvSpPr>
          <p:nvPr>
            <p:ph type="ftr" sz="quarter" idx="11"/>
          </p:nvPr>
        </p:nvSpPr>
        <p:spPr/>
        <p:txBody>
          <a:bodyPr/>
          <a:lstStyle>
            <a:extLst/>
          </a:lstStyle>
          <a:p>
            <a:pPr>
              <a:defRPr/>
            </a:pPr>
            <a:endParaRPr lang="ru-RU"/>
          </a:p>
        </p:txBody>
      </p:sp>
      <p:sp>
        <p:nvSpPr>
          <p:cNvPr id="9" name="Номер слайда 8"/>
          <p:cNvSpPr>
            <a:spLocks noGrp="1"/>
          </p:cNvSpPr>
          <p:nvPr>
            <p:ph type="sldNum" sz="quarter" idx="12"/>
          </p:nvPr>
        </p:nvSpPr>
        <p:spPr/>
        <p:txBody>
          <a:bodyPr/>
          <a:lstStyle>
            <a:extLst/>
          </a:lstStyle>
          <a:p>
            <a:pPr>
              <a:defRPr/>
            </a:pPr>
            <a:fld id="{97F99637-2845-44E1-8008-E3DD97C33B34}" type="slidenum">
              <a:rPr lang="ru-RU" smtClean="0"/>
              <a:pPr>
                <a:defRPr/>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bg>
      <p:bgRef idx="1002">
        <a:schemeClr val="bg1"/>
      </p:bgRef>
    </p:bg>
    <p:spTree>
      <p:nvGrpSpPr>
        <p:cNvPr id="1" name=""/>
        <p:cNvGrpSpPr/>
        <p:nvPr/>
      </p:nvGrpSpPr>
      <p:grpSpPr>
        <a:xfrm>
          <a:off x="0" y="0"/>
          <a:ext cx="0" cy="0"/>
          <a:chOff x="0" y="0"/>
          <a:chExt cx="0" cy="0"/>
        </a:xfrm>
      </p:grpSpPr>
      <p:sp>
        <p:nvSpPr>
          <p:cNvPr id="3" name="Дата 2"/>
          <p:cNvSpPr>
            <a:spLocks noGrp="1"/>
          </p:cNvSpPr>
          <p:nvPr>
            <p:ph type="dt" sz="half" idx="10"/>
          </p:nvPr>
        </p:nvSpPr>
        <p:spPr/>
        <p:txBody>
          <a:bodyPr/>
          <a:lstStyle>
            <a:extLst/>
          </a:lstStyle>
          <a:p>
            <a:pPr>
              <a:defRPr/>
            </a:pPr>
            <a:endParaRPr lang="ru-RU"/>
          </a:p>
        </p:txBody>
      </p:sp>
      <p:sp>
        <p:nvSpPr>
          <p:cNvPr id="4" name="Нижний колонтитул 3"/>
          <p:cNvSpPr>
            <a:spLocks noGrp="1"/>
          </p:cNvSpPr>
          <p:nvPr>
            <p:ph type="ftr" sz="quarter" idx="11"/>
          </p:nvPr>
        </p:nvSpPr>
        <p:spPr/>
        <p:txBody>
          <a:bodyPr/>
          <a:lstStyle>
            <a:extLst/>
          </a:lstStyle>
          <a:p>
            <a:pPr>
              <a:defRPr/>
            </a:pPr>
            <a:endParaRPr lang="ru-RU"/>
          </a:p>
        </p:txBody>
      </p:sp>
      <p:sp>
        <p:nvSpPr>
          <p:cNvPr id="5" name="Номер слайда 4"/>
          <p:cNvSpPr>
            <a:spLocks noGrp="1"/>
          </p:cNvSpPr>
          <p:nvPr>
            <p:ph type="sldNum" sz="quarter" idx="12"/>
          </p:nvPr>
        </p:nvSpPr>
        <p:spPr/>
        <p:txBody>
          <a:bodyPr/>
          <a:lstStyle>
            <a:extLst/>
          </a:lstStyle>
          <a:p>
            <a:pPr>
              <a:defRPr/>
            </a:pPr>
            <a:fld id="{9806C906-C7E4-4E1B-A75C-B51E0734902D}" type="slidenum">
              <a:rPr lang="ru-RU" smtClean="0"/>
              <a:pPr>
                <a:defRPr/>
              </a:pPr>
              <a:t>‹#›</a:t>
            </a:fld>
            <a:endParaRPr lang="ru-RU"/>
          </a:p>
        </p:txBody>
      </p:sp>
      <p:sp>
        <p:nvSpPr>
          <p:cNvPr id="6" name="Заголовок 5"/>
          <p:cNvSpPr>
            <a:spLocks noGrp="1"/>
          </p:cNvSpPr>
          <p:nvPr>
            <p:ph type="title"/>
          </p:nvPr>
        </p:nvSpPr>
        <p:spPr/>
        <p:txBody>
          <a:bodyPr rtlCol="0"/>
          <a:lstStyle>
            <a:extLst/>
          </a:lstStyle>
          <a:p>
            <a:r>
              <a:rPr kumimoji="0" lang="ru-RU" smtClean="0"/>
              <a:t>Образец заголовка</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extLst/>
          </a:lstStyle>
          <a:p>
            <a:pPr>
              <a:defRPr/>
            </a:pPr>
            <a:endParaRPr lang="ru-RU"/>
          </a:p>
        </p:txBody>
      </p:sp>
      <p:sp>
        <p:nvSpPr>
          <p:cNvPr id="3" name="Нижний колонтитул 2"/>
          <p:cNvSpPr>
            <a:spLocks noGrp="1"/>
          </p:cNvSpPr>
          <p:nvPr>
            <p:ph type="ftr" sz="quarter" idx="11"/>
          </p:nvPr>
        </p:nvSpPr>
        <p:spPr/>
        <p:txBody>
          <a:bodyPr/>
          <a:lstStyle>
            <a:extLst/>
          </a:lstStyle>
          <a:p>
            <a:pPr>
              <a:defRPr/>
            </a:pPr>
            <a:endParaRPr lang="ru-RU"/>
          </a:p>
        </p:txBody>
      </p:sp>
      <p:sp>
        <p:nvSpPr>
          <p:cNvPr id="4" name="Номер слайда 3"/>
          <p:cNvSpPr>
            <a:spLocks noGrp="1"/>
          </p:cNvSpPr>
          <p:nvPr>
            <p:ph type="sldNum" sz="quarter" idx="12"/>
          </p:nvPr>
        </p:nvSpPr>
        <p:spPr/>
        <p:txBody>
          <a:bodyPr/>
          <a:lstStyle>
            <a:extLst/>
          </a:lstStyle>
          <a:p>
            <a:pPr>
              <a:defRPr/>
            </a:pPr>
            <a:fld id="{E2FB1F0B-C156-4007-9E85-21BFD5E8E062}" type="slidenum">
              <a:rPr lang="ru-RU" smtClean="0"/>
              <a:pPr>
                <a:defRPr/>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bg>
      <p:bgRef idx="1003">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ru-RU" smtClean="0"/>
              <a:t>Образец заголовка</a:t>
            </a:r>
            <a:endParaRPr kumimoji="0" lang="en-US"/>
          </a:p>
        </p:txBody>
      </p:sp>
      <p:sp>
        <p:nvSpPr>
          <p:cNvPr id="3" name="Текст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a:xfrm>
            <a:off x="6727032" y="6407944"/>
            <a:ext cx="1920240" cy="365760"/>
          </a:xfrm>
        </p:spPr>
        <p:txBody>
          <a:bodyPr/>
          <a:lstStyle>
            <a:extLst/>
          </a:lstStyle>
          <a:p>
            <a:pPr>
              <a:defRPr/>
            </a:pPr>
            <a:endParaRPr lang="ru-RU"/>
          </a:p>
        </p:txBody>
      </p:sp>
      <p:sp>
        <p:nvSpPr>
          <p:cNvPr id="6" name="Нижний колонтитул 5"/>
          <p:cNvSpPr>
            <a:spLocks noGrp="1"/>
          </p:cNvSpPr>
          <p:nvPr>
            <p:ph type="ftr" sz="quarter" idx="11"/>
          </p:nvPr>
        </p:nvSpPr>
        <p:spPr/>
        <p:txBody>
          <a:bodyPr/>
          <a:lstStyle>
            <a:extLst/>
          </a:lstStyle>
          <a:p>
            <a:pPr>
              <a:defRPr/>
            </a:pPr>
            <a:endParaRPr lang="ru-RU"/>
          </a:p>
        </p:txBody>
      </p:sp>
      <p:sp>
        <p:nvSpPr>
          <p:cNvPr id="7" name="Номер слайда 6"/>
          <p:cNvSpPr>
            <a:spLocks noGrp="1"/>
          </p:cNvSpPr>
          <p:nvPr>
            <p:ph type="sldNum" sz="quarter" idx="12"/>
          </p:nvPr>
        </p:nvSpPr>
        <p:spPr/>
        <p:txBody>
          <a:bodyPr/>
          <a:lstStyle>
            <a:extLst/>
          </a:lstStyle>
          <a:p>
            <a:pPr>
              <a:defRPr/>
            </a:pPr>
            <a:fld id="{0D98836A-292D-4078-BBC1-2F09C5C0B1C3}" type="slidenum">
              <a:rPr lang="ru-RU" smtClean="0"/>
              <a:pPr>
                <a:defRPr/>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bg>
      <p:bgRef idx="1002">
        <a:schemeClr val="bg1"/>
      </p:bgRef>
    </p:bg>
    <p:spTree>
      <p:nvGrpSpPr>
        <p:cNvPr id="1" name=""/>
        <p:cNvGrpSpPr/>
        <p:nvPr/>
      </p:nvGrpSpPr>
      <p:grpSpPr>
        <a:xfrm>
          <a:off x="0" y="0"/>
          <a:ext cx="0" cy="0"/>
          <a:chOff x="0" y="0"/>
          <a:chExt cx="0" cy="0"/>
        </a:xfrm>
      </p:grpSpPr>
      <p:sp>
        <p:nvSpPr>
          <p:cNvPr id="4" name="Текст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ru-RU" smtClean="0"/>
              <a:t>Образец текста</a:t>
            </a:r>
          </a:p>
        </p:txBody>
      </p:sp>
      <p:sp>
        <p:nvSpPr>
          <p:cNvPr id="3" name="Рисунок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ru-RU" smtClean="0"/>
              <a:t>Вставка рисунка</a:t>
            </a:r>
            <a:endParaRPr kumimoji="0" lang="en-US" dirty="0"/>
          </a:p>
        </p:txBody>
      </p:sp>
      <p:sp>
        <p:nvSpPr>
          <p:cNvPr id="5" name="Дата 4"/>
          <p:cNvSpPr>
            <a:spLocks noGrp="1"/>
          </p:cNvSpPr>
          <p:nvPr>
            <p:ph type="dt" sz="half" idx="10"/>
          </p:nvPr>
        </p:nvSpPr>
        <p:spPr/>
        <p:txBody>
          <a:bodyPr/>
          <a:lstStyle>
            <a:lvl1pPr>
              <a:defRPr>
                <a:solidFill>
                  <a:schemeClr val="tx1"/>
                </a:solidFill>
              </a:defRPr>
            </a:lvl1pPr>
            <a:extLst/>
          </a:lstStyle>
          <a:p>
            <a:pPr>
              <a:defRPr/>
            </a:pPr>
            <a:endParaRPr lang="ru-RU"/>
          </a:p>
        </p:txBody>
      </p:sp>
      <p:sp>
        <p:nvSpPr>
          <p:cNvPr id="6" name="Нижний колонтитул 5"/>
          <p:cNvSpPr>
            <a:spLocks noGrp="1"/>
          </p:cNvSpPr>
          <p:nvPr>
            <p:ph type="ftr" sz="quarter" idx="11"/>
          </p:nvPr>
        </p:nvSpPr>
        <p:spPr>
          <a:xfrm>
            <a:off x="4380072" y="6407944"/>
            <a:ext cx="2350681" cy="365125"/>
          </a:xfrm>
        </p:spPr>
        <p:txBody>
          <a:bodyPr/>
          <a:lstStyle>
            <a:lvl1pPr>
              <a:defRPr>
                <a:solidFill>
                  <a:schemeClr val="tx1"/>
                </a:solidFill>
              </a:defRPr>
            </a:lvl1pPr>
            <a:extLst/>
          </a:lstStyle>
          <a:p>
            <a:pPr>
              <a:defRPr/>
            </a:pPr>
            <a:endParaRPr lang="ru-RU"/>
          </a:p>
        </p:txBody>
      </p:sp>
      <p:sp>
        <p:nvSpPr>
          <p:cNvPr id="7" name="Номер слайда 6"/>
          <p:cNvSpPr>
            <a:spLocks noGrp="1"/>
          </p:cNvSpPr>
          <p:nvPr>
            <p:ph type="sldNum" sz="quarter" idx="12"/>
          </p:nvPr>
        </p:nvSpPr>
        <p:spPr/>
        <p:txBody>
          <a:bodyPr/>
          <a:lstStyle>
            <a:lvl1pPr>
              <a:defRPr>
                <a:solidFill>
                  <a:schemeClr val="tx1"/>
                </a:solidFill>
              </a:defRPr>
            </a:lvl1pPr>
            <a:extLst/>
          </a:lstStyle>
          <a:p>
            <a:pPr>
              <a:defRPr/>
            </a:pPr>
            <a:fld id="{3B31CA6A-978B-4333-8E99-EA6EB50115B8}" type="slidenum">
              <a:rPr lang="ru-RU" smtClean="0"/>
              <a:pPr>
                <a:defRPr/>
              </a:pPr>
              <a:t>‹#›</a:t>
            </a:fld>
            <a:endParaRPr lang="ru-RU"/>
          </a:p>
        </p:txBody>
      </p:sp>
      <p:sp>
        <p:nvSpPr>
          <p:cNvPr id="2" name="Заголовок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ru-RU" smtClean="0"/>
              <a:t>Образец заголовка</a:t>
            </a:r>
            <a:endParaRPr kumimoji="0" lang="en-US"/>
          </a:p>
        </p:txBody>
      </p:sp>
      <p:sp>
        <p:nvSpPr>
          <p:cNvPr id="8" name="Полилиния 7"/>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9" name="Полилиния 8"/>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0" name="Прямоугольный треугольник 9"/>
          <p:cNvSpPr>
            <a:spLocks/>
          </p:cNvSpPr>
          <p:nvPr/>
        </p:nvSpPr>
        <p:spPr bwMode="auto">
          <a:xfrm>
            <a:off x="-6042" y="5791253"/>
            <a:ext cx="3402314" cy="1080868"/>
          </a:xfrm>
          <a:prstGeom prst="rtTriangle">
            <a:avLst/>
          </a:pr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1" name="Прямая соединительная линия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Нашивка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13" name="Нашивка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1481329"/>
            <a:ext cx="8229600" cy="4386071"/>
          </a:xfrm>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pPr>
              <a:defRPr/>
            </a:pPr>
            <a:endParaRPr lang="ru-RU"/>
          </a:p>
        </p:txBody>
      </p:sp>
      <p:sp>
        <p:nvSpPr>
          <p:cNvPr id="5" name="Нижний колонтитул 4"/>
          <p:cNvSpPr>
            <a:spLocks noGrp="1"/>
          </p:cNvSpPr>
          <p:nvPr>
            <p:ph type="ftr" sz="quarter" idx="11"/>
          </p:nvPr>
        </p:nvSpPr>
        <p:spPr/>
        <p:txBody>
          <a:bodyPr/>
          <a:lstStyle>
            <a:extLst/>
          </a:lstStyle>
          <a:p>
            <a:pPr>
              <a:defRPr/>
            </a:pPr>
            <a:endParaRPr lang="ru-RU"/>
          </a:p>
        </p:txBody>
      </p:sp>
      <p:sp>
        <p:nvSpPr>
          <p:cNvPr id="6" name="Номер слайда 5"/>
          <p:cNvSpPr>
            <a:spLocks noGrp="1"/>
          </p:cNvSpPr>
          <p:nvPr>
            <p:ph type="sldNum" sz="quarter" idx="12"/>
          </p:nvPr>
        </p:nvSpPr>
        <p:spPr/>
        <p:txBody>
          <a:bodyPr/>
          <a:lstStyle>
            <a:extLst/>
          </a:lstStyle>
          <a:p>
            <a:pPr>
              <a:defRPr/>
            </a:pPr>
            <a:fld id="{8FF1A3DC-113A-4343-8824-856A18EBD875}" type="slidenum">
              <a:rPr lang="ru-RU" smtClean="0"/>
              <a:pPr>
                <a:defRPr/>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44013" y="274640"/>
            <a:ext cx="1777470" cy="5592761"/>
          </a:xfrm>
        </p:spPr>
        <p:txBody>
          <a:bodyPr vert="eaVert"/>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274641"/>
            <a:ext cx="6324600" cy="5592760"/>
          </a:xfrm>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pPr>
              <a:defRPr/>
            </a:pPr>
            <a:endParaRPr lang="ru-RU"/>
          </a:p>
        </p:txBody>
      </p:sp>
      <p:sp>
        <p:nvSpPr>
          <p:cNvPr id="5" name="Нижний колонтитул 4"/>
          <p:cNvSpPr>
            <a:spLocks noGrp="1"/>
          </p:cNvSpPr>
          <p:nvPr>
            <p:ph type="ftr" sz="quarter" idx="11"/>
          </p:nvPr>
        </p:nvSpPr>
        <p:spPr/>
        <p:txBody>
          <a:bodyPr/>
          <a:lstStyle>
            <a:extLst/>
          </a:lstStyle>
          <a:p>
            <a:pPr>
              <a:defRPr/>
            </a:pPr>
            <a:endParaRPr lang="ru-RU"/>
          </a:p>
        </p:txBody>
      </p:sp>
      <p:sp>
        <p:nvSpPr>
          <p:cNvPr id="6" name="Номер слайда 5"/>
          <p:cNvSpPr>
            <a:spLocks noGrp="1"/>
          </p:cNvSpPr>
          <p:nvPr>
            <p:ph type="sldNum" sz="quarter" idx="12"/>
          </p:nvPr>
        </p:nvSpPr>
        <p:spPr/>
        <p:txBody>
          <a:bodyPr/>
          <a:lstStyle>
            <a:extLst/>
          </a:lstStyle>
          <a:p>
            <a:pPr>
              <a:defRPr/>
            </a:pPr>
            <a:fld id="{5B4B676B-FCB3-4524-B58D-935AD32E4167}" type="slidenum">
              <a:rPr lang="ru-RU" smtClean="0"/>
              <a:pPr>
                <a:defRPr/>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Полилиния 12"/>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Полилиния 11"/>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4" name="Прямоугольный треугольник 13"/>
          <p:cNvSpPr>
            <a:spLocks/>
          </p:cNvSpPr>
          <p:nvPr/>
        </p:nvSpPr>
        <p:spPr bwMode="auto">
          <a:xfrm>
            <a:off x="-6042" y="5791253"/>
            <a:ext cx="3402314" cy="1080868"/>
          </a:xfrm>
          <a:prstGeom prst="rtTriangle">
            <a:avLst/>
          </a:prstGeom>
          <a:blipFill>
            <a:blip r:embed="rId13"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5" name="Прямая соединительная линия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Заголовок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kumimoji="0" lang="ru-RU" smtClean="0"/>
              <a:t>Образец заголовка</a:t>
            </a:r>
            <a:endParaRPr kumimoji="0" lang="en-US"/>
          </a:p>
        </p:txBody>
      </p:sp>
      <p:sp>
        <p:nvSpPr>
          <p:cNvPr id="30" name="Текст 29"/>
          <p:cNvSpPr>
            <a:spLocks noGrp="1"/>
          </p:cNvSpPr>
          <p:nvPr>
            <p:ph type="body" idx="1"/>
          </p:nvPr>
        </p:nvSpPr>
        <p:spPr>
          <a:xfrm>
            <a:off x="457200" y="1481328"/>
            <a:ext cx="8229600" cy="4525963"/>
          </a:xfrm>
          <a:prstGeom prst="rect">
            <a:avLst/>
          </a:prstGeom>
        </p:spPr>
        <p:txBody>
          <a:bodyPr vert="horz">
            <a:normAutofit/>
          </a:bodyPr>
          <a:lstStyle>
            <a:extLst/>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0" name="Дата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pPr>
              <a:defRPr/>
            </a:pPr>
            <a:endParaRPr lang="ru-RU"/>
          </a:p>
        </p:txBody>
      </p:sp>
      <p:sp>
        <p:nvSpPr>
          <p:cNvPr id="22" name="Нижний колонтитул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pPr>
              <a:defRPr/>
            </a:pPr>
            <a:endParaRPr lang="ru-RU"/>
          </a:p>
        </p:txBody>
      </p:sp>
      <p:sp>
        <p:nvSpPr>
          <p:cNvPr id="18" name="Номер слайда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pPr>
              <a:defRPr/>
            </a:pPr>
            <a:fld id="{459A9460-9E66-4430-97C7-AABB2611BBC1}" type="slidenum">
              <a:rPr lang="ru-RU" smtClean="0"/>
              <a:pPr>
                <a:defRPr/>
              </a:pPr>
              <a:t>‹#›</a:t>
            </a:fld>
            <a:endParaRPr lang="ru-RU"/>
          </a:p>
        </p:txBody>
      </p:sp>
    </p:spTree>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Lst>
  <p:hf hdr="0" ftr="0" dt="0"/>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7.xml"/><Relationship Id="rId1" Type="http://schemas.openxmlformats.org/officeDocument/2006/relationships/vmlDrawing" Target="../drawings/vmlDrawing1.vml"/><Relationship Id="rId4" Type="http://schemas.openxmlformats.org/officeDocument/2006/relationships/oleObject" Target="../embeddings/oleObject2.bin"/></Relationships>
</file>

<file path=ppt/slides/_rels/slide6.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slideLayout" Target="../slideLayouts/slideLayout7.xml"/><Relationship Id="rId1" Type="http://schemas.openxmlformats.org/officeDocument/2006/relationships/vmlDrawing" Target="../drawings/vmlDrawing2.v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oleObject" Target="../embeddings/oleObject4.bin"/><Relationship Id="rId2" Type="http://schemas.openxmlformats.org/officeDocument/2006/relationships/slideLayout" Target="../slideLayouts/slideLayout7.xml"/><Relationship Id="rId1" Type="http://schemas.openxmlformats.org/officeDocument/2006/relationships/vmlDrawing" Target="../drawings/vmlDrawing3.vml"/></Relationships>
</file>

<file path=ppt/slides/_rels/slide9.xml.rels><?xml version="1.0" encoding="UTF-8" standalone="yes"?>
<Relationships xmlns="http://schemas.openxmlformats.org/package/2006/relationships"><Relationship Id="rId3" Type="http://schemas.openxmlformats.org/officeDocument/2006/relationships/oleObject" Target="../embeddings/oleObject5.bin"/><Relationship Id="rId2" Type="http://schemas.openxmlformats.org/officeDocument/2006/relationships/slideLayout" Target="../slideLayouts/slideLayout7.xml"/><Relationship Id="rId1" Type="http://schemas.openxmlformats.org/officeDocument/2006/relationships/vmlDrawing" Target="../drawings/vmlDrawing4.vml"/></Relationships>
</file>

<file path=ppt/slides/_rels/slide10.xml.rels><?xml version="1.0" encoding="UTF-8" standalone="yes"?>
<Relationships xmlns="http://schemas.openxmlformats.org/package/2006/relationships"><Relationship Id="rId3" Type="http://schemas.openxmlformats.org/officeDocument/2006/relationships/oleObject" Target="../embeddings/oleObject6.bin"/><Relationship Id="rId2" Type="http://schemas.openxmlformats.org/officeDocument/2006/relationships/slideLayout" Target="../slideLayouts/slideLayout7.xml"/><Relationship Id="rId1" Type="http://schemas.openxmlformats.org/officeDocument/2006/relationships/vmlDrawing" Target="../drawings/vmlDrawing5.vml"/></Relationships>
</file>

<file path=ppt/slides/_rels/slide11.xml.rels><?xml version="1.0" encoding="UTF-8" standalone="yes"?>
<Relationships xmlns="http://schemas.openxmlformats.org/package/2006/relationships"><Relationship Id="rId3" Type="http://schemas.openxmlformats.org/officeDocument/2006/relationships/oleObject" Target="../embeddings/oleObject7.bin"/><Relationship Id="rId2" Type="http://schemas.openxmlformats.org/officeDocument/2006/relationships/slideLayout" Target="../slideLayouts/slideLayout7.xml"/><Relationship Id="rId1" Type="http://schemas.openxmlformats.org/officeDocument/2006/relationships/vmlDrawing" Target="../drawings/vmlDrawing6.vml"/><Relationship Id="rId5" Type="http://schemas.openxmlformats.org/officeDocument/2006/relationships/oleObject" Target="../embeddings/oleObject9.bin"/><Relationship Id="rId4" Type="http://schemas.openxmlformats.org/officeDocument/2006/relationships/oleObject" Target="../embeddings/oleObject8.bin"/></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oleObject" Target="../embeddings/oleObject10.bin"/><Relationship Id="rId2" Type="http://schemas.openxmlformats.org/officeDocument/2006/relationships/slideLayout" Target="../slideLayouts/slideLayout7.xml"/><Relationship Id="rId1" Type="http://schemas.openxmlformats.org/officeDocument/2006/relationships/vmlDrawing" Target="../drawings/vmlDrawing7.v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oleObject" Target="../embeddings/oleObject11.bin"/><Relationship Id="rId2" Type="http://schemas.openxmlformats.org/officeDocument/2006/relationships/slideLayout" Target="../slideLayouts/slideLayout7.xml"/><Relationship Id="rId1" Type="http://schemas.openxmlformats.org/officeDocument/2006/relationships/vmlDrawing" Target="../drawings/vmlDrawing8.vml"/></Relationships>
</file>

<file path=ppt/slides/_rels/slide1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slideLayout" Target="../slideLayouts/slideLayout7.xml"/><Relationship Id="rId1" Type="http://schemas.openxmlformats.org/officeDocument/2006/relationships/vmlDrawing" Target="../drawings/vmlDrawing9.vml"/><Relationship Id="rId4" Type="http://schemas.openxmlformats.org/officeDocument/2006/relationships/oleObject" Target="../embeddings/oleObject12.bin"/></Relationships>
</file>

<file path=ppt/slides/_rels/slide20.xml.rels><?xml version="1.0" encoding="UTF-8" standalone="yes"?>
<Relationships xmlns="http://schemas.openxmlformats.org/package/2006/relationships"><Relationship Id="rId3" Type="http://schemas.openxmlformats.org/officeDocument/2006/relationships/oleObject" Target="../embeddings/oleObject13.bin"/><Relationship Id="rId2" Type="http://schemas.openxmlformats.org/officeDocument/2006/relationships/slideLayout" Target="../slideLayouts/slideLayout7.xml"/><Relationship Id="rId1" Type="http://schemas.openxmlformats.org/officeDocument/2006/relationships/vmlDrawing" Target="../drawings/vmlDrawing10.vml"/><Relationship Id="rId4" Type="http://schemas.openxmlformats.org/officeDocument/2006/relationships/oleObject" Target="../embeddings/oleObject14.bin"/></Relationships>
</file>

<file path=ppt/slides/_rels/slide21.xml.rels><?xml version="1.0" encoding="UTF-8" standalone="yes"?>
<Relationships xmlns="http://schemas.openxmlformats.org/package/2006/relationships"><Relationship Id="rId3" Type="http://schemas.openxmlformats.org/officeDocument/2006/relationships/oleObject" Target="../embeddings/oleObject15.bin"/><Relationship Id="rId2" Type="http://schemas.openxmlformats.org/officeDocument/2006/relationships/slideLayout" Target="../slideLayouts/slideLayout7.xml"/><Relationship Id="rId1" Type="http://schemas.openxmlformats.org/officeDocument/2006/relationships/vmlDrawing" Target="../drawings/vmlDrawing11.vml"/></Relationships>
</file>

<file path=ppt/slides/_rels/slide22.xml.rels><?xml version="1.0" encoding="UTF-8" standalone="yes"?>
<Relationships xmlns="http://schemas.openxmlformats.org/package/2006/relationships"><Relationship Id="rId3" Type="http://schemas.openxmlformats.org/officeDocument/2006/relationships/oleObject" Target="../embeddings/oleObject16.bin"/><Relationship Id="rId2" Type="http://schemas.openxmlformats.org/officeDocument/2006/relationships/slideLayout" Target="../slideLayouts/slideLayout7.xml"/><Relationship Id="rId1" Type="http://schemas.openxmlformats.org/officeDocument/2006/relationships/vmlDrawing" Target="../drawings/vmlDrawing12.vml"/></Relationships>
</file>

<file path=ppt/slides/_rels/slide23.xml.rels><?xml version="1.0" encoding="UTF-8" standalone="yes"?>
<Relationships xmlns="http://schemas.openxmlformats.org/package/2006/relationships"><Relationship Id="rId3" Type="http://schemas.openxmlformats.org/officeDocument/2006/relationships/oleObject" Target="../embeddings/oleObject17.bin"/><Relationship Id="rId2" Type="http://schemas.openxmlformats.org/officeDocument/2006/relationships/slideLayout" Target="../slideLayouts/slideLayout7.xml"/><Relationship Id="rId1" Type="http://schemas.openxmlformats.org/officeDocument/2006/relationships/vmlDrawing" Target="../drawings/vmlDrawing13.vml"/><Relationship Id="rId4" Type="http://schemas.openxmlformats.org/officeDocument/2006/relationships/oleObject" Target="../embeddings/oleObject18.bin"/></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oleObject" Target="../embeddings/oleObject19.bin"/><Relationship Id="rId2" Type="http://schemas.openxmlformats.org/officeDocument/2006/relationships/slideLayout" Target="../slideLayouts/slideLayout7.xml"/><Relationship Id="rId1" Type="http://schemas.openxmlformats.org/officeDocument/2006/relationships/vmlDrawing" Target="../drawings/vmlDrawing14.v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oleObject" Target="../embeddings/oleObject20.bin"/><Relationship Id="rId2" Type="http://schemas.openxmlformats.org/officeDocument/2006/relationships/slideLayout" Target="../slideLayouts/slideLayout7.xml"/><Relationship Id="rId1" Type="http://schemas.openxmlformats.org/officeDocument/2006/relationships/vmlDrawing" Target="../drawings/vmlDrawing15.vml"/></Relationships>
</file>

<file path=ppt/slides/_rels/slide28.xml.rels><?xml version="1.0" encoding="UTF-8" standalone="yes"?>
<Relationships xmlns="http://schemas.openxmlformats.org/package/2006/relationships"><Relationship Id="rId8" Type="http://schemas.openxmlformats.org/officeDocument/2006/relationships/oleObject" Target="../embeddings/oleObject26.bin"/><Relationship Id="rId3" Type="http://schemas.openxmlformats.org/officeDocument/2006/relationships/oleObject" Target="../embeddings/oleObject21.bin"/><Relationship Id="rId7" Type="http://schemas.openxmlformats.org/officeDocument/2006/relationships/oleObject" Target="../embeddings/oleObject25.bin"/><Relationship Id="rId2" Type="http://schemas.openxmlformats.org/officeDocument/2006/relationships/slideLayout" Target="../slideLayouts/slideLayout7.xml"/><Relationship Id="rId1" Type="http://schemas.openxmlformats.org/officeDocument/2006/relationships/vmlDrawing" Target="../drawings/vmlDrawing16.vml"/><Relationship Id="rId6" Type="http://schemas.openxmlformats.org/officeDocument/2006/relationships/oleObject" Target="../embeddings/oleObject24.bin"/><Relationship Id="rId5" Type="http://schemas.openxmlformats.org/officeDocument/2006/relationships/oleObject" Target="../embeddings/oleObject23.bin"/><Relationship Id="rId4" Type="http://schemas.openxmlformats.org/officeDocument/2006/relationships/oleObject" Target="../embeddings/oleObject22.bin"/></Relationships>
</file>

<file path=ppt/slides/_rels/slide29.xml.rels><?xml version="1.0" encoding="UTF-8" standalone="yes"?>
<Relationships xmlns="http://schemas.openxmlformats.org/package/2006/relationships"><Relationship Id="rId3" Type="http://schemas.openxmlformats.org/officeDocument/2006/relationships/oleObject" Target="../embeddings/oleObject27.bin"/><Relationship Id="rId7" Type="http://schemas.openxmlformats.org/officeDocument/2006/relationships/oleObject" Target="../embeddings/oleObject31.bin"/><Relationship Id="rId2" Type="http://schemas.openxmlformats.org/officeDocument/2006/relationships/slideLayout" Target="../slideLayouts/slideLayout7.xml"/><Relationship Id="rId1" Type="http://schemas.openxmlformats.org/officeDocument/2006/relationships/vmlDrawing" Target="../drawings/vmlDrawing17.vml"/><Relationship Id="rId6" Type="http://schemas.openxmlformats.org/officeDocument/2006/relationships/oleObject" Target="../embeddings/oleObject30.bin"/><Relationship Id="rId5" Type="http://schemas.openxmlformats.org/officeDocument/2006/relationships/oleObject" Target="../embeddings/oleObject29.bin"/><Relationship Id="rId4" Type="http://schemas.openxmlformats.org/officeDocument/2006/relationships/oleObject" Target="../embeddings/oleObject28.bin"/></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8" Type="http://schemas.openxmlformats.org/officeDocument/2006/relationships/image" Target="../media/image43.wmf"/><Relationship Id="rId3" Type="http://schemas.openxmlformats.org/officeDocument/2006/relationships/image" Target="../media/image38.wmf"/><Relationship Id="rId7" Type="http://schemas.openxmlformats.org/officeDocument/2006/relationships/image" Target="../media/image42.wmf"/><Relationship Id="rId2" Type="http://schemas.openxmlformats.org/officeDocument/2006/relationships/image" Target="../media/image37.wmf"/><Relationship Id="rId1" Type="http://schemas.openxmlformats.org/officeDocument/2006/relationships/slideLayout" Target="../slideLayouts/slideLayout7.xml"/><Relationship Id="rId6" Type="http://schemas.openxmlformats.org/officeDocument/2006/relationships/image" Target="../media/image41.wmf"/><Relationship Id="rId5" Type="http://schemas.openxmlformats.org/officeDocument/2006/relationships/image" Target="../media/image40.wmf"/><Relationship Id="rId10" Type="http://schemas.openxmlformats.org/officeDocument/2006/relationships/image" Target="../media/image45.wmf"/><Relationship Id="rId4" Type="http://schemas.openxmlformats.org/officeDocument/2006/relationships/image" Target="../media/image39.wmf"/><Relationship Id="rId9" Type="http://schemas.openxmlformats.org/officeDocument/2006/relationships/image" Target="../media/image44.wmf"/></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oleObject" Target="../embeddings/oleObject32.bin"/><Relationship Id="rId2" Type="http://schemas.openxmlformats.org/officeDocument/2006/relationships/slideLayout" Target="../slideLayouts/slideLayout7.xml"/><Relationship Id="rId1" Type="http://schemas.openxmlformats.org/officeDocument/2006/relationships/vmlDrawing" Target="../drawings/vmlDrawing18.vml"/><Relationship Id="rId4" Type="http://schemas.openxmlformats.org/officeDocument/2006/relationships/oleObject" Target="../embeddings/oleObject33.bin"/></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oleObject" Target="../embeddings/oleObject34.bin"/><Relationship Id="rId2" Type="http://schemas.openxmlformats.org/officeDocument/2006/relationships/slideLayout" Target="../slideLayouts/slideLayout7.xml"/><Relationship Id="rId1" Type="http://schemas.openxmlformats.org/officeDocument/2006/relationships/vmlDrawing" Target="../drawings/vmlDrawing19.v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oleObject" Target="../embeddings/oleObject35.bin"/><Relationship Id="rId2" Type="http://schemas.openxmlformats.org/officeDocument/2006/relationships/slideLayout" Target="../slideLayouts/slideLayout7.xml"/><Relationship Id="rId1" Type="http://schemas.openxmlformats.org/officeDocument/2006/relationships/vmlDrawing" Target="../drawings/vmlDrawing20.vml"/><Relationship Id="rId6" Type="http://schemas.openxmlformats.org/officeDocument/2006/relationships/oleObject" Target="../embeddings/oleObject38.bin"/><Relationship Id="rId5" Type="http://schemas.openxmlformats.org/officeDocument/2006/relationships/oleObject" Target="../embeddings/oleObject37.bin"/><Relationship Id="rId4" Type="http://schemas.openxmlformats.org/officeDocument/2006/relationships/oleObject" Target="../embeddings/oleObject36.bin"/></Relationships>
</file>

<file path=ppt/slides/_rels/slide40.xml.rels><?xml version="1.0" encoding="UTF-8" standalone="yes"?>
<Relationships xmlns="http://schemas.openxmlformats.org/package/2006/relationships"><Relationship Id="rId8" Type="http://schemas.openxmlformats.org/officeDocument/2006/relationships/oleObject" Target="../embeddings/oleObject44.bin"/><Relationship Id="rId3" Type="http://schemas.openxmlformats.org/officeDocument/2006/relationships/oleObject" Target="../embeddings/oleObject39.bin"/><Relationship Id="rId7" Type="http://schemas.openxmlformats.org/officeDocument/2006/relationships/oleObject" Target="../embeddings/oleObject43.bin"/><Relationship Id="rId2" Type="http://schemas.openxmlformats.org/officeDocument/2006/relationships/slideLayout" Target="../slideLayouts/slideLayout7.xml"/><Relationship Id="rId1" Type="http://schemas.openxmlformats.org/officeDocument/2006/relationships/vmlDrawing" Target="../drawings/vmlDrawing21.vml"/><Relationship Id="rId6" Type="http://schemas.openxmlformats.org/officeDocument/2006/relationships/oleObject" Target="../embeddings/oleObject42.bin"/><Relationship Id="rId5" Type="http://schemas.openxmlformats.org/officeDocument/2006/relationships/oleObject" Target="../embeddings/oleObject41.bin"/><Relationship Id="rId4" Type="http://schemas.openxmlformats.org/officeDocument/2006/relationships/oleObject" Target="../embeddings/oleObject40.bin"/><Relationship Id="rId9" Type="http://schemas.openxmlformats.org/officeDocument/2006/relationships/oleObject" Target="../embeddings/oleObject45.bin"/></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oleObject" Target="../embeddings/oleObject46.bin"/><Relationship Id="rId7" Type="http://schemas.openxmlformats.org/officeDocument/2006/relationships/oleObject" Target="../embeddings/oleObject50.bin"/><Relationship Id="rId2" Type="http://schemas.openxmlformats.org/officeDocument/2006/relationships/slideLayout" Target="../slideLayouts/slideLayout7.xml"/><Relationship Id="rId1" Type="http://schemas.openxmlformats.org/officeDocument/2006/relationships/vmlDrawing" Target="../drawings/vmlDrawing22.vml"/><Relationship Id="rId6" Type="http://schemas.openxmlformats.org/officeDocument/2006/relationships/oleObject" Target="../embeddings/oleObject49.bin"/><Relationship Id="rId5" Type="http://schemas.openxmlformats.org/officeDocument/2006/relationships/oleObject" Target="../embeddings/oleObject48.bin"/><Relationship Id="rId4" Type="http://schemas.openxmlformats.org/officeDocument/2006/relationships/oleObject" Target="../embeddings/oleObject47.bin"/></Relationships>
</file>

<file path=ppt/slides/_rels/slide43.xml.rels><?xml version="1.0" encoding="UTF-8" standalone="yes"?>
<Relationships xmlns="http://schemas.openxmlformats.org/package/2006/relationships"><Relationship Id="rId2" Type="http://schemas.openxmlformats.org/officeDocument/2006/relationships/image" Target="../media/image62.pn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62.pn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oleObject" Target="../embeddings/oleObject51.bin"/><Relationship Id="rId2" Type="http://schemas.openxmlformats.org/officeDocument/2006/relationships/slideLayout" Target="../slideLayouts/slideLayout7.xml"/><Relationship Id="rId1" Type="http://schemas.openxmlformats.org/officeDocument/2006/relationships/vmlDrawing" Target="../drawings/vmlDrawing23.vml"/><Relationship Id="rId5" Type="http://schemas.openxmlformats.org/officeDocument/2006/relationships/oleObject" Target="../embeddings/oleObject53.bin"/><Relationship Id="rId4" Type="http://schemas.openxmlformats.org/officeDocument/2006/relationships/oleObject" Target="../embeddings/oleObject52.bin"/></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oleObject" Target="../embeddings/oleObject54.bin"/><Relationship Id="rId2" Type="http://schemas.openxmlformats.org/officeDocument/2006/relationships/slideLayout" Target="../slideLayouts/slideLayout7.xml"/><Relationship Id="rId1" Type="http://schemas.openxmlformats.org/officeDocument/2006/relationships/vmlDrawing" Target="../drawings/vmlDrawing24.vml"/><Relationship Id="rId5" Type="http://schemas.openxmlformats.org/officeDocument/2006/relationships/oleObject" Target="../embeddings/oleObject56.bin"/><Relationship Id="rId4" Type="http://schemas.openxmlformats.org/officeDocument/2006/relationships/oleObject" Target="../embeddings/oleObject55.bin"/></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oleObject" Target="../embeddings/oleObject57.bin"/><Relationship Id="rId2" Type="http://schemas.openxmlformats.org/officeDocument/2006/relationships/slideLayout" Target="../slideLayouts/slideLayout7.xml"/><Relationship Id="rId1" Type="http://schemas.openxmlformats.org/officeDocument/2006/relationships/vmlDrawing" Target="../drawings/vmlDrawing25.vml"/><Relationship Id="rId4" Type="http://schemas.openxmlformats.org/officeDocument/2006/relationships/oleObject" Target="../embeddings/oleObject58.bin"/></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3" Type="http://schemas.openxmlformats.org/officeDocument/2006/relationships/oleObject" Target="../embeddings/oleObject59.bin"/><Relationship Id="rId2" Type="http://schemas.openxmlformats.org/officeDocument/2006/relationships/slideLayout" Target="../slideLayouts/slideLayout7.xml"/><Relationship Id="rId1" Type="http://schemas.openxmlformats.org/officeDocument/2006/relationships/vmlDrawing" Target="../drawings/vmlDrawing26.vml"/><Relationship Id="rId4" Type="http://schemas.openxmlformats.org/officeDocument/2006/relationships/oleObject" Target="../embeddings/oleObject60.bin"/></Relationships>
</file>

<file path=ppt/slides/_rels/slide55.xml.rels><?xml version="1.0" encoding="UTF-8" standalone="yes"?>
<Relationships xmlns="http://schemas.openxmlformats.org/package/2006/relationships"><Relationship Id="rId3" Type="http://schemas.openxmlformats.org/officeDocument/2006/relationships/oleObject" Target="../embeddings/oleObject61.bin"/><Relationship Id="rId2" Type="http://schemas.openxmlformats.org/officeDocument/2006/relationships/slideLayout" Target="../slideLayouts/slideLayout7.xml"/><Relationship Id="rId1" Type="http://schemas.openxmlformats.org/officeDocument/2006/relationships/vmlDrawing" Target="../drawings/vmlDrawing27.vml"/><Relationship Id="rId4" Type="http://schemas.openxmlformats.org/officeDocument/2006/relationships/oleObject" Target="../embeddings/oleObject62.bin"/></Relationships>
</file>

<file path=ppt/slides/_rels/slide56.xml.rels><?xml version="1.0" encoding="UTF-8" standalone="yes"?>
<Relationships xmlns="http://schemas.openxmlformats.org/package/2006/relationships"><Relationship Id="rId3" Type="http://schemas.openxmlformats.org/officeDocument/2006/relationships/oleObject" Target="../embeddings/oleObject63.bin"/><Relationship Id="rId2" Type="http://schemas.openxmlformats.org/officeDocument/2006/relationships/slideLayout" Target="../slideLayouts/slideLayout7.xml"/><Relationship Id="rId1" Type="http://schemas.openxmlformats.org/officeDocument/2006/relationships/vmlDrawing" Target="../drawings/vmlDrawing28.vml"/><Relationship Id="rId4" Type="http://schemas.openxmlformats.org/officeDocument/2006/relationships/oleObject" Target="../embeddings/oleObject64.bin"/></Relationships>
</file>

<file path=ppt/slides/_rels/slide57.xml.rels><?xml version="1.0" encoding="UTF-8" standalone="yes"?>
<Relationships xmlns="http://schemas.openxmlformats.org/package/2006/relationships"><Relationship Id="rId3" Type="http://schemas.openxmlformats.org/officeDocument/2006/relationships/oleObject" Target="../embeddings/oleObject65.bin"/><Relationship Id="rId2" Type="http://schemas.openxmlformats.org/officeDocument/2006/relationships/slideLayout" Target="../slideLayouts/slideLayout7.xml"/><Relationship Id="rId1" Type="http://schemas.openxmlformats.org/officeDocument/2006/relationships/vmlDrawing" Target="../drawings/vmlDrawing29.vml"/><Relationship Id="rId5" Type="http://schemas.openxmlformats.org/officeDocument/2006/relationships/oleObject" Target="../embeddings/oleObject67.bin"/><Relationship Id="rId4" Type="http://schemas.openxmlformats.org/officeDocument/2006/relationships/oleObject" Target="../embeddings/oleObject66.bin"/></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3" Type="http://schemas.openxmlformats.org/officeDocument/2006/relationships/oleObject" Target="../embeddings/oleObject68.bin"/><Relationship Id="rId2" Type="http://schemas.openxmlformats.org/officeDocument/2006/relationships/slideLayout" Target="../slideLayouts/slideLayout7.xml"/><Relationship Id="rId1" Type="http://schemas.openxmlformats.org/officeDocument/2006/relationships/vmlDrawing" Target="../drawings/vmlDrawing30.vml"/></Relationships>
</file>

<file path=ppt/slides/_rels/slide63.xml.rels><?xml version="1.0" encoding="UTF-8" standalone="yes"?>
<Relationships xmlns="http://schemas.openxmlformats.org/package/2006/relationships"><Relationship Id="rId3" Type="http://schemas.openxmlformats.org/officeDocument/2006/relationships/oleObject" Target="../embeddings/oleObject69.bin"/><Relationship Id="rId2" Type="http://schemas.openxmlformats.org/officeDocument/2006/relationships/slideLayout" Target="../slideLayouts/slideLayout7.xml"/><Relationship Id="rId1" Type="http://schemas.openxmlformats.org/officeDocument/2006/relationships/vmlDrawing" Target="../drawings/vmlDrawing31.vml"/></Relationships>
</file>

<file path=ppt/slides/_rels/slide64.xml.rels><?xml version="1.0" encoding="UTF-8" standalone="yes"?>
<Relationships xmlns="http://schemas.openxmlformats.org/package/2006/relationships"><Relationship Id="rId3" Type="http://schemas.openxmlformats.org/officeDocument/2006/relationships/hyperlink" Target="http://www.matburo.ru/tvbook_sub.php?p=par14" TargetMode="External"/><Relationship Id="rId2" Type="http://schemas.openxmlformats.org/officeDocument/2006/relationships/hyperlink" Target="http://www.mccme.ru/free-books/shen/shen-probability.pdf" TargetMode="External"/><Relationship Id="rId1" Type="http://schemas.openxmlformats.org/officeDocument/2006/relationships/slideLayout" Target="../slideLayouts/slideLayout7.xml"/><Relationship Id="rId4" Type="http://schemas.openxmlformats.org/officeDocument/2006/relationships/hyperlink" Target="http://ta-shah.ucoz.ru/load"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Заголовок 1"/>
          <p:cNvSpPr>
            <a:spLocks noGrp="1"/>
          </p:cNvSpPr>
          <p:nvPr>
            <p:ph type="ctrTitle" idx="4294967295"/>
          </p:nvPr>
        </p:nvSpPr>
        <p:spPr>
          <a:xfrm>
            <a:off x="827584" y="2780928"/>
            <a:ext cx="7772400" cy="1470025"/>
          </a:xfrm>
        </p:spPr>
        <p:txBody>
          <a:bodyPr>
            <a:normAutofit fontScale="90000"/>
          </a:bodyPr>
          <a:lstStyle/>
          <a:p>
            <a:pPr eaLnBrk="1" hangingPunct="1"/>
            <a:r>
              <a:rPr lang="ru-RU" sz="3200" dirty="0" smtClean="0">
                <a:latin typeface="Arial" charset="0"/>
              </a:rPr>
              <a:t>Теория вероятностей и комбинаторные правила для </a:t>
            </a:r>
            <a:r>
              <a:rPr lang="ru-RU" sz="3200" dirty="0" smtClean="0">
                <a:latin typeface="Arial" charset="0"/>
              </a:rPr>
              <a:t>решения </a:t>
            </a:r>
            <a:r>
              <a:rPr lang="ru-RU" sz="3200" dirty="0" smtClean="0">
                <a:latin typeface="Arial" charset="0"/>
              </a:rPr>
              <a:t>задачи ЕГЭ В10.</a:t>
            </a:r>
            <a:br>
              <a:rPr lang="ru-RU" sz="3200" dirty="0" smtClean="0">
                <a:latin typeface="Arial" charset="0"/>
              </a:rPr>
            </a:br>
            <a:r>
              <a:rPr lang="ru-RU" sz="3200" dirty="0" smtClean="0">
                <a:latin typeface="Arial" charset="0"/>
              </a:rPr>
              <a:t>Новые прототипы (2013)</a:t>
            </a:r>
          </a:p>
        </p:txBody>
      </p:sp>
      <p:pic>
        <p:nvPicPr>
          <p:cNvPr id="4" name="Picture 2" descr="H:\Documents and Settings\Aida\Рабочий стол\НОвая ГРАФИКА сборник\image.jpeg"/>
          <p:cNvPicPr>
            <a:picLocks noChangeAspect="1" noChangeArrowheads="1"/>
          </p:cNvPicPr>
          <p:nvPr/>
        </p:nvPicPr>
        <p:blipFill>
          <a:blip r:embed="rId2" cstate="print"/>
          <a:srcRect/>
          <a:stretch>
            <a:fillRect/>
          </a:stretch>
        </p:blipFill>
        <p:spPr bwMode="auto">
          <a:xfrm>
            <a:off x="6572264" y="5000636"/>
            <a:ext cx="1952628" cy="1437680"/>
          </a:xfrm>
          <a:prstGeom prst="rect">
            <a:avLst/>
          </a:prstGeom>
          <a:ln>
            <a:noFill/>
          </a:ln>
          <a:effectLst>
            <a:softEdge rad="112500"/>
          </a:effectLst>
        </p:spPr>
      </p:pic>
      <p:pic>
        <p:nvPicPr>
          <p:cNvPr id="5" name="Picture 6" descr="H:\Documents and Settings\Aida\Рабочий стол\МОИ шаблоны ЭКСПЕРИМЕНТы\collageB.jpg"/>
          <p:cNvPicPr>
            <a:picLocks noChangeAspect="1" noChangeArrowheads="1"/>
          </p:cNvPicPr>
          <p:nvPr/>
        </p:nvPicPr>
        <p:blipFill>
          <a:blip r:embed="rId3" cstate="print"/>
          <a:srcRect/>
          <a:stretch>
            <a:fillRect/>
          </a:stretch>
        </p:blipFill>
        <p:spPr bwMode="auto">
          <a:xfrm>
            <a:off x="642910" y="428604"/>
            <a:ext cx="2956056" cy="2143140"/>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омер слайда 1"/>
          <p:cNvSpPr>
            <a:spLocks noGrp="1"/>
          </p:cNvSpPr>
          <p:nvPr>
            <p:ph type="sldNum" sz="quarter" idx="12"/>
          </p:nvPr>
        </p:nvSpPr>
        <p:spPr/>
        <p:txBody>
          <a:bodyPr/>
          <a:lstStyle/>
          <a:p>
            <a:pPr>
              <a:defRPr/>
            </a:pPr>
            <a:fld id="{2163CB6C-E2D6-4920-8743-1CC47580D3BE}" type="slidenum">
              <a:rPr lang="ru-RU" smtClean="0"/>
              <a:pPr>
                <a:defRPr/>
              </a:pPr>
              <a:t>2</a:t>
            </a:fld>
            <a:endParaRPr lang="ru-RU"/>
          </a:p>
        </p:txBody>
      </p:sp>
      <p:sp>
        <p:nvSpPr>
          <p:cNvPr id="34819" name="Прямоугольник 2"/>
          <p:cNvSpPr>
            <a:spLocks noChangeArrowheads="1"/>
          </p:cNvSpPr>
          <p:nvPr/>
        </p:nvSpPr>
        <p:spPr bwMode="auto">
          <a:xfrm>
            <a:off x="285750" y="357188"/>
            <a:ext cx="8429625" cy="584200"/>
          </a:xfrm>
          <a:prstGeom prst="rect">
            <a:avLst/>
          </a:prstGeom>
          <a:noFill/>
          <a:ln w="9525">
            <a:noFill/>
            <a:miter lim="800000"/>
            <a:headEnd/>
            <a:tailEnd/>
          </a:ln>
        </p:spPr>
        <p:txBody>
          <a:bodyPr>
            <a:spAutoFit/>
          </a:bodyPr>
          <a:lstStyle/>
          <a:p>
            <a:pPr algn="ctr"/>
            <a:r>
              <a:rPr lang="ru-RU" sz="3200"/>
              <a:t>Классическое определение вероятности</a:t>
            </a:r>
            <a:endParaRPr lang="ru-RU" sz="3200" b="1"/>
          </a:p>
        </p:txBody>
      </p:sp>
      <p:sp>
        <p:nvSpPr>
          <p:cNvPr id="9220" name="Прямоугольник 2"/>
          <p:cNvSpPr>
            <a:spLocks noChangeArrowheads="1"/>
          </p:cNvSpPr>
          <p:nvPr/>
        </p:nvSpPr>
        <p:spPr bwMode="auto">
          <a:xfrm>
            <a:off x="357188" y="1071563"/>
            <a:ext cx="8429625" cy="1200150"/>
          </a:xfrm>
          <a:prstGeom prst="rect">
            <a:avLst/>
          </a:prstGeom>
          <a:noFill/>
          <a:ln w="9525">
            <a:noFill/>
            <a:miter lim="800000"/>
            <a:headEnd/>
            <a:tailEnd/>
          </a:ln>
        </p:spPr>
        <p:txBody>
          <a:bodyPr>
            <a:spAutoFit/>
          </a:bodyPr>
          <a:lstStyle/>
          <a:p>
            <a:r>
              <a:rPr lang="ru-RU" sz="2400" i="1">
                <a:solidFill>
                  <a:srgbClr val="C00000"/>
                </a:solidFill>
              </a:rPr>
              <a:t>Стохастическим  </a:t>
            </a:r>
            <a:r>
              <a:rPr lang="ru-RU" sz="2400"/>
              <a:t>называют опыт, если заранее нельзя предугадать его результаты. Результаты (исходы) такого опыта называются </a:t>
            </a:r>
            <a:r>
              <a:rPr lang="ru-RU" sz="2400" i="1">
                <a:solidFill>
                  <a:srgbClr val="C00000"/>
                </a:solidFill>
              </a:rPr>
              <a:t>событиями</a:t>
            </a:r>
            <a:r>
              <a:rPr lang="ru-RU" sz="2400"/>
              <a:t>.</a:t>
            </a:r>
          </a:p>
        </p:txBody>
      </p:sp>
      <p:sp>
        <p:nvSpPr>
          <p:cNvPr id="9221" name="Прямоугольник 2"/>
          <p:cNvSpPr>
            <a:spLocks noChangeArrowheads="1"/>
          </p:cNvSpPr>
          <p:nvPr/>
        </p:nvSpPr>
        <p:spPr bwMode="auto">
          <a:xfrm>
            <a:off x="1071563" y="2357438"/>
            <a:ext cx="6143625" cy="830262"/>
          </a:xfrm>
          <a:prstGeom prst="rect">
            <a:avLst/>
          </a:prstGeom>
          <a:noFill/>
          <a:ln w="9525">
            <a:noFill/>
            <a:miter lim="800000"/>
            <a:headEnd/>
            <a:tailEnd/>
          </a:ln>
        </p:spPr>
        <p:txBody>
          <a:bodyPr>
            <a:spAutoFit/>
          </a:bodyPr>
          <a:lstStyle/>
          <a:p>
            <a:r>
              <a:rPr lang="ru-RU" sz="2400" b="1"/>
              <a:t>Пример</a:t>
            </a:r>
            <a:r>
              <a:rPr lang="en-US" sz="2400" b="1"/>
              <a:t>:</a:t>
            </a:r>
            <a:r>
              <a:rPr lang="ru-RU" sz="2400" b="1"/>
              <a:t> </a:t>
            </a:r>
            <a:r>
              <a:rPr lang="ru-RU" sz="2400"/>
              <a:t>выбрасывается игральный кубик (опыт)</a:t>
            </a:r>
            <a:r>
              <a:rPr lang="en-US" sz="2400"/>
              <a:t>; </a:t>
            </a:r>
            <a:r>
              <a:rPr lang="ru-RU" sz="2400"/>
              <a:t>выпадает двойка (событие).</a:t>
            </a:r>
            <a:endParaRPr lang="ru-RU" sz="2400" b="1"/>
          </a:p>
        </p:txBody>
      </p:sp>
      <p:sp>
        <p:nvSpPr>
          <p:cNvPr id="9222" name="Прямоугольник 2"/>
          <p:cNvSpPr>
            <a:spLocks noChangeArrowheads="1"/>
          </p:cNvSpPr>
          <p:nvPr/>
        </p:nvSpPr>
        <p:spPr bwMode="auto">
          <a:xfrm>
            <a:off x="428625" y="3143250"/>
            <a:ext cx="8429625" cy="1200150"/>
          </a:xfrm>
          <a:prstGeom prst="rect">
            <a:avLst/>
          </a:prstGeom>
          <a:noFill/>
          <a:ln w="9525">
            <a:noFill/>
            <a:miter lim="800000"/>
            <a:headEnd/>
            <a:tailEnd/>
          </a:ln>
        </p:spPr>
        <p:txBody>
          <a:bodyPr>
            <a:spAutoFit/>
          </a:bodyPr>
          <a:lstStyle/>
          <a:p>
            <a:r>
              <a:rPr lang="ru-RU" sz="2400"/>
              <a:t>Событие, которое обязательно произойдет в результате испытания, называется </a:t>
            </a:r>
            <a:r>
              <a:rPr lang="ru-RU" sz="2400" i="1">
                <a:solidFill>
                  <a:srgbClr val="C00000"/>
                </a:solidFill>
              </a:rPr>
              <a:t>достоверным</a:t>
            </a:r>
            <a:r>
              <a:rPr lang="ru-RU" sz="2400"/>
              <a:t>, а которое не может произойти, -</a:t>
            </a:r>
            <a:r>
              <a:rPr lang="ru-RU" sz="2400" i="1">
                <a:solidFill>
                  <a:srgbClr val="C00000"/>
                </a:solidFill>
              </a:rPr>
              <a:t>  невозможным</a:t>
            </a:r>
            <a:r>
              <a:rPr lang="ru-RU" sz="2400"/>
              <a:t>.</a:t>
            </a:r>
          </a:p>
        </p:txBody>
      </p:sp>
      <p:sp>
        <p:nvSpPr>
          <p:cNvPr id="9223" name="Прямоугольник 2"/>
          <p:cNvSpPr>
            <a:spLocks noChangeArrowheads="1"/>
          </p:cNvSpPr>
          <p:nvPr/>
        </p:nvSpPr>
        <p:spPr bwMode="auto">
          <a:xfrm>
            <a:off x="1143000" y="4429125"/>
            <a:ext cx="7072313" cy="461963"/>
          </a:xfrm>
          <a:prstGeom prst="rect">
            <a:avLst/>
          </a:prstGeom>
          <a:noFill/>
          <a:ln w="9525">
            <a:noFill/>
            <a:miter lim="800000"/>
            <a:headEnd/>
            <a:tailEnd/>
          </a:ln>
        </p:spPr>
        <p:txBody>
          <a:bodyPr>
            <a:spAutoFit/>
          </a:bodyPr>
          <a:lstStyle/>
          <a:p>
            <a:r>
              <a:rPr lang="ru-RU" sz="2400" b="1"/>
              <a:t>Пример</a:t>
            </a:r>
            <a:r>
              <a:rPr lang="en-US" sz="2400" b="1"/>
              <a:t>:</a:t>
            </a:r>
            <a:r>
              <a:rPr lang="ru-RU" sz="2400" b="1"/>
              <a:t> </a:t>
            </a:r>
            <a:r>
              <a:rPr lang="ru-RU" sz="2400"/>
              <a:t>В мешке лежат три картофелины.</a:t>
            </a:r>
            <a:endParaRPr lang="ru-RU" sz="2400" b="1"/>
          </a:p>
        </p:txBody>
      </p:sp>
      <p:sp>
        <p:nvSpPr>
          <p:cNvPr id="9224" name="Прямоугольник 2"/>
          <p:cNvSpPr>
            <a:spLocks noChangeArrowheads="1"/>
          </p:cNvSpPr>
          <p:nvPr/>
        </p:nvSpPr>
        <p:spPr bwMode="auto">
          <a:xfrm>
            <a:off x="285750" y="4857750"/>
            <a:ext cx="6143625" cy="461963"/>
          </a:xfrm>
          <a:prstGeom prst="rect">
            <a:avLst/>
          </a:prstGeom>
          <a:noFill/>
          <a:ln w="9525">
            <a:noFill/>
            <a:miter lim="800000"/>
            <a:headEnd/>
            <a:tailEnd/>
          </a:ln>
        </p:spPr>
        <p:txBody>
          <a:bodyPr>
            <a:spAutoFit/>
          </a:bodyPr>
          <a:lstStyle/>
          <a:p>
            <a:r>
              <a:rPr lang="ru-RU" sz="2400"/>
              <a:t>           Опыт – изъятие овоща из мешка.</a:t>
            </a:r>
            <a:endParaRPr lang="ru-RU" sz="2400" b="1"/>
          </a:p>
        </p:txBody>
      </p:sp>
      <p:sp>
        <p:nvSpPr>
          <p:cNvPr id="9225" name="Прямоугольник 2"/>
          <p:cNvSpPr>
            <a:spLocks noChangeArrowheads="1"/>
          </p:cNvSpPr>
          <p:nvPr/>
        </p:nvSpPr>
        <p:spPr bwMode="auto">
          <a:xfrm>
            <a:off x="285750" y="5214938"/>
            <a:ext cx="7929563" cy="461962"/>
          </a:xfrm>
          <a:prstGeom prst="rect">
            <a:avLst/>
          </a:prstGeom>
          <a:noFill/>
          <a:ln w="9525">
            <a:noFill/>
            <a:miter lim="800000"/>
            <a:headEnd/>
            <a:tailEnd/>
          </a:ln>
        </p:spPr>
        <p:txBody>
          <a:bodyPr>
            <a:spAutoFit/>
          </a:bodyPr>
          <a:lstStyle/>
          <a:p>
            <a:r>
              <a:rPr lang="ru-RU" sz="2400"/>
              <a:t>           Достоверное событие – изъятие картофелины.</a:t>
            </a:r>
            <a:endParaRPr lang="ru-RU" sz="2400" b="1"/>
          </a:p>
        </p:txBody>
      </p:sp>
      <p:sp>
        <p:nvSpPr>
          <p:cNvPr id="9226" name="Прямоугольник 2"/>
          <p:cNvSpPr>
            <a:spLocks noChangeArrowheads="1"/>
          </p:cNvSpPr>
          <p:nvPr/>
        </p:nvSpPr>
        <p:spPr bwMode="auto">
          <a:xfrm>
            <a:off x="285750" y="5643563"/>
            <a:ext cx="7286625" cy="461962"/>
          </a:xfrm>
          <a:prstGeom prst="rect">
            <a:avLst/>
          </a:prstGeom>
          <a:noFill/>
          <a:ln w="9525">
            <a:noFill/>
            <a:miter lim="800000"/>
            <a:headEnd/>
            <a:tailEnd/>
          </a:ln>
        </p:spPr>
        <p:txBody>
          <a:bodyPr>
            <a:spAutoFit/>
          </a:bodyPr>
          <a:lstStyle/>
          <a:p>
            <a:r>
              <a:rPr lang="ru-RU" sz="2400"/>
              <a:t>           Невозможное событие – изъятие кабачка.</a:t>
            </a:r>
            <a:endParaRPr lang="ru-RU" sz="2400" b="1"/>
          </a:p>
        </p:txBody>
      </p:sp>
      <p:pic>
        <p:nvPicPr>
          <p:cNvPr id="9227" name="Picture 6" descr="Без имени-1"/>
          <p:cNvPicPr>
            <a:picLocks noChangeAspect="1" noChangeArrowheads="1"/>
          </p:cNvPicPr>
          <p:nvPr/>
        </p:nvPicPr>
        <p:blipFill>
          <a:blip r:embed="rId2" cstate="print"/>
          <a:srcRect/>
          <a:stretch>
            <a:fillRect/>
          </a:stretch>
        </p:blipFill>
        <p:spPr bwMode="auto">
          <a:xfrm>
            <a:off x="7500938" y="2071688"/>
            <a:ext cx="571500" cy="515937"/>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9220"/>
                                        </p:tgtEl>
                                        <p:attrNameLst>
                                          <p:attrName>style.visibility</p:attrName>
                                        </p:attrNameLst>
                                      </p:cBhvr>
                                      <p:to>
                                        <p:strVal val="visible"/>
                                      </p:to>
                                    </p:set>
                                    <p:animEffect transition="in" filter="strips(downLeft)">
                                      <p:cBhvr>
                                        <p:cTn id="7" dur="500"/>
                                        <p:tgtEl>
                                          <p:spTgt spid="9220"/>
                                        </p:tgtEl>
                                      </p:cBhvr>
                                    </p:animEffect>
                                  </p:childTnLst>
                                </p:cTn>
                              </p:par>
                            </p:childTnLst>
                          </p:cTn>
                        </p:par>
                      </p:childTnLst>
                    </p:cTn>
                  </p:par>
                  <p:par>
                    <p:cTn id="8" fill="hold">
                      <p:stCondLst>
                        <p:cond delay="indefinite"/>
                      </p:stCondLst>
                      <p:childTnLst>
                        <p:par>
                          <p:cTn id="9" fill="hold">
                            <p:stCondLst>
                              <p:cond delay="0"/>
                            </p:stCondLst>
                            <p:childTnLst>
                              <p:par>
                                <p:cTn id="10" presetID="18" presetClass="entr" presetSubtype="12" fill="hold" grpId="0" nodeType="clickEffect">
                                  <p:stCondLst>
                                    <p:cond delay="0"/>
                                  </p:stCondLst>
                                  <p:childTnLst>
                                    <p:set>
                                      <p:cBhvr>
                                        <p:cTn id="11" dur="1" fill="hold">
                                          <p:stCondLst>
                                            <p:cond delay="0"/>
                                          </p:stCondLst>
                                        </p:cTn>
                                        <p:tgtEl>
                                          <p:spTgt spid="9221"/>
                                        </p:tgtEl>
                                        <p:attrNameLst>
                                          <p:attrName>style.visibility</p:attrName>
                                        </p:attrNameLst>
                                      </p:cBhvr>
                                      <p:to>
                                        <p:strVal val="visible"/>
                                      </p:to>
                                    </p:set>
                                    <p:animEffect transition="in" filter="strips(downLeft)">
                                      <p:cBhvr>
                                        <p:cTn id="12" dur="500"/>
                                        <p:tgtEl>
                                          <p:spTgt spid="9221"/>
                                        </p:tgtEl>
                                      </p:cBhvr>
                                    </p:animEffect>
                                  </p:childTnLst>
                                </p:cTn>
                              </p:par>
                              <p:par>
                                <p:cTn id="13" presetID="18" presetClass="entr" presetSubtype="12" fill="hold" nodeType="withEffect">
                                  <p:stCondLst>
                                    <p:cond delay="0"/>
                                  </p:stCondLst>
                                  <p:childTnLst>
                                    <p:set>
                                      <p:cBhvr>
                                        <p:cTn id="14" dur="1" fill="hold">
                                          <p:stCondLst>
                                            <p:cond delay="0"/>
                                          </p:stCondLst>
                                        </p:cTn>
                                        <p:tgtEl>
                                          <p:spTgt spid="9227"/>
                                        </p:tgtEl>
                                        <p:attrNameLst>
                                          <p:attrName>style.visibility</p:attrName>
                                        </p:attrNameLst>
                                      </p:cBhvr>
                                      <p:to>
                                        <p:strVal val="visible"/>
                                      </p:to>
                                    </p:set>
                                    <p:animEffect transition="in" filter="strips(downLeft)">
                                      <p:cBhvr>
                                        <p:cTn id="15" dur="500"/>
                                        <p:tgtEl>
                                          <p:spTgt spid="9227"/>
                                        </p:tgtEl>
                                      </p:cBhvr>
                                    </p:animEffect>
                                  </p:childTnLst>
                                </p:cTn>
                              </p:par>
                            </p:childTnLst>
                          </p:cTn>
                        </p:par>
                      </p:childTnLst>
                    </p:cTn>
                  </p:par>
                  <p:par>
                    <p:cTn id="16" fill="hold">
                      <p:stCondLst>
                        <p:cond delay="indefinite"/>
                      </p:stCondLst>
                      <p:childTnLst>
                        <p:par>
                          <p:cTn id="17" fill="hold">
                            <p:stCondLst>
                              <p:cond delay="0"/>
                            </p:stCondLst>
                            <p:childTnLst>
                              <p:par>
                                <p:cTn id="18" presetID="18" presetClass="entr" presetSubtype="12" fill="hold" grpId="0" nodeType="clickEffect">
                                  <p:stCondLst>
                                    <p:cond delay="0"/>
                                  </p:stCondLst>
                                  <p:childTnLst>
                                    <p:set>
                                      <p:cBhvr>
                                        <p:cTn id="19" dur="1" fill="hold">
                                          <p:stCondLst>
                                            <p:cond delay="0"/>
                                          </p:stCondLst>
                                        </p:cTn>
                                        <p:tgtEl>
                                          <p:spTgt spid="9222"/>
                                        </p:tgtEl>
                                        <p:attrNameLst>
                                          <p:attrName>style.visibility</p:attrName>
                                        </p:attrNameLst>
                                      </p:cBhvr>
                                      <p:to>
                                        <p:strVal val="visible"/>
                                      </p:to>
                                    </p:set>
                                    <p:animEffect transition="in" filter="strips(downLeft)">
                                      <p:cBhvr>
                                        <p:cTn id="20" dur="500"/>
                                        <p:tgtEl>
                                          <p:spTgt spid="9222"/>
                                        </p:tgtEl>
                                      </p:cBhvr>
                                    </p:animEffect>
                                  </p:childTnLst>
                                </p:cTn>
                              </p:par>
                            </p:childTnLst>
                          </p:cTn>
                        </p:par>
                      </p:childTnLst>
                    </p:cTn>
                  </p:par>
                  <p:par>
                    <p:cTn id="21" fill="hold">
                      <p:stCondLst>
                        <p:cond delay="indefinite"/>
                      </p:stCondLst>
                      <p:childTnLst>
                        <p:par>
                          <p:cTn id="22" fill="hold">
                            <p:stCondLst>
                              <p:cond delay="0"/>
                            </p:stCondLst>
                            <p:childTnLst>
                              <p:par>
                                <p:cTn id="23" presetID="18" presetClass="entr" presetSubtype="12" fill="hold" grpId="0" nodeType="clickEffect">
                                  <p:stCondLst>
                                    <p:cond delay="0"/>
                                  </p:stCondLst>
                                  <p:childTnLst>
                                    <p:set>
                                      <p:cBhvr>
                                        <p:cTn id="24" dur="1" fill="hold">
                                          <p:stCondLst>
                                            <p:cond delay="0"/>
                                          </p:stCondLst>
                                        </p:cTn>
                                        <p:tgtEl>
                                          <p:spTgt spid="9223"/>
                                        </p:tgtEl>
                                        <p:attrNameLst>
                                          <p:attrName>style.visibility</p:attrName>
                                        </p:attrNameLst>
                                      </p:cBhvr>
                                      <p:to>
                                        <p:strVal val="visible"/>
                                      </p:to>
                                    </p:set>
                                    <p:animEffect transition="in" filter="strips(downLeft)">
                                      <p:cBhvr>
                                        <p:cTn id="25" dur="500"/>
                                        <p:tgtEl>
                                          <p:spTgt spid="9223"/>
                                        </p:tgtEl>
                                      </p:cBhvr>
                                    </p:animEffect>
                                  </p:childTnLst>
                                </p:cTn>
                              </p:par>
                            </p:childTnLst>
                          </p:cTn>
                        </p:par>
                      </p:childTnLst>
                    </p:cTn>
                  </p:par>
                  <p:par>
                    <p:cTn id="26" fill="hold">
                      <p:stCondLst>
                        <p:cond delay="indefinite"/>
                      </p:stCondLst>
                      <p:childTnLst>
                        <p:par>
                          <p:cTn id="27" fill="hold">
                            <p:stCondLst>
                              <p:cond delay="0"/>
                            </p:stCondLst>
                            <p:childTnLst>
                              <p:par>
                                <p:cTn id="28" presetID="18" presetClass="entr" presetSubtype="12" fill="hold" grpId="0" nodeType="clickEffect">
                                  <p:stCondLst>
                                    <p:cond delay="0"/>
                                  </p:stCondLst>
                                  <p:childTnLst>
                                    <p:set>
                                      <p:cBhvr>
                                        <p:cTn id="29" dur="1" fill="hold">
                                          <p:stCondLst>
                                            <p:cond delay="0"/>
                                          </p:stCondLst>
                                        </p:cTn>
                                        <p:tgtEl>
                                          <p:spTgt spid="9224"/>
                                        </p:tgtEl>
                                        <p:attrNameLst>
                                          <p:attrName>style.visibility</p:attrName>
                                        </p:attrNameLst>
                                      </p:cBhvr>
                                      <p:to>
                                        <p:strVal val="visible"/>
                                      </p:to>
                                    </p:set>
                                    <p:animEffect transition="in" filter="strips(downLeft)">
                                      <p:cBhvr>
                                        <p:cTn id="30" dur="500"/>
                                        <p:tgtEl>
                                          <p:spTgt spid="9224"/>
                                        </p:tgtEl>
                                      </p:cBhvr>
                                    </p:animEffect>
                                  </p:childTnLst>
                                </p:cTn>
                              </p:par>
                            </p:childTnLst>
                          </p:cTn>
                        </p:par>
                      </p:childTnLst>
                    </p:cTn>
                  </p:par>
                  <p:par>
                    <p:cTn id="31" fill="hold">
                      <p:stCondLst>
                        <p:cond delay="indefinite"/>
                      </p:stCondLst>
                      <p:childTnLst>
                        <p:par>
                          <p:cTn id="32" fill="hold">
                            <p:stCondLst>
                              <p:cond delay="0"/>
                            </p:stCondLst>
                            <p:childTnLst>
                              <p:par>
                                <p:cTn id="33" presetID="18" presetClass="entr" presetSubtype="12" fill="hold" grpId="0" nodeType="clickEffect">
                                  <p:stCondLst>
                                    <p:cond delay="0"/>
                                  </p:stCondLst>
                                  <p:childTnLst>
                                    <p:set>
                                      <p:cBhvr>
                                        <p:cTn id="34" dur="1" fill="hold">
                                          <p:stCondLst>
                                            <p:cond delay="0"/>
                                          </p:stCondLst>
                                        </p:cTn>
                                        <p:tgtEl>
                                          <p:spTgt spid="9225"/>
                                        </p:tgtEl>
                                        <p:attrNameLst>
                                          <p:attrName>style.visibility</p:attrName>
                                        </p:attrNameLst>
                                      </p:cBhvr>
                                      <p:to>
                                        <p:strVal val="visible"/>
                                      </p:to>
                                    </p:set>
                                    <p:animEffect transition="in" filter="strips(downLeft)">
                                      <p:cBhvr>
                                        <p:cTn id="35" dur="500"/>
                                        <p:tgtEl>
                                          <p:spTgt spid="9225"/>
                                        </p:tgtEl>
                                      </p:cBhvr>
                                    </p:animEffect>
                                  </p:childTnLst>
                                </p:cTn>
                              </p:par>
                            </p:childTnLst>
                          </p:cTn>
                        </p:par>
                      </p:childTnLst>
                    </p:cTn>
                  </p:par>
                  <p:par>
                    <p:cTn id="36" fill="hold">
                      <p:stCondLst>
                        <p:cond delay="indefinite"/>
                      </p:stCondLst>
                      <p:childTnLst>
                        <p:par>
                          <p:cTn id="37" fill="hold">
                            <p:stCondLst>
                              <p:cond delay="0"/>
                            </p:stCondLst>
                            <p:childTnLst>
                              <p:par>
                                <p:cTn id="38" presetID="18" presetClass="entr" presetSubtype="12" fill="hold" grpId="0" nodeType="clickEffect">
                                  <p:stCondLst>
                                    <p:cond delay="0"/>
                                  </p:stCondLst>
                                  <p:childTnLst>
                                    <p:set>
                                      <p:cBhvr>
                                        <p:cTn id="39" dur="1" fill="hold">
                                          <p:stCondLst>
                                            <p:cond delay="0"/>
                                          </p:stCondLst>
                                        </p:cTn>
                                        <p:tgtEl>
                                          <p:spTgt spid="9226"/>
                                        </p:tgtEl>
                                        <p:attrNameLst>
                                          <p:attrName>style.visibility</p:attrName>
                                        </p:attrNameLst>
                                      </p:cBhvr>
                                      <p:to>
                                        <p:strVal val="visible"/>
                                      </p:to>
                                    </p:set>
                                    <p:animEffect transition="in" filter="strips(downLeft)">
                                      <p:cBhvr>
                                        <p:cTn id="40" dur="500"/>
                                        <p:tgtEl>
                                          <p:spTgt spid="92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20" grpId="0"/>
      <p:bldP spid="9221" grpId="0"/>
      <p:bldP spid="9222" grpId="0"/>
      <p:bldP spid="9223" grpId="0"/>
      <p:bldP spid="9224" grpId="0"/>
      <p:bldP spid="9225" grpId="0"/>
      <p:bldP spid="922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омер слайда 1"/>
          <p:cNvSpPr>
            <a:spLocks noGrp="1"/>
          </p:cNvSpPr>
          <p:nvPr>
            <p:ph type="sldNum" sz="quarter" idx="12"/>
          </p:nvPr>
        </p:nvSpPr>
        <p:spPr/>
        <p:txBody>
          <a:bodyPr/>
          <a:lstStyle/>
          <a:p>
            <a:pPr>
              <a:defRPr/>
            </a:pPr>
            <a:fld id="{FBC3F398-BCEC-454D-A47F-40EC112FB228}" type="slidenum">
              <a:rPr lang="ru-RU" smtClean="0"/>
              <a:pPr>
                <a:defRPr/>
              </a:pPr>
              <a:t>3</a:t>
            </a:fld>
            <a:endParaRPr lang="ru-RU"/>
          </a:p>
        </p:txBody>
      </p:sp>
      <p:sp>
        <p:nvSpPr>
          <p:cNvPr id="35843" name="Прямоугольник 2"/>
          <p:cNvSpPr>
            <a:spLocks noChangeArrowheads="1"/>
          </p:cNvSpPr>
          <p:nvPr/>
        </p:nvSpPr>
        <p:spPr bwMode="auto">
          <a:xfrm>
            <a:off x="285750" y="357188"/>
            <a:ext cx="8429625" cy="584200"/>
          </a:xfrm>
          <a:prstGeom prst="rect">
            <a:avLst/>
          </a:prstGeom>
          <a:noFill/>
          <a:ln w="9525">
            <a:noFill/>
            <a:miter lim="800000"/>
            <a:headEnd/>
            <a:tailEnd/>
          </a:ln>
        </p:spPr>
        <p:txBody>
          <a:bodyPr>
            <a:spAutoFit/>
          </a:bodyPr>
          <a:lstStyle/>
          <a:p>
            <a:pPr algn="ctr"/>
            <a:r>
              <a:rPr lang="ru-RU" sz="3200"/>
              <a:t>Классическое определение вероятности</a:t>
            </a:r>
            <a:endParaRPr lang="ru-RU" sz="3200" b="1"/>
          </a:p>
        </p:txBody>
      </p:sp>
      <p:sp>
        <p:nvSpPr>
          <p:cNvPr id="11268" name="Прямоугольник 2"/>
          <p:cNvSpPr>
            <a:spLocks noChangeArrowheads="1"/>
          </p:cNvSpPr>
          <p:nvPr/>
        </p:nvSpPr>
        <p:spPr bwMode="auto">
          <a:xfrm>
            <a:off x="357188" y="1071563"/>
            <a:ext cx="8429625" cy="1200150"/>
          </a:xfrm>
          <a:prstGeom prst="rect">
            <a:avLst/>
          </a:prstGeom>
          <a:noFill/>
          <a:ln w="9525">
            <a:noFill/>
            <a:miter lim="800000"/>
            <a:headEnd/>
            <a:tailEnd/>
          </a:ln>
        </p:spPr>
        <p:txBody>
          <a:bodyPr>
            <a:spAutoFit/>
          </a:bodyPr>
          <a:lstStyle/>
          <a:p>
            <a:r>
              <a:rPr lang="ru-RU" sz="2400" i="1">
                <a:solidFill>
                  <a:srgbClr val="C00000"/>
                </a:solidFill>
              </a:rPr>
              <a:t>Несовместимыми  (несовместными)  </a:t>
            </a:r>
            <a:r>
              <a:rPr lang="ru-RU" sz="2400"/>
              <a:t>называют события, если наступление одного из них исключает наступление других.  </a:t>
            </a:r>
          </a:p>
        </p:txBody>
      </p:sp>
      <p:sp>
        <p:nvSpPr>
          <p:cNvPr id="11269" name="Прямоугольник 2"/>
          <p:cNvSpPr>
            <a:spLocks noChangeArrowheads="1"/>
          </p:cNvSpPr>
          <p:nvPr/>
        </p:nvSpPr>
        <p:spPr bwMode="auto">
          <a:xfrm>
            <a:off x="500063" y="2357438"/>
            <a:ext cx="7572375" cy="1214437"/>
          </a:xfrm>
          <a:prstGeom prst="rect">
            <a:avLst/>
          </a:prstGeom>
          <a:noFill/>
          <a:ln w="9525">
            <a:noFill/>
            <a:miter lim="800000"/>
            <a:headEnd/>
            <a:tailEnd/>
          </a:ln>
        </p:spPr>
        <p:txBody>
          <a:bodyPr>
            <a:spAutoFit/>
          </a:bodyPr>
          <a:lstStyle/>
          <a:p>
            <a:r>
              <a:rPr lang="ru-RU" sz="2400" b="1"/>
              <a:t>Пример</a:t>
            </a:r>
            <a:r>
              <a:rPr lang="en-US" sz="2400" b="1"/>
              <a:t>:</a:t>
            </a:r>
            <a:r>
              <a:rPr lang="ru-RU" sz="2400" b="1"/>
              <a:t> </a:t>
            </a:r>
            <a:r>
              <a:rPr lang="ru-RU" sz="2400"/>
              <a:t>1) В результате одного выбрасывания выпадает</a:t>
            </a:r>
            <a:r>
              <a:rPr lang="ru-RU" sz="2400" b="1"/>
              <a:t> </a:t>
            </a:r>
            <a:r>
              <a:rPr lang="ru-RU" sz="2400"/>
              <a:t>орел (событие А) или решка (событие В).</a:t>
            </a:r>
            <a:endParaRPr lang="ru-RU" sz="2400" b="1"/>
          </a:p>
          <a:p>
            <a:endParaRPr lang="ru-RU" sz="2400" b="1"/>
          </a:p>
        </p:txBody>
      </p:sp>
      <p:sp>
        <p:nvSpPr>
          <p:cNvPr id="11270" name="Прямоугольник 13"/>
          <p:cNvSpPr>
            <a:spLocks noChangeArrowheads="1"/>
          </p:cNvSpPr>
          <p:nvPr/>
        </p:nvSpPr>
        <p:spPr bwMode="auto">
          <a:xfrm>
            <a:off x="2071688" y="3214688"/>
            <a:ext cx="4572000" cy="461962"/>
          </a:xfrm>
          <a:prstGeom prst="rect">
            <a:avLst/>
          </a:prstGeom>
          <a:noFill/>
          <a:ln w="9525">
            <a:noFill/>
            <a:miter lim="800000"/>
            <a:headEnd/>
            <a:tailEnd/>
          </a:ln>
        </p:spPr>
        <p:txBody>
          <a:bodyPr>
            <a:spAutoFit/>
          </a:bodyPr>
          <a:lstStyle/>
          <a:p>
            <a:r>
              <a:rPr lang="ru-RU" sz="2400"/>
              <a:t>События А и В - несовместны.</a:t>
            </a:r>
            <a:endParaRPr lang="ru-RU" sz="2400" b="1"/>
          </a:p>
        </p:txBody>
      </p:sp>
      <p:sp>
        <p:nvSpPr>
          <p:cNvPr id="11271" name="Прямоугольник 2"/>
          <p:cNvSpPr>
            <a:spLocks noChangeArrowheads="1"/>
          </p:cNvSpPr>
          <p:nvPr/>
        </p:nvSpPr>
        <p:spPr bwMode="auto">
          <a:xfrm>
            <a:off x="1000125" y="3714750"/>
            <a:ext cx="7715250" cy="1138238"/>
          </a:xfrm>
          <a:prstGeom prst="rect">
            <a:avLst/>
          </a:prstGeom>
          <a:noFill/>
          <a:ln w="9525">
            <a:noFill/>
            <a:miter lim="800000"/>
            <a:headEnd/>
            <a:tailEnd/>
          </a:ln>
        </p:spPr>
        <p:txBody>
          <a:bodyPr>
            <a:spAutoFit/>
          </a:bodyPr>
          <a:lstStyle/>
          <a:p>
            <a:r>
              <a:rPr lang="ru-RU" sz="2400" b="1"/>
              <a:t>           </a:t>
            </a:r>
            <a:r>
              <a:rPr lang="ru-RU" sz="2400"/>
              <a:t>2) В результате двух выбрасываний выпадает</a:t>
            </a:r>
          </a:p>
          <a:p>
            <a:r>
              <a:rPr lang="ru-RU" sz="2400" b="1"/>
              <a:t>                </a:t>
            </a:r>
            <a:r>
              <a:rPr lang="ru-RU" sz="2400"/>
              <a:t>орел (событие А) или решка (событие В).</a:t>
            </a:r>
            <a:endParaRPr lang="ru-RU" sz="2400" b="1"/>
          </a:p>
          <a:p>
            <a:endParaRPr lang="ru-RU" sz="2000" b="1"/>
          </a:p>
        </p:txBody>
      </p:sp>
      <p:sp>
        <p:nvSpPr>
          <p:cNvPr id="11272" name="Прямоугольник 15"/>
          <p:cNvSpPr>
            <a:spLocks noChangeArrowheads="1"/>
          </p:cNvSpPr>
          <p:nvPr/>
        </p:nvSpPr>
        <p:spPr bwMode="auto">
          <a:xfrm>
            <a:off x="1571625" y="4786313"/>
            <a:ext cx="5643563" cy="1570037"/>
          </a:xfrm>
          <a:prstGeom prst="rect">
            <a:avLst/>
          </a:prstGeom>
          <a:noFill/>
          <a:ln w="9525">
            <a:noFill/>
            <a:miter lim="800000"/>
            <a:headEnd/>
            <a:tailEnd/>
          </a:ln>
        </p:spPr>
        <p:txBody>
          <a:bodyPr>
            <a:spAutoFit/>
          </a:bodyPr>
          <a:lstStyle/>
          <a:p>
            <a:r>
              <a:rPr lang="ru-RU" sz="2400"/>
              <a:t>События А и В - совместны. Выпадение орла в первый раз</a:t>
            </a:r>
          </a:p>
          <a:p>
            <a:r>
              <a:rPr lang="ru-RU" sz="2400"/>
              <a:t>не исключает выпадение решки во второй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11268"/>
                                        </p:tgtEl>
                                        <p:attrNameLst>
                                          <p:attrName>style.visibility</p:attrName>
                                        </p:attrNameLst>
                                      </p:cBhvr>
                                      <p:to>
                                        <p:strVal val="visible"/>
                                      </p:to>
                                    </p:set>
                                    <p:animEffect transition="in" filter="strips(downLeft)">
                                      <p:cBhvr>
                                        <p:cTn id="7" dur="500"/>
                                        <p:tgtEl>
                                          <p:spTgt spid="11268"/>
                                        </p:tgtEl>
                                      </p:cBhvr>
                                    </p:animEffect>
                                  </p:childTnLst>
                                </p:cTn>
                              </p:par>
                            </p:childTnLst>
                          </p:cTn>
                        </p:par>
                      </p:childTnLst>
                    </p:cTn>
                  </p:par>
                  <p:par>
                    <p:cTn id="8" fill="hold">
                      <p:stCondLst>
                        <p:cond delay="indefinite"/>
                      </p:stCondLst>
                      <p:childTnLst>
                        <p:par>
                          <p:cTn id="9" fill="hold">
                            <p:stCondLst>
                              <p:cond delay="0"/>
                            </p:stCondLst>
                            <p:childTnLst>
                              <p:par>
                                <p:cTn id="10" presetID="18" presetClass="entr" presetSubtype="12" fill="hold" grpId="0" nodeType="clickEffect">
                                  <p:stCondLst>
                                    <p:cond delay="0"/>
                                  </p:stCondLst>
                                  <p:childTnLst>
                                    <p:set>
                                      <p:cBhvr>
                                        <p:cTn id="11" dur="1" fill="hold">
                                          <p:stCondLst>
                                            <p:cond delay="0"/>
                                          </p:stCondLst>
                                        </p:cTn>
                                        <p:tgtEl>
                                          <p:spTgt spid="11269"/>
                                        </p:tgtEl>
                                        <p:attrNameLst>
                                          <p:attrName>style.visibility</p:attrName>
                                        </p:attrNameLst>
                                      </p:cBhvr>
                                      <p:to>
                                        <p:strVal val="visible"/>
                                      </p:to>
                                    </p:set>
                                    <p:animEffect transition="in" filter="strips(downLeft)">
                                      <p:cBhvr>
                                        <p:cTn id="12" dur="500"/>
                                        <p:tgtEl>
                                          <p:spTgt spid="11269"/>
                                        </p:tgtEl>
                                      </p:cBhvr>
                                    </p:animEffect>
                                  </p:childTnLst>
                                </p:cTn>
                              </p:par>
                            </p:childTnLst>
                          </p:cTn>
                        </p:par>
                      </p:childTnLst>
                    </p:cTn>
                  </p:par>
                  <p:par>
                    <p:cTn id="13" fill="hold">
                      <p:stCondLst>
                        <p:cond delay="indefinite"/>
                      </p:stCondLst>
                      <p:childTnLst>
                        <p:par>
                          <p:cTn id="14" fill="hold">
                            <p:stCondLst>
                              <p:cond delay="0"/>
                            </p:stCondLst>
                            <p:childTnLst>
                              <p:par>
                                <p:cTn id="15" presetID="18" presetClass="entr" presetSubtype="12" fill="hold" grpId="0" nodeType="clickEffect">
                                  <p:stCondLst>
                                    <p:cond delay="0"/>
                                  </p:stCondLst>
                                  <p:childTnLst>
                                    <p:set>
                                      <p:cBhvr>
                                        <p:cTn id="16" dur="1" fill="hold">
                                          <p:stCondLst>
                                            <p:cond delay="0"/>
                                          </p:stCondLst>
                                        </p:cTn>
                                        <p:tgtEl>
                                          <p:spTgt spid="11270"/>
                                        </p:tgtEl>
                                        <p:attrNameLst>
                                          <p:attrName>style.visibility</p:attrName>
                                        </p:attrNameLst>
                                      </p:cBhvr>
                                      <p:to>
                                        <p:strVal val="visible"/>
                                      </p:to>
                                    </p:set>
                                    <p:animEffect transition="in" filter="strips(downLeft)">
                                      <p:cBhvr>
                                        <p:cTn id="17" dur="500"/>
                                        <p:tgtEl>
                                          <p:spTgt spid="11270"/>
                                        </p:tgtEl>
                                      </p:cBhvr>
                                    </p:animEffect>
                                  </p:childTnLst>
                                </p:cTn>
                              </p:par>
                            </p:childTnLst>
                          </p:cTn>
                        </p:par>
                      </p:childTnLst>
                    </p:cTn>
                  </p:par>
                  <p:par>
                    <p:cTn id="18" fill="hold">
                      <p:stCondLst>
                        <p:cond delay="indefinite"/>
                      </p:stCondLst>
                      <p:childTnLst>
                        <p:par>
                          <p:cTn id="19" fill="hold">
                            <p:stCondLst>
                              <p:cond delay="0"/>
                            </p:stCondLst>
                            <p:childTnLst>
                              <p:par>
                                <p:cTn id="20" presetID="18" presetClass="entr" presetSubtype="12" fill="hold" grpId="0" nodeType="clickEffect">
                                  <p:stCondLst>
                                    <p:cond delay="0"/>
                                  </p:stCondLst>
                                  <p:childTnLst>
                                    <p:set>
                                      <p:cBhvr>
                                        <p:cTn id="21" dur="1" fill="hold">
                                          <p:stCondLst>
                                            <p:cond delay="0"/>
                                          </p:stCondLst>
                                        </p:cTn>
                                        <p:tgtEl>
                                          <p:spTgt spid="11271"/>
                                        </p:tgtEl>
                                        <p:attrNameLst>
                                          <p:attrName>style.visibility</p:attrName>
                                        </p:attrNameLst>
                                      </p:cBhvr>
                                      <p:to>
                                        <p:strVal val="visible"/>
                                      </p:to>
                                    </p:set>
                                    <p:animEffect transition="in" filter="strips(downLeft)">
                                      <p:cBhvr>
                                        <p:cTn id="22" dur="500"/>
                                        <p:tgtEl>
                                          <p:spTgt spid="11271"/>
                                        </p:tgtEl>
                                      </p:cBhvr>
                                    </p:animEffect>
                                  </p:childTnLst>
                                </p:cTn>
                              </p:par>
                            </p:childTnLst>
                          </p:cTn>
                        </p:par>
                      </p:childTnLst>
                    </p:cTn>
                  </p:par>
                  <p:par>
                    <p:cTn id="23" fill="hold">
                      <p:stCondLst>
                        <p:cond delay="indefinite"/>
                      </p:stCondLst>
                      <p:childTnLst>
                        <p:par>
                          <p:cTn id="24" fill="hold">
                            <p:stCondLst>
                              <p:cond delay="0"/>
                            </p:stCondLst>
                            <p:childTnLst>
                              <p:par>
                                <p:cTn id="25" presetID="18" presetClass="entr" presetSubtype="12" fill="hold" grpId="0" nodeType="clickEffect">
                                  <p:stCondLst>
                                    <p:cond delay="0"/>
                                  </p:stCondLst>
                                  <p:childTnLst>
                                    <p:set>
                                      <p:cBhvr>
                                        <p:cTn id="26" dur="1" fill="hold">
                                          <p:stCondLst>
                                            <p:cond delay="0"/>
                                          </p:stCondLst>
                                        </p:cTn>
                                        <p:tgtEl>
                                          <p:spTgt spid="11272"/>
                                        </p:tgtEl>
                                        <p:attrNameLst>
                                          <p:attrName>style.visibility</p:attrName>
                                        </p:attrNameLst>
                                      </p:cBhvr>
                                      <p:to>
                                        <p:strVal val="visible"/>
                                      </p:to>
                                    </p:set>
                                    <p:animEffect transition="in" filter="strips(downLeft)">
                                      <p:cBhvr>
                                        <p:cTn id="27" dur="500"/>
                                        <p:tgtEl>
                                          <p:spTgt spid="1127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8" grpId="0"/>
      <p:bldP spid="11269" grpId="0"/>
      <p:bldP spid="11270" grpId="0"/>
      <p:bldP spid="11271" grpId="0"/>
      <p:bldP spid="1127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омер слайда 1"/>
          <p:cNvSpPr>
            <a:spLocks noGrp="1"/>
          </p:cNvSpPr>
          <p:nvPr>
            <p:ph type="sldNum" sz="quarter" idx="12"/>
          </p:nvPr>
        </p:nvSpPr>
        <p:spPr/>
        <p:txBody>
          <a:bodyPr/>
          <a:lstStyle/>
          <a:p>
            <a:pPr>
              <a:defRPr/>
            </a:pPr>
            <a:fld id="{A676C8E8-236F-4C2B-809D-9667585D88FF}" type="slidenum">
              <a:rPr lang="ru-RU" smtClean="0"/>
              <a:pPr>
                <a:defRPr/>
              </a:pPr>
              <a:t>4</a:t>
            </a:fld>
            <a:endParaRPr lang="ru-RU"/>
          </a:p>
        </p:txBody>
      </p:sp>
      <p:sp>
        <p:nvSpPr>
          <p:cNvPr id="36867" name="Прямоугольник 2"/>
          <p:cNvSpPr>
            <a:spLocks noChangeArrowheads="1"/>
          </p:cNvSpPr>
          <p:nvPr/>
        </p:nvSpPr>
        <p:spPr bwMode="auto">
          <a:xfrm>
            <a:off x="285750" y="357188"/>
            <a:ext cx="8429625" cy="584200"/>
          </a:xfrm>
          <a:prstGeom prst="rect">
            <a:avLst/>
          </a:prstGeom>
          <a:noFill/>
          <a:ln w="9525">
            <a:noFill/>
            <a:miter lim="800000"/>
            <a:headEnd/>
            <a:tailEnd/>
          </a:ln>
        </p:spPr>
        <p:txBody>
          <a:bodyPr>
            <a:spAutoFit/>
          </a:bodyPr>
          <a:lstStyle/>
          <a:p>
            <a:pPr algn="ctr"/>
            <a:r>
              <a:rPr lang="ru-RU" sz="3200"/>
              <a:t>Классическое определение вероятности</a:t>
            </a:r>
            <a:endParaRPr lang="ru-RU" sz="3200" b="1"/>
          </a:p>
        </p:txBody>
      </p:sp>
      <p:sp>
        <p:nvSpPr>
          <p:cNvPr id="12292" name="Прямоугольник 2"/>
          <p:cNvSpPr>
            <a:spLocks noChangeArrowheads="1"/>
          </p:cNvSpPr>
          <p:nvPr/>
        </p:nvSpPr>
        <p:spPr bwMode="auto">
          <a:xfrm>
            <a:off x="357188" y="1428750"/>
            <a:ext cx="8429625" cy="1570038"/>
          </a:xfrm>
          <a:prstGeom prst="rect">
            <a:avLst/>
          </a:prstGeom>
          <a:noFill/>
          <a:ln w="9525">
            <a:noFill/>
            <a:miter lim="800000"/>
            <a:headEnd/>
            <a:tailEnd/>
          </a:ln>
        </p:spPr>
        <p:txBody>
          <a:bodyPr>
            <a:spAutoFit/>
          </a:bodyPr>
          <a:lstStyle/>
          <a:p>
            <a:r>
              <a:rPr lang="ru-RU" sz="2400" i="1">
                <a:solidFill>
                  <a:srgbClr val="C00000"/>
                </a:solidFill>
              </a:rPr>
              <a:t>Полной группой событий  </a:t>
            </a:r>
            <a:r>
              <a:rPr lang="ru-RU" sz="2400"/>
              <a:t>называется множество всех событий рассматриваемого опыта, одно из которых обязательно произойдет, а любые два других несовместны.</a:t>
            </a:r>
          </a:p>
        </p:txBody>
      </p:sp>
      <p:sp>
        <p:nvSpPr>
          <p:cNvPr id="12293" name="Прямоугольник 2"/>
          <p:cNvSpPr>
            <a:spLocks noChangeArrowheads="1"/>
          </p:cNvSpPr>
          <p:nvPr/>
        </p:nvSpPr>
        <p:spPr bwMode="auto">
          <a:xfrm>
            <a:off x="285750" y="3929063"/>
            <a:ext cx="8429625" cy="830262"/>
          </a:xfrm>
          <a:prstGeom prst="rect">
            <a:avLst/>
          </a:prstGeom>
          <a:noFill/>
          <a:ln w="9525">
            <a:noFill/>
            <a:miter lim="800000"/>
            <a:headEnd/>
            <a:tailEnd/>
          </a:ln>
        </p:spPr>
        <p:txBody>
          <a:bodyPr>
            <a:spAutoFit/>
          </a:bodyPr>
          <a:lstStyle/>
          <a:p>
            <a:r>
              <a:rPr lang="ru-RU" sz="2400" b="1"/>
              <a:t>Пример</a:t>
            </a:r>
            <a:r>
              <a:rPr lang="en-US" sz="2400" b="1"/>
              <a:t>:</a:t>
            </a:r>
            <a:r>
              <a:rPr lang="ru-RU" sz="2400" b="1"/>
              <a:t>  </a:t>
            </a:r>
            <a:r>
              <a:rPr lang="ru-RU" sz="2400"/>
              <a:t>1)</a:t>
            </a:r>
            <a:r>
              <a:rPr lang="ru-RU" sz="2400" b="1"/>
              <a:t> </a:t>
            </a:r>
            <a:r>
              <a:rPr lang="ru-RU" sz="2400"/>
              <a:t>Опыт –</a:t>
            </a:r>
            <a:r>
              <a:rPr lang="ru-RU" sz="2400" b="1"/>
              <a:t> </a:t>
            </a:r>
            <a:r>
              <a:rPr lang="ru-RU" sz="2400"/>
              <a:t>один раз</a:t>
            </a:r>
            <a:r>
              <a:rPr lang="ru-RU" sz="2400" b="1"/>
              <a:t> </a:t>
            </a:r>
            <a:r>
              <a:rPr lang="ru-RU" sz="2400"/>
              <a:t>выбрасывается  монета. </a:t>
            </a:r>
            <a:endParaRPr lang="en-US" sz="2400"/>
          </a:p>
          <a:p>
            <a:r>
              <a:rPr lang="en-US" sz="2400" b="1"/>
              <a:t>                </a:t>
            </a:r>
            <a:endParaRPr lang="ru-RU" sz="2400" b="1"/>
          </a:p>
        </p:txBody>
      </p:sp>
      <p:sp>
        <p:nvSpPr>
          <p:cNvPr id="12294" name="Прямоугольник 13"/>
          <p:cNvSpPr>
            <a:spLocks noChangeArrowheads="1"/>
          </p:cNvSpPr>
          <p:nvPr/>
        </p:nvSpPr>
        <p:spPr bwMode="auto">
          <a:xfrm>
            <a:off x="428625" y="4857750"/>
            <a:ext cx="8072438" cy="830263"/>
          </a:xfrm>
          <a:prstGeom prst="rect">
            <a:avLst/>
          </a:prstGeom>
          <a:noFill/>
          <a:ln w="9525">
            <a:noFill/>
            <a:miter lim="800000"/>
            <a:headEnd/>
            <a:tailEnd/>
          </a:ln>
        </p:spPr>
        <p:txBody>
          <a:bodyPr>
            <a:spAutoFit/>
          </a:bodyPr>
          <a:lstStyle/>
          <a:p>
            <a:r>
              <a:rPr lang="ru-RU" sz="2400"/>
              <a:t>Элементарные события</a:t>
            </a:r>
            <a:r>
              <a:rPr lang="en-US" sz="2400"/>
              <a:t>:</a:t>
            </a:r>
            <a:r>
              <a:rPr lang="ru-RU" sz="2400"/>
              <a:t> выпадение орла </a:t>
            </a:r>
          </a:p>
          <a:p>
            <a:r>
              <a:rPr lang="ru-RU" sz="2400"/>
              <a:t>и выпадение решки образуют полную группу.</a:t>
            </a:r>
          </a:p>
        </p:txBody>
      </p:sp>
      <p:sp>
        <p:nvSpPr>
          <p:cNvPr id="12295" name="Прямоугольник 2"/>
          <p:cNvSpPr>
            <a:spLocks noChangeArrowheads="1"/>
          </p:cNvSpPr>
          <p:nvPr/>
        </p:nvSpPr>
        <p:spPr bwMode="auto">
          <a:xfrm>
            <a:off x="357188" y="3000375"/>
            <a:ext cx="8429625" cy="1200150"/>
          </a:xfrm>
          <a:prstGeom prst="rect">
            <a:avLst/>
          </a:prstGeom>
          <a:noFill/>
          <a:ln w="9525">
            <a:noFill/>
            <a:miter lim="800000"/>
            <a:headEnd/>
            <a:tailEnd/>
          </a:ln>
        </p:spPr>
        <p:txBody>
          <a:bodyPr>
            <a:spAutoFit/>
          </a:bodyPr>
          <a:lstStyle/>
          <a:p>
            <a:r>
              <a:rPr lang="ru-RU" sz="2000" i="1">
                <a:solidFill>
                  <a:srgbClr val="C00000"/>
                </a:solidFill>
              </a:rPr>
              <a:t> </a:t>
            </a:r>
            <a:r>
              <a:rPr lang="ru-RU" sz="2400"/>
              <a:t>События образующие полную группу называют </a:t>
            </a:r>
            <a:r>
              <a:rPr lang="ru-RU" sz="2400" i="1">
                <a:solidFill>
                  <a:srgbClr val="C00000"/>
                </a:solidFill>
              </a:rPr>
              <a:t>элементарными.  </a:t>
            </a:r>
            <a:endParaRPr lang="ru-RU" sz="2400"/>
          </a:p>
          <a:p>
            <a:endParaRPr lang="ru-RU" sz="2400"/>
          </a:p>
        </p:txBody>
      </p:sp>
      <p:sp>
        <p:nvSpPr>
          <p:cNvPr id="8" name="Прямоугольник 2"/>
          <p:cNvSpPr>
            <a:spLocks noChangeArrowheads="1"/>
          </p:cNvSpPr>
          <p:nvPr/>
        </p:nvSpPr>
        <p:spPr bwMode="auto">
          <a:xfrm>
            <a:off x="357188" y="1428750"/>
            <a:ext cx="8429625" cy="1570038"/>
          </a:xfrm>
          <a:prstGeom prst="rect">
            <a:avLst/>
          </a:prstGeom>
          <a:noFill/>
          <a:ln w="9525">
            <a:noFill/>
            <a:miter lim="800000"/>
            <a:headEnd/>
            <a:tailEnd/>
          </a:ln>
        </p:spPr>
        <p:txBody>
          <a:bodyPr>
            <a:spAutoFit/>
          </a:bodyPr>
          <a:lstStyle/>
          <a:p>
            <a:r>
              <a:rPr lang="ru-RU" sz="2400" i="1">
                <a:solidFill>
                  <a:srgbClr val="C00000"/>
                </a:solidFill>
              </a:rPr>
              <a:t>Полной группой событий  </a:t>
            </a:r>
            <a:r>
              <a:rPr lang="ru-RU" sz="2400"/>
              <a:t>называется множество всех событий рассматриваемого опыта, одно из которых обязательно произойдет, а любые два других несовместны.</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12292"/>
                                        </p:tgtEl>
                                        <p:attrNameLst>
                                          <p:attrName>style.visibility</p:attrName>
                                        </p:attrNameLst>
                                      </p:cBhvr>
                                      <p:to>
                                        <p:strVal val="visible"/>
                                      </p:to>
                                    </p:set>
                                    <p:animEffect transition="in" filter="strips(downLeft)">
                                      <p:cBhvr>
                                        <p:cTn id="7" dur="500"/>
                                        <p:tgtEl>
                                          <p:spTgt spid="12292"/>
                                        </p:tgtEl>
                                      </p:cBhvr>
                                    </p:animEffect>
                                  </p:childTnLst>
                                </p:cTn>
                              </p:par>
                            </p:childTnLst>
                          </p:cTn>
                        </p:par>
                      </p:childTnLst>
                    </p:cTn>
                  </p:par>
                  <p:par>
                    <p:cTn id="8" fill="hold">
                      <p:stCondLst>
                        <p:cond delay="indefinite"/>
                      </p:stCondLst>
                      <p:childTnLst>
                        <p:par>
                          <p:cTn id="9" fill="hold">
                            <p:stCondLst>
                              <p:cond delay="0"/>
                            </p:stCondLst>
                            <p:childTnLst>
                              <p:par>
                                <p:cTn id="10" presetID="18" presetClass="entr" presetSubtype="12" fill="hold" grpId="0" nodeType="clickEffect">
                                  <p:stCondLst>
                                    <p:cond delay="0"/>
                                  </p:stCondLst>
                                  <p:childTnLst>
                                    <p:set>
                                      <p:cBhvr>
                                        <p:cTn id="11" dur="1" fill="hold">
                                          <p:stCondLst>
                                            <p:cond delay="0"/>
                                          </p:stCondLst>
                                        </p:cTn>
                                        <p:tgtEl>
                                          <p:spTgt spid="12295"/>
                                        </p:tgtEl>
                                        <p:attrNameLst>
                                          <p:attrName>style.visibility</p:attrName>
                                        </p:attrNameLst>
                                      </p:cBhvr>
                                      <p:to>
                                        <p:strVal val="visible"/>
                                      </p:to>
                                    </p:set>
                                    <p:animEffect transition="in" filter="strips(downLeft)">
                                      <p:cBhvr>
                                        <p:cTn id="12" dur="500"/>
                                        <p:tgtEl>
                                          <p:spTgt spid="12295"/>
                                        </p:tgtEl>
                                      </p:cBhvr>
                                    </p:animEffect>
                                  </p:childTnLst>
                                </p:cTn>
                              </p:par>
                            </p:childTnLst>
                          </p:cTn>
                        </p:par>
                      </p:childTnLst>
                    </p:cTn>
                  </p:par>
                  <p:par>
                    <p:cTn id="13" fill="hold">
                      <p:stCondLst>
                        <p:cond delay="indefinite"/>
                      </p:stCondLst>
                      <p:childTnLst>
                        <p:par>
                          <p:cTn id="14" fill="hold">
                            <p:stCondLst>
                              <p:cond delay="0"/>
                            </p:stCondLst>
                            <p:childTnLst>
                              <p:par>
                                <p:cTn id="15" presetID="18" presetClass="entr" presetSubtype="12" fill="hold" grpId="0" nodeType="clickEffect">
                                  <p:stCondLst>
                                    <p:cond delay="0"/>
                                  </p:stCondLst>
                                  <p:childTnLst>
                                    <p:set>
                                      <p:cBhvr>
                                        <p:cTn id="16" dur="1" fill="hold">
                                          <p:stCondLst>
                                            <p:cond delay="0"/>
                                          </p:stCondLst>
                                        </p:cTn>
                                        <p:tgtEl>
                                          <p:spTgt spid="12293"/>
                                        </p:tgtEl>
                                        <p:attrNameLst>
                                          <p:attrName>style.visibility</p:attrName>
                                        </p:attrNameLst>
                                      </p:cBhvr>
                                      <p:to>
                                        <p:strVal val="visible"/>
                                      </p:to>
                                    </p:set>
                                    <p:animEffect transition="in" filter="strips(downLeft)">
                                      <p:cBhvr>
                                        <p:cTn id="17" dur="500"/>
                                        <p:tgtEl>
                                          <p:spTgt spid="12293"/>
                                        </p:tgtEl>
                                      </p:cBhvr>
                                    </p:animEffect>
                                  </p:childTnLst>
                                </p:cTn>
                              </p:par>
                            </p:childTnLst>
                          </p:cTn>
                        </p:par>
                      </p:childTnLst>
                    </p:cTn>
                  </p:par>
                  <p:par>
                    <p:cTn id="18" fill="hold">
                      <p:stCondLst>
                        <p:cond delay="indefinite"/>
                      </p:stCondLst>
                      <p:childTnLst>
                        <p:par>
                          <p:cTn id="19" fill="hold">
                            <p:stCondLst>
                              <p:cond delay="0"/>
                            </p:stCondLst>
                            <p:childTnLst>
                              <p:par>
                                <p:cTn id="20" presetID="18" presetClass="entr" presetSubtype="12" fill="hold" grpId="0" nodeType="clickEffect">
                                  <p:stCondLst>
                                    <p:cond delay="0"/>
                                  </p:stCondLst>
                                  <p:childTnLst>
                                    <p:set>
                                      <p:cBhvr>
                                        <p:cTn id="21" dur="1" fill="hold">
                                          <p:stCondLst>
                                            <p:cond delay="0"/>
                                          </p:stCondLst>
                                        </p:cTn>
                                        <p:tgtEl>
                                          <p:spTgt spid="12294"/>
                                        </p:tgtEl>
                                        <p:attrNameLst>
                                          <p:attrName>style.visibility</p:attrName>
                                        </p:attrNameLst>
                                      </p:cBhvr>
                                      <p:to>
                                        <p:strVal val="visible"/>
                                      </p:to>
                                    </p:set>
                                    <p:animEffect transition="in" filter="strips(downLeft)">
                                      <p:cBhvr>
                                        <p:cTn id="22" dur="500"/>
                                        <p:tgtEl>
                                          <p:spTgt spid="12294"/>
                                        </p:tgtEl>
                                      </p:cBhvr>
                                    </p:animEffect>
                                  </p:childTnLst>
                                </p:cTn>
                              </p:par>
                            </p:childTnLst>
                          </p:cTn>
                        </p:par>
                      </p:childTnLst>
                    </p:cTn>
                  </p:par>
                  <p:par>
                    <p:cTn id="23" fill="hold">
                      <p:stCondLst>
                        <p:cond delay="indefinite"/>
                      </p:stCondLst>
                      <p:childTnLst>
                        <p:par>
                          <p:cTn id="24" fill="hold">
                            <p:stCondLst>
                              <p:cond delay="0"/>
                            </p:stCondLst>
                            <p:childTnLst>
                              <p:par>
                                <p:cTn id="25" presetID="18" presetClass="entr" presetSubtype="12"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strips(downLeft)">
                                      <p:cBhvr>
                                        <p:cTn id="2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2" grpId="0"/>
      <p:bldP spid="12293" grpId="0"/>
      <p:bldP spid="12294" grpId="0"/>
      <p:bldP spid="12295" grpId="0"/>
      <p:bldP spid="8"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омер слайда 1"/>
          <p:cNvSpPr>
            <a:spLocks noGrp="1"/>
          </p:cNvSpPr>
          <p:nvPr>
            <p:ph type="sldNum" sz="quarter" idx="12"/>
          </p:nvPr>
        </p:nvSpPr>
        <p:spPr/>
        <p:txBody>
          <a:bodyPr/>
          <a:lstStyle/>
          <a:p>
            <a:pPr>
              <a:defRPr/>
            </a:pPr>
            <a:fld id="{25231B82-DD3D-4A59-9E93-50B07E0CAEFE}" type="slidenum">
              <a:rPr lang="ru-RU" smtClean="0"/>
              <a:pPr>
                <a:defRPr/>
              </a:pPr>
              <a:t>5</a:t>
            </a:fld>
            <a:endParaRPr lang="ru-RU"/>
          </a:p>
        </p:txBody>
      </p:sp>
      <p:sp>
        <p:nvSpPr>
          <p:cNvPr id="13315" name="Прямоугольник 2"/>
          <p:cNvSpPr>
            <a:spLocks noChangeArrowheads="1"/>
          </p:cNvSpPr>
          <p:nvPr/>
        </p:nvSpPr>
        <p:spPr bwMode="auto">
          <a:xfrm>
            <a:off x="357188" y="928688"/>
            <a:ext cx="8429625" cy="1878012"/>
          </a:xfrm>
          <a:prstGeom prst="rect">
            <a:avLst/>
          </a:prstGeom>
          <a:noFill/>
          <a:ln w="9525">
            <a:noFill/>
            <a:miter lim="800000"/>
            <a:headEnd/>
            <a:tailEnd/>
          </a:ln>
        </p:spPr>
        <p:txBody>
          <a:bodyPr>
            <a:spAutoFit/>
          </a:bodyPr>
          <a:lstStyle/>
          <a:p>
            <a:r>
              <a:rPr lang="ru-RU" sz="2400" i="1">
                <a:solidFill>
                  <a:srgbClr val="C00000"/>
                </a:solidFill>
              </a:rPr>
              <a:t>Вероятностью</a:t>
            </a:r>
            <a:r>
              <a:rPr lang="ru-RU" sz="2400"/>
              <a:t>  случайного события А называется отношение числа элементарных событий </a:t>
            </a:r>
            <a:r>
              <a:rPr lang="en-US" sz="2400"/>
              <a:t>m</a:t>
            </a:r>
            <a:r>
              <a:rPr lang="ru-RU" sz="2400"/>
              <a:t>, которые благоприятствуют этому событию, к общему числу всех элементарных событий, входящих в данную группу</a:t>
            </a:r>
            <a:r>
              <a:rPr lang="en-US" sz="2400"/>
              <a:t> n</a:t>
            </a:r>
            <a:r>
              <a:rPr lang="ru-RU" sz="2400"/>
              <a:t> .</a:t>
            </a:r>
            <a:r>
              <a:rPr lang="ru-RU" sz="2000"/>
              <a:t/>
            </a:r>
            <a:br>
              <a:rPr lang="ru-RU" sz="2000"/>
            </a:br>
            <a:endParaRPr lang="ru-RU" sz="2000" b="1"/>
          </a:p>
        </p:txBody>
      </p:sp>
      <p:sp>
        <p:nvSpPr>
          <p:cNvPr id="1030" name="Прямоугольник 2"/>
          <p:cNvSpPr>
            <a:spLocks noChangeArrowheads="1"/>
          </p:cNvSpPr>
          <p:nvPr/>
        </p:nvSpPr>
        <p:spPr bwMode="auto">
          <a:xfrm>
            <a:off x="285750" y="357188"/>
            <a:ext cx="8429625" cy="584200"/>
          </a:xfrm>
          <a:prstGeom prst="rect">
            <a:avLst/>
          </a:prstGeom>
          <a:noFill/>
          <a:ln w="9525">
            <a:noFill/>
            <a:miter lim="800000"/>
            <a:headEnd/>
            <a:tailEnd/>
          </a:ln>
        </p:spPr>
        <p:txBody>
          <a:bodyPr>
            <a:spAutoFit/>
          </a:bodyPr>
          <a:lstStyle/>
          <a:p>
            <a:pPr algn="ctr"/>
            <a:r>
              <a:rPr lang="ru-RU" sz="3200"/>
              <a:t>Классическое определение вероятности</a:t>
            </a:r>
            <a:endParaRPr lang="ru-RU" sz="3200" b="1"/>
          </a:p>
        </p:txBody>
      </p:sp>
      <p:graphicFrame>
        <p:nvGraphicFramePr>
          <p:cNvPr id="8" name="Object 8"/>
          <p:cNvGraphicFramePr>
            <a:graphicFrameLocks noChangeAspect="1"/>
          </p:cNvGraphicFramePr>
          <p:nvPr/>
        </p:nvGraphicFramePr>
        <p:xfrm>
          <a:off x="3500438" y="2357438"/>
          <a:ext cx="1714500" cy="923925"/>
        </p:xfrm>
        <a:graphic>
          <a:graphicData uri="http://schemas.openxmlformats.org/presentationml/2006/ole">
            <p:oleObj spid="_x0000_s1026" name="Формула" r:id="rId3" imgW="660240" imgH="393480" progId="Equation.3">
              <p:embed/>
            </p:oleObj>
          </a:graphicData>
        </a:graphic>
      </p:graphicFrame>
      <p:sp>
        <p:nvSpPr>
          <p:cNvPr id="7" name="Прямоугольник 2"/>
          <p:cNvSpPr>
            <a:spLocks noChangeArrowheads="1"/>
          </p:cNvSpPr>
          <p:nvPr/>
        </p:nvSpPr>
        <p:spPr bwMode="auto">
          <a:xfrm>
            <a:off x="428625" y="3143250"/>
            <a:ext cx="8429625" cy="1138238"/>
          </a:xfrm>
          <a:prstGeom prst="rect">
            <a:avLst/>
          </a:prstGeom>
          <a:noFill/>
          <a:ln w="9525">
            <a:noFill/>
            <a:miter lim="800000"/>
            <a:headEnd/>
            <a:tailEnd/>
          </a:ln>
        </p:spPr>
        <p:txBody>
          <a:bodyPr>
            <a:spAutoFit/>
          </a:bodyPr>
          <a:lstStyle/>
          <a:p>
            <a:r>
              <a:rPr lang="ru-RU" sz="2400" i="1">
                <a:solidFill>
                  <a:srgbClr val="C00000"/>
                </a:solidFill>
              </a:rPr>
              <a:t>Сумма вероятностей </a:t>
            </a:r>
            <a:r>
              <a:rPr lang="ru-RU" sz="2400" i="1"/>
              <a:t>всех событий, входящих в полную группу равна 1.</a:t>
            </a:r>
            <a:r>
              <a:rPr lang="ru-RU" sz="2400"/>
              <a:t> </a:t>
            </a:r>
            <a:r>
              <a:rPr lang="ru-RU" sz="2000"/>
              <a:t/>
            </a:r>
            <a:br>
              <a:rPr lang="ru-RU" sz="2000"/>
            </a:br>
            <a:endParaRPr lang="ru-RU" sz="2000" b="1"/>
          </a:p>
        </p:txBody>
      </p:sp>
      <p:sp>
        <p:nvSpPr>
          <p:cNvPr id="9" name="Прямоугольник 2"/>
          <p:cNvSpPr>
            <a:spLocks noChangeArrowheads="1"/>
          </p:cNvSpPr>
          <p:nvPr/>
        </p:nvSpPr>
        <p:spPr bwMode="auto">
          <a:xfrm>
            <a:off x="714375" y="4000500"/>
            <a:ext cx="8001000" cy="830263"/>
          </a:xfrm>
          <a:prstGeom prst="rect">
            <a:avLst/>
          </a:prstGeom>
          <a:noFill/>
          <a:ln w="9525">
            <a:noFill/>
            <a:miter lim="800000"/>
            <a:headEnd/>
            <a:tailEnd/>
          </a:ln>
        </p:spPr>
        <p:txBody>
          <a:bodyPr>
            <a:spAutoFit/>
          </a:bodyPr>
          <a:lstStyle/>
          <a:p>
            <a:r>
              <a:rPr lang="ru-RU" sz="2400" b="1"/>
              <a:t>Пример</a:t>
            </a:r>
            <a:r>
              <a:rPr lang="en-US" sz="2400" b="1"/>
              <a:t>:</a:t>
            </a:r>
            <a:r>
              <a:rPr lang="ru-RU" sz="2400" b="1"/>
              <a:t>   </a:t>
            </a:r>
            <a:r>
              <a:rPr lang="ru-RU" sz="2400"/>
              <a:t>Опыт –</a:t>
            </a:r>
            <a:r>
              <a:rPr lang="ru-RU" sz="2400" b="1"/>
              <a:t> </a:t>
            </a:r>
            <a:r>
              <a:rPr lang="ru-RU" sz="2400"/>
              <a:t>один раз</a:t>
            </a:r>
            <a:r>
              <a:rPr lang="ru-RU" sz="2400" b="1"/>
              <a:t> </a:t>
            </a:r>
            <a:r>
              <a:rPr lang="ru-RU" sz="2400"/>
              <a:t>выбрасывается  монета. </a:t>
            </a:r>
            <a:endParaRPr lang="en-US" sz="2400"/>
          </a:p>
          <a:p>
            <a:r>
              <a:rPr lang="en-US" sz="2400" b="1"/>
              <a:t>                </a:t>
            </a:r>
            <a:endParaRPr lang="ru-RU" sz="2400" b="1"/>
          </a:p>
        </p:txBody>
      </p:sp>
      <p:sp>
        <p:nvSpPr>
          <p:cNvPr id="10" name="Прямоугольник 13"/>
          <p:cNvSpPr>
            <a:spLocks noChangeArrowheads="1"/>
          </p:cNvSpPr>
          <p:nvPr/>
        </p:nvSpPr>
        <p:spPr bwMode="auto">
          <a:xfrm>
            <a:off x="785813" y="4929188"/>
            <a:ext cx="5643562" cy="461962"/>
          </a:xfrm>
          <a:prstGeom prst="rect">
            <a:avLst/>
          </a:prstGeom>
          <a:noFill/>
          <a:ln w="9525">
            <a:noFill/>
            <a:miter lim="800000"/>
            <a:headEnd/>
            <a:tailEnd/>
          </a:ln>
        </p:spPr>
        <p:txBody>
          <a:bodyPr>
            <a:spAutoFit/>
          </a:bodyPr>
          <a:lstStyle/>
          <a:p>
            <a:r>
              <a:rPr lang="ru-RU" sz="2400"/>
              <a:t>А – выпал орел  Р(А)=0,5</a:t>
            </a:r>
          </a:p>
        </p:txBody>
      </p:sp>
      <p:sp>
        <p:nvSpPr>
          <p:cNvPr id="11" name="Прямоугольник 13"/>
          <p:cNvSpPr>
            <a:spLocks noChangeArrowheads="1"/>
          </p:cNvSpPr>
          <p:nvPr/>
        </p:nvSpPr>
        <p:spPr bwMode="auto">
          <a:xfrm>
            <a:off x="785813" y="5429250"/>
            <a:ext cx="5643562" cy="461963"/>
          </a:xfrm>
          <a:prstGeom prst="rect">
            <a:avLst/>
          </a:prstGeom>
          <a:noFill/>
          <a:ln w="9525">
            <a:noFill/>
            <a:miter lim="800000"/>
            <a:headEnd/>
            <a:tailEnd/>
          </a:ln>
        </p:spPr>
        <p:txBody>
          <a:bodyPr>
            <a:spAutoFit/>
          </a:bodyPr>
          <a:lstStyle/>
          <a:p>
            <a:r>
              <a:rPr lang="ru-RU" sz="2400"/>
              <a:t>В – выпала решка  Р(В)=0,5</a:t>
            </a:r>
          </a:p>
        </p:txBody>
      </p:sp>
      <p:sp>
        <p:nvSpPr>
          <p:cNvPr id="12" name="Правая фигурная скобка 11"/>
          <p:cNvSpPr/>
          <p:nvPr/>
        </p:nvSpPr>
        <p:spPr>
          <a:xfrm>
            <a:off x="5000625" y="5000625"/>
            <a:ext cx="285750" cy="928688"/>
          </a:xfrm>
          <a:prstGeom prst="righ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ru-RU"/>
          </a:p>
        </p:txBody>
      </p:sp>
      <p:sp>
        <p:nvSpPr>
          <p:cNvPr id="13" name="Прямоугольник 13"/>
          <p:cNvSpPr>
            <a:spLocks noChangeArrowheads="1"/>
          </p:cNvSpPr>
          <p:nvPr/>
        </p:nvSpPr>
        <p:spPr bwMode="auto">
          <a:xfrm>
            <a:off x="5429250" y="5214938"/>
            <a:ext cx="2847975" cy="461962"/>
          </a:xfrm>
          <a:prstGeom prst="rect">
            <a:avLst/>
          </a:prstGeom>
          <a:noFill/>
          <a:ln w="9525">
            <a:noFill/>
            <a:miter lim="800000"/>
            <a:headEnd/>
            <a:tailEnd/>
          </a:ln>
        </p:spPr>
        <p:txBody>
          <a:bodyPr>
            <a:spAutoFit/>
          </a:bodyPr>
          <a:lstStyle/>
          <a:p>
            <a:r>
              <a:rPr lang="ru-RU" sz="2400"/>
              <a:t>Полная группа.</a:t>
            </a:r>
          </a:p>
        </p:txBody>
      </p:sp>
      <p:graphicFrame>
        <p:nvGraphicFramePr>
          <p:cNvPr id="3" name="Object 3"/>
          <p:cNvGraphicFramePr>
            <a:graphicFrameLocks noChangeAspect="1"/>
          </p:cNvGraphicFramePr>
          <p:nvPr/>
        </p:nvGraphicFramePr>
        <p:xfrm>
          <a:off x="4143375" y="5972175"/>
          <a:ext cx="2428875" cy="476250"/>
        </p:xfrm>
        <a:graphic>
          <a:graphicData uri="http://schemas.openxmlformats.org/presentationml/2006/ole">
            <p:oleObj spid="_x0000_s1027" name="Формула" r:id="rId4" imgW="1028520" imgH="203040" progId="Equation.3">
              <p:embed/>
            </p:oleObj>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13315"/>
                                        </p:tgtEl>
                                        <p:attrNameLst>
                                          <p:attrName>style.visibility</p:attrName>
                                        </p:attrNameLst>
                                      </p:cBhvr>
                                      <p:to>
                                        <p:strVal val="visible"/>
                                      </p:to>
                                    </p:set>
                                    <p:animEffect transition="in" filter="strips(downLeft)">
                                      <p:cBhvr>
                                        <p:cTn id="7" dur="500"/>
                                        <p:tgtEl>
                                          <p:spTgt spid="13315"/>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box(in)">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18" presetClass="entr" presetSubtype="12"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strips(downLeft)">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18" presetClass="entr" presetSubtype="12"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strips(downLeft)">
                                      <p:cBhvr>
                                        <p:cTn id="22" dur="500"/>
                                        <p:tgtEl>
                                          <p:spTgt spid="9"/>
                                        </p:tgtEl>
                                      </p:cBhvr>
                                    </p:animEffect>
                                  </p:childTnLst>
                                </p:cTn>
                              </p:par>
                            </p:childTnLst>
                          </p:cTn>
                        </p:par>
                      </p:childTnLst>
                    </p:cTn>
                  </p:par>
                  <p:par>
                    <p:cTn id="23" fill="hold">
                      <p:stCondLst>
                        <p:cond delay="indefinite"/>
                      </p:stCondLst>
                      <p:childTnLst>
                        <p:par>
                          <p:cTn id="24" fill="hold">
                            <p:stCondLst>
                              <p:cond delay="0"/>
                            </p:stCondLst>
                            <p:childTnLst>
                              <p:par>
                                <p:cTn id="25" presetID="18" presetClass="entr" presetSubtype="12"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strips(downLeft)">
                                      <p:cBhvr>
                                        <p:cTn id="27" dur="500"/>
                                        <p:tgtEl>
                                          <p:spTgt spid="10"/>
                                        </p:tgtEl>
                                      </p:cBhvr>
                                    </p:animEffect>
                                  </p:childTnLst>
                                </p:cTn>
                              </p:par>
                            </p:childTnLst>
                          </p:cTn>
                        </p:par>
                      </p:childTnLst>
                    </p:cTn>
                  </p:par>
                  <p:par>
                    <p:cTn id="28" fill="hold">
                      <p:stCondLst>
                        <p:cond delay="indefinite"/>
                      </p:stCondLst>
                      <p:childTnLst>
                        <p:par>
                          <p:cTn id="29" fill="hold">
                            <p:stCondLst>
                              <p:cond delay="0"/>
                            </p:stCondLst>
                            <p:childTnLst>
                              <p:par>
                                <p:cTn id="30" presetID="18" presetClass="entr" presetSubtype="12"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strips(downLeft)">
                                      <p:cBhvr>
                                        <p:cTn id="32" dur="500"/>
                                        <p:tgtEl>
                                          <p:spTgt spid="11"/>
                                        </p:tgtEl>
                                      </p:cBhvr>
                                    </p:animEffect>
                                  </p:childTnLst>
                                </p:cTn>
                              </p:par>
                            </p:childTnLst>
                          </p:cTn>
                        </p:par>
                      </p:childTnLst>
                    </p:cTn>
                  </p:par>
                  <p:par>
                    <p:cTn id="33" fill="hold">
                      <p:stCondLst>
                        <p:cond delay="indefinite"/>
                      </p:stCondLst>
                      <p:childTnLst>
                        <p:par>
                          <p:cTn id="34" fill="hold">
                            <p:stCondLst>
                              <p:cond delay="0"/>
                            </p:stCondLst>
                            <p:childTnLst>
                              <p:par>
                                <p:cTn id="35" presetID="4" presetClass="entr" presetSubtype="16" fill="hold" grpId="0" nodeType="click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box(in)">
                                      <p:cBhvr>
                                        <p:cTn id="37" dur="500"/>
                                        <p:tgtEl>
                                          <p:spTgt spid="12"/>
                                        </p:tgtEl>
                                      </p:cBhvr>
                                    </p:animEffect>
                                  </p:childTnLst>
                                </p:cTn>
                              </p:par>
                            </p:childTnLst>
                          </p:cTn>
                        </p:par>
                      </p:childTnLst>
                    </p:cTn>
                  </p:par>
                  <p:par>
                    <p:cTn id="38" fill="hold">
                      <p:stCondLst>
                        <p:cond delay="indefinite"/>
                      </p:stCondLst>
                      <p:childTnLst>
                        <p:par>
                          <p:cTn id="39" fill="hold">
                            <p:stCondLst>
                              <p:cond delay="0"/>
                            </p:stCondLst>
                            <p:childTnLst>
                              <p:par>
                                <p:cTn id="40" presetID="18" presetClass="entr" presetSubtype="12" fill="hold" grpId="0" nodeType="clickEffect">
                                  <p:stCondLst>
                                    <p:cond delay="0"/>
                                  </p:stCondLst>
                                  <p:childTnLst>
                                    <p:set>
                                      <p:cBhvr>
                                        <p:cTn id="41" dur="1" fill="hold">
                                          <p:stCondLst>
                                            <p:cond delay="0"/>
                                          </p:stCondLst>
                                        </p:cTn>
                                        <p:tgtEl>
                                          <p:spTgt spid="13"/>
                                        </p:tgtEl>
                                        <p:attrNameLst>
                                          <p:attrName>style.visibility</p:attrName>
                                        </p:attrNameLst>
                                      </p:cBhvr>
                                      <p:to>
                                        <p:strVal val="visible"/>
                                      </p:to>
                                    </p:set>
                                    <p:animEffect transition="in" filter="strips(downLeft)">
                                      <p:cBhvr>
                                        <p:cTn id="42" dur="500"/>
                                        <p:tgtEl>
                                          <p:spTgt spid="13"/>
                                        </p:tgtEl>
                                      </p:cBhvr>
                                    </p:animEffect>
                                  </p:childTnLst>
                                </p:cTn>
                              </p:par>
                            </p:childTnLst>
                          </p:cTn>
                        </p:par>
                      </p:childTnLst>
                    </p:cTn>
                  </p:par>
                  <p:par>
                    <p:cTn id="43" fill="hold">
                      <p:stCondLst>
                        <p:cond delay="indefinite"/>
                      </p:stCondLst>
                      <p:childTnLst>
                        <p:par>
                          <p:cTn id="44" fill="hold">
                            <p:stCondLst>
                              <p:cond delay="0"/>
                            </p:stCondLst>
                            <p:childTnLst>
                              <p:par>
                                <p:cTn id="45" presetID="4" presetClass="entr" presetSubtype="16" fill="hold" nodeType="clickEffect">
                                  <p:stCondLst>
                                    <p:cond delay="0"/>
                                  </p:stCondLst>
                                  <p:childTnLst>
                                    <p:set>
                                      <p:cBhvr>
                                        <p:cTn id="46" dur="1" fill="hold">
                                          <p:stCondLst>
                                            <p:cond delay="0"/>
                                          </p:stCondLst>
                                        </p:cTn>
                                        <p:tgtEl>
                                          <p:spTgt spid="3"/>
                                        </p:tgtEl>
                                        <p:attrNameLst>
                                          <p:attrName>style.visibility</p:attrName>
                                        </p:attrNameLst>
                                      </p:cBhvr>
                                      <p:to>
                                        <p:strVal val="visible"/>
                                      </p:to>
                                    </p:set>
                                    <p:animEffect transition="in" filter="box(in)">
                                      <p:cBhvr>
                                        <p:cTn id="4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P spid="7" grpId="0"/>
      <p:bldP spid="9" grpId="0"/>
      <p:bldP spid="10" grpId="0"/>
      <p:bldP spid="11" grpId="0"/>
      <p:bldP spid="12" grpId="0" animBg="1"/>
      <p:bldP spid="1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омер слайда 1"/>
          <p:cNvSpPr>
            <a:spLocks noGrp="1"/>
          </p:cNvSpPr>
          <p:nvPr>
            <p:ph type="sldNum" sz="quarter" idx="12"/>
          </p:nvPr>
        </p:nvSpPr>
        <p:spPr/>
        <p:txBody>
          <a:bodyPr/>
          <a:lstStyle/>
          <a:p>
            <a:pPr>
              <a:defRPr/>
            </a:pPr>
            <a:fld id="{06427607-B4EC-43F7-98BE-2A6F4673C1F9}" type="slidenum">
              <a:rPr lang="ru-RU" smtClean="0"/>
              <a:pPr>
                <a:defRPr/>
              </a:pPr>
              <a:t>6</a:t>
            </a:fld>
            <a:endParaRPr lang="ru-RU"/>
          </a:p>
        </p:txBody>
      </p:sp>
      <p:sp>
        <p:nvSpPr>
          <p:cNvPr id="3" name="Прямоугольник 2"/>
          <p:cNvSpPr>
            <a:spLocks noChangeArrowheads="1"/>
          </p:cNvSpPr>
          <p:nvPr/>
        </p:nvSpPr>
        <p:spPr bwMode="auto">
          <a:xfrm>
            <a:off x="357188" y="1714500"/>
            <a:ext cx="8429625" cy="830263"/>
          </a:xfrm>
          <a:prstGeom prst="rect">
            <a:avLst/>
          </a:prstGeom>
          <a:noFill/>
          <a:ln w="9525">
            <a:noFill/>
            <a:miter lim="800000"/>
            <a:headEnd/>
            <a:tailEnd/>
          </a:ln>
        </p:spPr>
        <p:txBody>
          <a:bodyPr>
            <a:spAutoFit/>
          </a:bodyPr>
          <a:lstStyle/>
          <a:p>
            <a:pPr algn="ctr"/>
            <a:r>
              <a:rPr lang="ru-RU" sz="2400" i="1"/>
              <a:t>Два события, образующие полную группу называются </a:t>
            </a:r>
            <a:r>
              <a:rPr lang="ru-RU" sz="2400" i="1">
                <a:solidFill>
                  <a:srgbClr val="C00000"/>
                </a:solidFill>
              </a:rPr>
              <a:t>противоположными.</a:t>
            </a:r>
            <a:endParaRPr lang="ru-RU" sz="2400" b="1"/>
          </a:p>
        </p:txBody>
      </p:sp>
      <p:sp>
        <p:nvSpPr>
          <p:cNvPr id="4" name="Прямоугольник 13"/>
          <p:cNvSpPr>
            <a:spLocks noChangeArrowheads="1"/>
          </p:cNvSpPr>
          <p:nvPr/>
        </p:nvSpPr>
        <p:spPr bwMode="auto">
          <a:xfrm>
            <a:off x="1357313" y="3286125"/>
            <a:ext cx="6715125" cy="461963"/>
          </a:xfrm>
          <a:prstGeom prst="rect">
            <a:avLst/>
          </a:prstGeom>
          <a:noFill/>
          <a:ln w="9525">
            <a:noFill/>
            <a:miter lim="800000"/>
            <a:headEnd/>
            <a:tailEnd/>
          </a:ln>
        </p:spPr>
        <p:txBody>
          <a:bodyPr>
            <a:spAutoFit/>
          </a:bodyPr>
          <a:lstStyle/>
          <a:p>
            <a:r>
              <a:rPr lang="ru-RU" sz="2400"/>
              <a:t>В – за одно выбрасывание выпал орел</a:t>
            </a:r>
          </a:p>
        </p:txBody>
      </p:sp>
      <p:sp>
        <p:nvSpPr>
          <p:cNvPr id="5" name="Прямоугольник 13"/>
          <p:cNvSpPr>
            <a:spLocks noChangeArrowheads="1"/>
          </p:cNvSpPr>
          <p:nvPr/>
        </p:nvSpPr>
        <p:spPr bwMode="auto">
          <a:xfrm>
            <a:off x="1357313" y="2714625"/>
            <a:ext cx="6929437" cy="461963"/>
          </a:xfrm>
          <a:prstGeom prst="rect">
            <a:avLst/>
          </a:prstGeom>
          <a:noFill/>
          <a:ln w="9525">
            <a:noFill/>
            <a:miter lim="800000"/>
            <a:headEnd/>
            <a:tailEnd/>
          </a:ln>
        </p:spPr>
        <p:txBody>
          <a:bodyPr>
            <a:spAutoFit/>
          </a:bodyPr>
          <a:lstStyle/>
          <a:p>
            <a:r>
              <a:rPr lang="ru-RU" sz="2400"/>
              <a:t>А – за одно выбрасывание выпала решка</a:t>
            </a:r>
          </a:p>
        </p:txBody>
      </p:sp>
      <p:sp>
        <p:nvSpPr>
          <p:cNvPr id="6" name="Прямоугольник 13"/>
          <p:cNvSpPr>
            <a:spLocks noChangeArrowheads="1"/>
          </p:cNvSpPr>
          <p:nvPr/>
        </p:nvSpPr>
        <p:spPr bwMode="auto">
          <a:xfrm>
            <a:off x="1357313" y="3929063"/>
            <a:ext cx="5643562" cy="461962"/>
          </a:xfrm>
          <a:prstGeom prst="rect">
            <a:avLst/>
          </a:prstGeom>
          <a:noFill/>
          <a:ln w="9525">
            <a:noFill/>
            <a:miter lim="800000"/>
            <a:headEnd/>
            <a:tailEnd/>
          </a:ln>
        </p:spPr>
        <p:txBody>
          <a:bodyPr>
            <a:spAutoFit/>
          </a:bodyPr>
          <a:lstStyle/>
          <a:p>
            <a:r>
              <a:rPr lang="ru-RU" sz="2400"/>
              <a:t>А и В – противоположные события</a:t>
            </a:r>
          </a:p>
        </p:txBody>
      </p:sp>
      <p:sp>
        <p:nvSpPr>
          <p:cNvPr id="2056" name="Прямоугольник 2"/>
          <p:cNvSpPr>
            <a:spLocks noChangeArrowheads="1"/>
          </p:cNvSpPr>
          <p:nvPr/>
        </p:nvSpPr>
        <p:spPr bwMode="auto">
          <a:xfrm>
            <a:off x="285750" y="357188"/>
            <a:ext cx="8429625" cy="584200"/>
          </a:xfrm>
          <a:prstGeom prst="rect">
            <a:avLst/>
          </a:prstGeom>
          <a:noFill/>
          <a:ln w="9525">
            <a:noFill/>
            <a:miter lim="800000"/>
            <a:headEnd/>
            <a:tailEnd/>
          </a:ln>
        </p:spPr>
        <p:txBody>
          <a:bodyPr>
            <a:spAutoFit/>
          </a:bodyPr>
          <a:lstStyle/>
          <a:p>
            <a:pPr algn="ctr"/>
            <a:r>
              <a:rPr lang="ru-RU" sz="3200"/>
              <a:t>Классическое определение вероятности</a:t>
            </a:r>
            <a:endParaRPr lang="ru-RU" sz="3200" b="1"/>
          </a:p>
        </p:txBody>
      </p:sp>
      <p:graphicFrame>
        <p:nvGraphicFramePr>
          <p:cNvPr id="9" name="Object 8"/>
          <p:cNvGraphicFramePr>
            <a:graphicFrameLocks noChangeAspect="1"/>
          </p:cNvGraphicFramePr>
          <p:nvPr/>
        </p:nvGraphicFramePr>
        <p:xfrm>
          <a:off x="2500313" y="5143500"/>
          <a:ext cx="2701925" cy="533400"/>
        </p:xfrm>
        <a:graphic>
          <a:graphicData uri="http://schemas.openxmlformats.org/presentationml/2006/ole">
            <p:oleObj spid="_x0000_s2050" name="Формула" r:id="rId3" imgW="1041120" imgH="228600" progId="Equation.3">
              <p:embed/>
            </p:oleObj>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strips(downLeft)">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8" presetClass="entr" presetSubtype="12"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strips(downLeft)">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8" presetClass="entr" presetSubtype="12"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strips(downLeft)">
                                      <p:cBhvr>
                                        <p:cTn id="17" dur="500"/>
                                        <p:tgtEl>
                                          <p:spTgt spid="4"/>
                                        </p:tgtEl>
                                      </p:cBhvr>
                                    </p:animEffect>
                                  </p:childTnLst>
                                </p:cTn>
                              </p:par>
                            </p:childTnLst>
                          </p:cTn>
                        </p:par>
                      </p:childTnLst>
                    </p:cTn>
                  </p:par>
                  <p:par>
                    <p:cTn id="18" fill="hold">
                      <p:stCondLst>
                        <p:cond delay="indefinite"/>
                      </p:stCondLst>
                      <p:childTnLst>
                        <p:par>
                          <p:cTn id="19" fill="hold">
                            <p:stCondLst>
                              <p:cond delay="0"/>
                            </p:stCondLst>
                            <p:childTnLst>
                              <p:par>
                                <p:cTn id="20" presetID="18" presetClass="entr" presetSubtype="12"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strips(downLeft)">
                                      <p:cBhvr>
                                        <p:cTn id="22" dur="500"/>
                                        <p:tgtEl>
                                          <p:spTgt spid="6"/>
                                        </p:tgtEl>
                                      </p:cBhvr>
                                    </p:animEffect>
                                  </p:childTnLst>
                                </p:cTn>
                              </p:par>
                            </p:childTnLst>
                          </p:cTn>
                        </p:par>
                      </p:childTnLst>
                    </p:cTn>
                  </p:par>
                  <p:par>
                    <p:cTn id="23" fill="hold">
                      <p:stCondLst>
                        <p:cond delay="indefinite"/>
                      </p:stCondLst>
                      <p:childTnLst>
                        <p:par>
                          <p:cTn id="24" fill="hold">
                            <p:stCondLst>
                              <p:cond delay="0"/>
                            </p:stCondLst>
                            <p:childTnLst>
                              <p:par>
                                <p:cTn id="25" presetID="4" presetClass="entr" presetSubtype="16" fill="hold"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box(in)">
                                      <p:cBhvr>
                                        <p:cTn id="2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омер слайда 1"/>
          <p:cNvSpPr>
            <a:spLocks noGrp="1"/>
          </p:cNvSpPr>
          <p:nvPr>
            <p:ph type="sldNum" sz="quarter" idx="12"/>
          </p:nvPr>
        </p:nvSpPr>
        <p:spPr/>
        <p:txBody>
          <a:bodyPr/>
          <a:lstStyle/>
          <a:p>
            <a:pPr>
              <a:defRPr/>
            </a:pPr>
            <a:fld id="{DE97830D-F019-4A7C-B173-040C7FE093EC}" type="slidenum">
              <a:rPr lang="ru-RU" smtClean="0"/>
              <a:pPr>
                <a:defRPr/>
              </a:pPr>
              <a:t>7</a:t>
            </a:fld>
            <a:endParaRPr lang="ru-RU"/>
          </a:p>
        </p:txBody>
      </p:sp>
      <p:sp>
        <p:nvSpPr>
          <p:cNvPr id="37891" name="Прямоугольник 2"/>
          <p:cNvSpPr>
            <a:spLocks noChangeArrowheads="1"/>
          </p:cNvSpPr>
          <p:nvPr/>
        </p:nvSpPr>
        <p:spPr bwMode="auto">
          <a:xfrm>
            <a:off x="285750" y="357188"/>
            <a:ext cx="8429625" cy="584200"/>
          </a:xfrm>
          <a:prstGeom prst="rect">
            <a:avLst/>
          </a:prstGeom>
          <a:noFill/>
          <a:ln w="9525">
            <a:noFill/>
            <a:miter lim="800000"/>
            <a:headEnd/>
            <a:tailEnd/>
          </a:ln>
        </p:spPr>
        <p:txBody>
          <a:bodyPr>
            <a:spAutoFit/>
          </a:bodyPr>
          <a:lstStyle/>
          <a:p>
            <a:pPr algn="ctr"/>
            <a:r>
              <a:rPr lang="ru-RU" sz="3200"/>
              <a:t>Классическое определение вероятности</a:t>
            </a:r>
            <a:endParaRPr lang="ru-RU" sz="3200" b="1"/>
          </a:p>
        </p:txBody>
      </p:sp>
      <p:sp>
        <p:nvSpPr>
          <p:cNvPr id="10244" name="Прямоугольник 2"/>
          <p:cNvSpPr>
            <a:spLocks noChangeArrowheads="1"/>
          </p:cNvSpPr>
          <p:nvPr/>
        </p:nvSpPr>
        <p:spPr bwMode="auto">
          <a:xfrm>
            <a:off x="428625" y="928688"/>
            <a:ext cx="8429625" cy="1200150"/>
          </a:xfrm>
          <a:prstGeom prst="rect">
            <a:avLst/>
          </a:prstGeom>
          <a:noFill/>
          <a:ln w="9525">
            <a:noFill/>
            <a:miter lim="800000"/>
            <a:headEnd/>
            <a:tailEnd/>
          </a:ln>
        </p:spPr>
        <p:txBody>
          <a:bodyPr>
            <a:spAutoFit/>
          </a:bodyPr>
          <a:lstStyle/>
          <a:p>
            <a:r>
              <a:rPr lang="ru-RU" sz="2400" i="1">
                <a:solidFill>
                  <a:srgbClr val="C00000"/>
                </a:solidFill>
              </a:rPr>
              <a:t>Равновозможными  </a:t>
            </a:r>
            <a:r>
              <a:rPr lang="ru-RU" sz="2400"/>
              <a:t>называют события, если в результате опыта ни одно из них не имеет большую возможность появления, чем другие.</a:t>
            </a:r>
          </a:p>
        </p:txBody>
      </p:sp>
      <p:sp>
        <p:nvSpPr>
          <p:cNvPr id="10245" name="Прямоугольник 2"/>
          <p:cNvSpPr>
            <a:spLocks noChangeArrowheads="1"/>
          </p:cNvSpPr>
          <p:nvPr/>
        </p:nvSpPr>
        <p:spPr bwMode="auto">
          <a:xfrm>
            <a:off x="785813" y="2143125"/>
            <a:ext cx="7215187" cy="769938"/>
          </a:xfrm>
          <a:prstGeom prst="rect">
            <a:avLst/>
          </a:prstGeom>
          <a:noFill/>
          <a:ln w="9525">
            <a:noFill/>
            <a:miter lim="800000"/>
            <a:headEnd/>
            <a:tailEnd/>
          </a:ln>
        </p:spPr>
        <p:txBody>
          <a:bodyPr>
            <a:spAutoFit/>
          </a:bodyPr>
          <a:lstStyle/>
          <a:p>
            <a:r>
              <a:rPr lang="ru-RU" sz="2400" b="1"/>
              <a:t>Примеры</a:t>
            </a:r>
            <a:r>
              <a:rPr lang="en-US" sz="2400" b="1"/>
              <a:t>:</a:t>
            </a:r>
            <a:r>
              <a:rPr lang="ru-RU" sz="2400" b="1"/>
              <a:t>  </a:t>
            </a:r>
            <a:r>
              <a:rPr lang="ru-RU" sz="2400"/>
              <a:t>1)</a:t>
            </a:r>
            <a:r>
              <a:rPr lang="ru-RU" sz="2400" b="1"/>
              <a:t> </a:t>
            </a:r>
            <a:r>
              <a:rPr lang="ru-RU" sz="2400"/>
              <a:t>Опыт -</a:t>
            </a:r>
            <a:r>
              <a:rPr lang="ru-RU" sz="2400" b="1"/>
              <a:t> </a:t>
            </a:r>
            <a:r>
              <a:rPr lang="ru-RU" sz="2400"/>
              <a:t>выбрасывается монета. </a:t>
            </a:r>
            <a:endParaRPr lang="en-US" sz="2400"/>
          </a:p>
          <a:p>
            <a:r>
              <a:rPr lang="en-US" sz="2000" b="1"/>
              <a:t>                </a:t>
            </a:r>
            <a:endParaRPr lang="ru-RU" sz="2000" b="1"/>
          </a:p>
        </p:txBody>
      </p:sp>
      <p:sp>
        <p:nvSpPr>
          <p:cNvPr id="10246" name="Прямоугольник 13"/>
          <p:cNvSpPr>
            <a:spLocks noChangeArrowheads="1"/>
          </p:cNvSpPr>
          <p:nvPr/>
        </p:nvSpPr>
        <p:spPr bwMode="auto">
          <a:xfrm>
            <a:off x="2000250" y="2571750"/>
            <a:ext cx="5748338" cy="830263"/>
          </a:xfrm>
          <a:prstGeom prst="rect">
            <a:avLst/>
          </a:prstGeom>
          <a:noFill/>
          <a:ln w="9525">
            <a:noFill/>
            <a:miter lim="800000"/>
            <a:headEnd/>
            <a:tailEnd/>
          </a:ln>
        </p:spPr>
        <p:txBody>
          <a:bodyPr wrap="none">
            <a:spAutoFit/>
          </a:bodyPr>
          <a:lstStyle/>
          <a:p>
            <a:r>
              <a:rPr lang="ru-RU" sz="2400"/>
              <a:t>Выпадение орла и выпадение решки –</a:t>
            </a:r>
          </a:p>
          <a:p>
            <a:r>
              <a:rPr lang="ru-RU" sz="2400"/>
              <a:t>равновозможные события.</a:t>
            </a:r>
          </a:p>
        </p:txBody>
      </p:sp>
      <p:sp>
        <p:nvSpPr>
          <p:cNvPr id="10247" name="Прямоугольник 14"/>
          <p:cNvSpPr>
            <a:spLocks noChangeArrowheads="1"/>
          </p:cNvSpPr>
          <p:nvPr/>
        </p:nvSpPr>
        <p:spPr bwMode="auto">
          <a:xfrm>
            <a:off x="1143000" y="3500438"/>
            <a:ext cx="6804025" cy="461962"/>
          </a:xfrm>
          <a:prstGeom prst="rect">
            <a:avLst/>
          </a:prstGeom>
          <a:noFill/>
          <a:ln w="9525">
            <a:noFill/>
            <a:miter lim="800000"/>
            <a:headEnd/>
            <a:tailEnd/>
          </a:ln>
        </p:spPr>
        <p:txBody>
          <a:bodyPr wrap="none">
            <a:spAutoFit/>
          </a:bodyPr>
          <a:lstStyle/>
          <a:p>
            <a:r>
              <a:rPr lang="ru-RU" sz="2400">
                <a:solidFill>
                  <a:srgbClr val="000000"/>
                </a:solidFill>
              </a:rPr>
              <a:t>2) В урне лежат три шара. Два белых и синий.</a:t>
            </a:r>
            <a:endParaRPr lang="ru-RU" sz="2400"/>
          </a:p>
        </p:txBody>
      </p:sp>
      <p:sp>
        <p:nvSpPr>
          <p:cNvPr id="10248" name="Прямоугольник 15"/>
          <p:cNvSpPr>
            <a:spLocks noChangeArrowheads="1"/>
          </p:cNvSpPr>
          <p:nvPr/>
        </p:nvSpPr>
        <p:spPr bwMode="auto">
          <a:xfrm>
            <a:off x="1214438" y="3929063"/>
            <a:ext cx="3879850" cy="461962"/>
          </a:xfrm>
          <a:prstGeom prst="rect">
            <a:avLst/>
          </a:prstGeom>
          <a:noFill/>
          <a:ln w="9525">
            <a:noFill/>
            <a:miter lim="800000"/>
            <a:headEnd/>
            <a:tailEnd/>
          </a:ln>
        </p:spPr>
        <p:txBody>
          <a:bodyPr wrap="none">
            <a:spAutoFit/>
          </a:bodyPr>
          <a:lstStyle/>
          <a:p>
            <a:r>
              <a:rPr lang="ru-RU" sz="2400">
                <a:solidFill>
                  <a:srgbClr val="000000"/>
                </a:solidFill>
              </a:rPr>
              <a:t>Опыт – извлечение шара.</a:t>
            </a:r>
            <a:endParaRPr lang="ru-RU" sz="2400"/>
          </a:p>
        </p:txBody>
      </p:sp>
      <p:sp>
        <p:nvSpPr>
          <p:cNvPr id="10249" name="Прямоугольник 16"/>
          <p:cNvSpPr>
            <a:spLocks noChangeArrowheads="1"/>
          </p:cNvSpPr>
          <p:nvPr/>
        </p:nvSpPr>
        <p:spPr bwMode="auto">
          <a:xfrm>
            <a:off x="1143000" y="4357688"/>
            <a:ext cx="7000875" cy="1200150"/>
          </a:xfrm>
          <a:prstGeom prst="rect">
            <a:avLst/>
          </a:prstGeom>
          <a:noFill/>
          <a:ln w="9525">
            <a:noFill/>
            <a:miter lim="800000"/>
            <a:headEnd/>
            <a:tailEnd/>
          </a:ln>
        </p:spPr>
        <p:txBody>
          <a:bodyPr>
            <a:spAutoFit/>
          </a:bodyPr>
          <a:lstStyle/>
          <a:p>
            <a:r>
              <a:rPr lang="ru-RU" sz="2400">
                <a:solidFill>
                  <a:srgbClr val="000000"/>
                </a:solidFill>
              </a:rPr>
              <a:t>События – извлекли синий шар и извлекли </a:t>
            </a:r>
          </a:p>
          <a:p>
            <a:r>
              <a:rPr lang="ru-RU" sz="2400">
                <a:solidFill>
                  <a:srgbClr val="000000"/>
                </a:solidFill>
              </a:rPr>
              <a:t>белый шар - неравновозможны.</a:t>
            </a:r>
          </a:p>
          <a:p>
            <a:endParaRPr lang="ru-RU" sz="2400"/>
          </a:p>
        </p:txBody>
      </p:sp>
      <p:sp>
        <p:nvSpPr>
          <p:cNvPr id="10250" name="Прямоугольник 17"/>
          <p:cNvSpPr>
            <a:spLocks noChangeArrowheads="1"/>
          </p:cNvSpPr>
          <p:nvPr/>
        </p:nvSpPr>
        <p:spPr bwMode="auto">
          <a:xfrm>
            <a:off x="1214438" y="5214938"/>
            <a:ext cx="7123112" cy="461962"/>
          </a:xfrm>
          <a:prstGeom prst="rect">
            <a:avLst/>
          </a:prstGeom>
          <a:noFill/>
          <a:ln w="9525">
            <a:noFill/>
            <a:miter lim="800000"/>
            <a:headEnd/>
            <a:tailEnd/>
          </a:ln>
        </p:spPr>
        <p:txBody>
          <a:bodyPr wrap="none">
            <a:spAutoFit/>
          </a:bodyPr>
          <a:lstStyle/>
          <a:p>
            <a:r>
              <a:rPr lang="ru-RU" sz="2400">
                <a:solidFill>
                  <a:srgbClr val="000000"/>
                </a:solidFill>
              </a:rPr>
              <a:t>Появление белого шара имеет больше шансов.</a:t>
            </a:r>
            <a:endParaRPr lang="ru-RU" sz="2400"/>
          </a:p>
        </p:txBody>
      </p:sp>
      <p:sp>
        <p:nvSpPr>
          <p:cNvPr id="11" name="Прямоугольник 2"/>
          <p:cNvSpPr>
            <a:spLocks noChangeArrowheads="1"/>
          </p:cNvSpPr>
          <p:nvPr/>
        </p:nvSpPr>
        <p:spPr bwMode="auto">
          <a:xfrm>
            <a:off x="395536" y="5733256"/>
            <a:ext cx="8429625" cy="461963"/>
          </a:xfrm>
          <a:prstGeom prst="rect">
            <a:avLst/>
          </a:prstGeom>
          <a:noFill/>
          <a:ln w="9525">
            <a:noFill/>
            <a:miter lim="800000"/>
            <a:headEnd/>
            <a:tailEnd/>
          </a:ln>
        </p:spPr>
        <p:txBody>
          <a:bodyPr>
            <a:spAutoFit/>
          </a:bodyPr>
          <a:lstStyle/>
          <a:p>
            <a:pPr algn="r"/>
            <a:r>
              <a:rPr lang="ru-RU" sz="2400" i="1" dirty="0">
                <a:solidFill>
                  <a:srgbClr val="C00000"/>
                </a:solidFill>
              </a:rPr>
              <a:t>Вероятности равновозможных событий равны.</a:t>
            </a:r>
            <a:endParaRPr lang="ru-RU" sz="24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10244"/>
                                        </p:tgtEl>
                                        <p:attrNameLst>
                                          <p:attrName>style.visibility</p:attrName>
                                        </p:attrNameLst>
                                      </p:cBhvr>
                                      <p:to>
                                        <p:strVal val="visible"/>
                                      </p:to>
                                    </p:set>
                                    <p:animEffect transition="in" filter="strips(downLeft)">
                                      <p:cBhvr>
                                        <p:cTn id="7" dur="500"/>
                                        <p:tgtEl>
                                          <p:spTgt spid="10244"/>
                                        </p:tgtEl>
                                      </p:cBhvr>
                                    </p:animEffect>
                                  </p:childTnLst>
                                </p:cTn>
                              </p:par>
                            </p:childTnLst>
                          </p:cTn>
                        </p:par>
                      </p:childTnLst>
                    </p:cTn>
                  </p:par>
                  <p:par>
                    <p:cTn id="8" fill="hold">
                      <p:stCondLst>
                        <p:cond delay="indefinite"/>
                      </p:stCondLst>
                      <p:childTnLst>
                        <p:par>
                          <p:cTn id="9" fill="hold">
                            <p:stCondLst>
                              <p:cond delay="0"/>
                            </p:stCondLst>
                            <p:childTnLst>
                              <p:par>
                                <p:cTn id="10" presetID="18" presetClass="entr" presetSubtype="12" fill="hold" grpId="0" nodeType="clickEffect">
                                  <p:stCondLst>
                                    <p:cond delay="0"/>
                                  </p:stCondLst>
                                  <p:childTnLst>
                                    <p:set>
                                      <p:cBhvr>
                                        <p:cTn id="11" dur="1" fill="hold">
                                          <p:stCondLst>
                                            <p:cond delay="0"/>
                                          </p:stCondLst>
                                        </p:cTn>
                                        <p:tgtEl>
                                          <p:spTgt spid="10245"/>
                                        </p:tgtEl>
                                        <p:attrNameLst>
                                          <p:attrName>style.visibility</p:attrName>
                                        </p:attrNameLst>
                                      </p:cBhvr>
                                      <p:to>
                                        <p:strVal val="visible"/>
                                      </p:to>
                                    </p:set>
                                    <p:animEffect transition="in" filter="strips(downLeft)">
                                      <p:cBhvr>
                                        <p:cTn id="12" dur="500"/>
                                        <p:tgtEl>
                                          <p:spTgt spid="10245"/>
                                        </p:tgtEl>
                                      </p:cBhvr>
                                    </p:animEffect>
                                  </p:childTnLst>
                                </p:cTn>
                              </p:par>
                            </p:childTnLst>
                          </p:cTn>
                        </p:par>
                      </p:childTnLst>
                    </p:cTn>
                  </p:par>
                  <p:par>
                    <p:cTn id="13" fill="hold">
                      <p:stCondLst>
                        <p:cond delay="indefinite"/>
                      </p:stCondLst>
                      <p:childTnLst>
                        <p:par>
                          <p:cTn id="14" fill="hold">
                            <p:stCondLst>
                              <p:cond delay="0"/>
                            </p:stCondLst>
                            <p:childTnLst>
                              <p:par>
                                <p:cTn id="15" presetID="18" presetClass="entr" presetSubtype="12" fill="hold" grpId="0" nodeType="clickEffect">
                                  <p:stCondLst>
                                    <p:cond delay="0"/>
                                  </p:stCondLst>
                                  <p:childTnLst>
                                    <p:set>
                                      <p:cBhvr>
                                        <p:cTn id="16" dur="1" fill="hold">
                                          <p:stCondLst>
                                            <p:cond delay="0"/>
                                          </p:stCondLst>
                                        </p:cTn>
                                        <p:tgtEl>
                                          <p:spTgt spid="10246"/>
                                        </p:tgtEl>
                                        <p:attrNameLst>
                                          <p:attrName>style.visibility</p:attrName>
                                        </p:attrNameLst>
                                      </p:cBhvr>
                                      <p:to>
                                        <p:strVal val="visible"/>
                                      </p:to>
                                    </p:set>
                                    <p:animEffect transition="in" filter="strips(downLeft)">
                                      <p:cBhvr>
                                        <p:cTn id="17" dur="500"/>
                                        <p:tgtEl>
                                          <p:spTgt spid="10246"/>
                                        </p:tgtEl>
                                      </p:cBhvr>
                                    </p:animEffect>
                                  </p:childTnLst>
                                </p:cTn>
                              </p:par>
                            </p:childTnLst>
                          </p:cTn>
                        </p:par>
                      </p:childTnLst>
                    </p:cTn>
                  </p:par>
                  <p:par>
                    <p:cTn id="18" fill="hold">
                      <p:stCondLst>
                        <p:cond delay="indefinite"/>
                      </p:stCondLst>
                      <p:childTnLst>
                        <p:par>
                          <p:cTn id="19" fill="hold">
                            <p:stCondLst>
                              <p:cond delay="0"/>
                            </p:stCondLst>
                            <p:childTnLst>
                              <p:par>
                                <p:cTn id="20" presetID="18" presetClass="entr" presetSubtype="12" fill="hold" grpId="0" nodeType="clickEffect">
                                  <p:stCondLst>
                                    <p:cond delay="0"/>
                                  </p:stCondLst>
                                  <p:childTnLst>
                                    <p:set>
                                      <p:cBhvr>
                                        <p:cTn id="21" dur="1" fill="hold">
                                          <p:stCondLst>
                                            <p:cond delay="0"/>
                                          </p:stCondLst>
                                        </p:cTn>
                                        <p:tgtEl>
                                          <p:spTgt spid="10247"/>
                                        </p:tgtEl>
                                        <p:attrNameLst>
                                          <p:attrName>style.visibility</p:attrName>
                                        </p:attrNameLst>
                                      </p:cBhvr>
                                      <p:to>
                                        <p:strVal val="visible"/>
                                      </p:to>
                                    </p:set>
                                    <p:animEffect transition="in" filter="strips(downLeft)">
                                      <p:cBhvr>
                                        <p:cTn id="22" dur="500"/>
                                        <p:tgtEl>
                                          <p:spTgt spid="10247"/>
                                        </p:tgtEl>
                                      </p:cBhvr>
                                    </p:animEffect>
                                  </p:childTnLst>
                                </p:cTn>
                              </p:par>
                            </p:childTnLst>
                          </p:cTn>
                        </p:par>
                      </p:childTnLst>
                    </p:cTn>
                  </p:par>
                  <p:par>
                    <p:cTn id="23" fill="hold">
                      <p:stCondLst>
                        <p:cond delay="indefinite"/>
                      </p:stCondLst>
                      <p:childTnLst>
                        <p:par>
                          <p:cTn id="24" fill="hold">
                            <p:stCondLst>
                              <p:cond delay="0"/>
                            </p:stCondLst>
                            <p:childTnLst>
                              <p:par>
                                <p:cTn id="25" presetID="18" presetClass="entr" presetSubtype="12" fill="hold" grpId="0" nodeType="clickEffect">
                                  <p:stCondLst>
                                    <p:cond delay="0"/>
                                  </p:stCondLst>
                                  <p:childTnLst>
                                    <p:set>
                                      <p:cBhvr>
                                        <p:cTn id="26" dur="1" fill="hold">
                                          <p:stCondLst>
                                            <p:cond delay="0"/>
                                          </p:stCondLst>
                                        </p:cTn>
                                        <p:tgtEl>
                                          <p:spTgt spid="10248"/>
                                        </p:tgtEl>
                                        <p:attrNameLst>
                                          <p:attrName>style.visibility</p:attrName>
                                        </p:attrNameLst>
                                      </p:cBhvr>
                                      <p:to>
                                        <p:strVal val="visible"/>
                                      </p:to>
                                    </p:set>
                                    <p:animEffect transition="in" filter="strips(downLeft)">
                                      <p:cBhvr>
                                        <p:cTn id="27" dur="500"/>
                                        <p:tgtEl>
                                          <p:spTgt spid="10248"/>
                                        </p:tgtEl>
                                      </p:cBhvr>
                                    </p:animEffect>
                                  </p:childTnLst>
                                </p:cTn>
                              </p:par>
                            </p:childTnLst>
                          </p:cTn>
                        </p:par>
                      </p:childTnLst>
                    </p:cTn>
                  </p:par>
                  <p:par>
                    <p:cTn id="28" fill="hold">
                      <p:stCondLst>
                        <p:cond delay="indefinite"/>
                      </p:stCondLst>
                      <p:childTnLst>
                        <p:par>
                          <p:cTn id="29" fill="hold">
                            <p:stCondLst>
                              <p:cond delay="0"/>
                            </p:stCondLst>
                            <p:childTnLst>
                              <p:par>
                                <p:cTn id="30" presetID="18" presetClass="entr" presetSubtype="12" fill="hold" grpId="0" nodeType="clickEffect">
                                  <p:stCondLst>
                                    <p:cond delay="0"/>
                                  </p:stCondLst>
                                  <p:childTnLst>
                                    <p:set>
                                      <p:cBhvr>
                                        <p:cTn id="31" dur="1" fill="hold">
                                          <p:stCondLst>
                                            <p:cond delay="0"/>
                                          </p:stCondLst>
                                        </p:cTn>
                                        <p:tgtEl>
                                          <p:spTgt spid="10249"/>
                                        </p:tgtEl>
                                        <p:attrNameLst>
                                          <p:attrName>style.visibility</p:attrName>
                                        </p:attrNameLst>
                                      </p:cBhvr>
                                      <p:to>
                                        <p:strVal val="visible"/>
                                      </p:to>
                                    </p:set>
                                    <p:animEffect transition="in" filter="strips(downLeft)">
                                      <p:cBhvr>
                                        <p:cTn id="32" dur="500"/>
                                        <p:tgtEl>
                                          <p:spTgt spid="10249"/>
                                        </p:tgtEl>
                                      </p:cBhvr>
                                    </p:animEffect>
                                  </p:childTnLst>
                                </p:cTn>
                              </p:par>
                            </p:childTnLst>
                          </p:cTn>
                        </p:par>
                      </p:childTnLst>
                    </p:cTn>
                  </p:par>
                  <p:par>
                    <p:cTn id="33" fill="hold">
                      <p:stCondLst>
                        <p:cond delay="indefinite"/>
                      </p:stCondLst>
                      <p:childTnLst>
                        <p:par>
                          <p:cTn id="34" fill="hold">
                            <p:stCondLst>
                              <p:cond delay="0"/>
                            </p:stCondLst>
                            <p:childTnLst>
                              <p:par>
                                <p:cTn id="35" presetID="18" presetClass="entr" presetSubtype="12" fill="hold" grpId="0" nodeType="clickEffect">
                                  <p:stCondLst>
                                    <p:cond delay="0"/>
                                  </p:stCondLst>
                                  <p:childTnLst>
                                    <p:set>
                                      <p:cBhvr>
                                        <p:cTn id="36" dur="1" fill="hold">
                                          <p:stCondLst>
                                            <p:cond delay="0"/>
                                          </p:stCondLst>
                                        </p:cTn>
                                        <p:tgtEl>
                                          <p:spTgt spid="10250"/>
                                        </p:tgtEl>
                                        <p:attrNameLst>
                                          <p:attrName>style.visibility</p:attrName>
                                        </p:attrNameLst>
                                      </p:cBhvr>
                                      <p:to>
                                        <p:strVal val="visible"/>
                                      </p:to>
                                    </p:set>
                                    <p:animEffect transition="in" filter="strips(downLeft)">
                                      <p:cBhvr>
                                        <p:cTn id="37" dur="500"/>
                                        <p:tgtEl>
                                          <p:spTgt spid="10250"/>
                                        </p:tgtEl>
                                      </p:cBhvr>
                                    </p:animEffect>
                                  </p:childTnLst>
                                </p:cTn>
                              </p:par>
                            </p:childTnLst>
                          </p:cTn>
                        </p:par>
                      </p:childTnLst>
                    </p:cTn>
                  </p:par>
                  <p:par>
                    <p:cTn id="38" fill="hold">
                      <p:stCondLst>
                        <p:cond delay="indefinite"/>
                      </p:stCondLst>
                      <p:childTnLst>
                        <p:par>
                          <p:cTn id="39" fill="hold">
                            <p:stCondLst>
                              <p:cond delay="0"/>
                            </p:stCondLst>
                            <p:childTnLst>
                              <p:par>
                                <p:cTn id="40" presetID="18" presetClass="entr" presetSubtype="12" fill="hold" grpId="0" nodeType="clickEffect">
                                  <p:stCondLst>
                                    <p:cond delay="0"/>
                                  </p:stCondLst>
                                  <p:childTnLst>
                                    <p:set>
                                      <p:cBhvr>
                                        <p:cTn id="41" dur="1" fill="hold">
                                          <p:stCondLst>
                                            <p:cond delay="0"/>
                                          </p:stCondLst>
                                        </p:cTn>
                                        <p:tgtEl>
                                          <p:spTgt spid="11"/>
                                        </p:tgtEl>
                                        <p:attrNameLst>
                                          <p:attrName>style.visibility</p:attrName>
                                        </p:attrNameLst>
                                      </p:cBhvr>
                                      <p:to>
                                        <p:strVal val="visible"/>
                                      </p:to>
                                    </p:set>
                                    <p:animEffect transition="in" filter="strips(downLeft)">
                                      <p:cBhvr>
                                        <p:cTn id="4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4" grpId="0"/>
      <p:bldP spid="10245" grpId="0"/>
      <p:bldP spid="10246" grpId="0"/>
      <p:bldP spid="10247" grpId="0"/>
      <p:bldP spid="10248" grpId="0"/>
      <p:bldP spid="10249" grpId="0"/>
      <p:bldP spid="10250" grpId="0"/>
      <p:bldP spid="11"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омер слайда 1"/>
          <p:cNvSpPr>
            <a:spLocks noGrp="1"/>
          </p:cNvSpPr>
          <p:nvPr>
            <p:ph type="sldNum" sz="quarter" idx="12"/>
          </p:nvPr>
        </p:nvSpPr>
        <p:spPr/>
        <p:txBody>
          <a:bodyPr/>
          <a:lstStyle/>
          <a:p>
            <a:pPr>
              <a:defRPr/>
            </a:pPr>
            <a:fld id="{D2D43774-490E-4A35-AD80-833A5039CB40}" type="slidenum">
              <a:rPr lang="ru-RU" smtClean="0"/>
              <a:pPr>
                <a:defRPr/>
              </a:pPr>
              <a:t>8</a:t>
            </a:fld>
            <a:endParaRPr lang="ru-RU"/>
          </a:p>
        </p:txBody>
      </p:sp>
      <p:sp>
        <p:nvSpPr>
          <p:cNvPr id="3076" name="Прямоугольник 2"/>
          <p:cNvSpPr>
            <a:spLocks noChangeArrowheads="1"/>
          </p:cNvSpPr>
          <p:nvPr/>
        </p:nvSpPr>
        <p:spPr bwMode="auto">
          <a:xfrm>
            <a:off x="285750" y="357188"/>
            <a:ext cx="8429625" cy="584200"/>
          </a:xfrm>
          <a:prstGeom prst="rect">
            <a:avLst/>
          </a:prstGeom>
          <a:noFill/>
          <a:ln w="9525">
            <a:noFill/>
            <a:miter lim="800000"/>
            <a:headEnd/>
            <a:tailEnd/>
          </a:ln>
        </p:spPr>
        <p:txBody>
          <a:bodyPr>
            <a:spAutoFit/>
          </a:bodyPr>
          <a:lstStyle/>
          <a:p>
            <a:pPr algn="ctr"/>
            <a:r>
              <a:rPr lang="ru-RU" sz="3200"/>
              <a:t>Классическое определение вероятности</a:t>
            </a:r>
            <a:endParaRPr lang="ru-RU" sz="3200" b="1"/>
          </a:p>
        </p:txBody>
      </p:sp>
      <p:sp>
        <p:nvSpPr>
          <p:cNvPr id="11268" name="Прямоугольник 2"/>
          <p:cNvSpPr>
            <a:spLocks noChangeArrowheads="1"/>
          </p:cNvSpPr>
          <p:nvPr/>
        </p:nvSpPr>
        <p:spPr bwMode="auto">
          <a:xfrm>
            <a:off x="357188" y="2286000"/>
            <a:ext cx="8429625" cy="830263"/>
          </a:xfrm>
          <a:prstGeom prst="rect">
            <a:avLst/>
          </a:prstGeom>
          <a:noFill/>
          <a:ln w="9525">
            <a:noFill/>
            <a:miter lim="800000"/>
            <a:headEnd/>
            <a:tailEnd/>
          </a:ln>
        </p:spPr>
        <p:txBody>
          <a:bodyPr>
            <a:spAutoFit/>
          </a:bodyPr>
          <a:lstStyle/>
          <a:p>
            <a:r>
              <a:rPr lang="ru-RU" sz="2400" i="1">
                <a:solidFill>
                  <a:srgbClr val="C00000"/>
                </a:solidFill>
              </a:rPr>
              <a:t>Вероятность произведения совместных событий </a:t>
            </a:r>
            <a:r>
              <a:rPr lang="ru-RU" sz="2400"/>
              <a:t>равна произведению вероятностей этих событий.</a:t>
            </a:r>
          </a:p>
        </p:txBody>
      </p:sp>
      <p:sp>
        <p:nvSpPr>
          <p:cNvPr id="11269" name="Прямоугольник 2"/>
          <p:cNvSpPr>
            <a:spLocks noChangeArrowheads="1"/>
          </p:cNvSpPr>
          <p:nvPr/>
        </p:nvSpPr>
        <p:spPr bwMode="auto">
          <a:xfrm>
            <a:off x="428625" y="3214688"/>
            <a:ext cx="7572375" cy="1508125"/>
          </a:xfrm>
          <a:prstGeom prst="rect">
            <a:avLst/>
          </a:prstGeom>
          <a:noFill/>
          <a:ln w="9525">
            <a:noFill/>
            <a:miter lim="800000"/>
            <a:headEnd/>
            <a:tailEnd/>
          </a:ln>
        </p:spPr>
        <p:txBody>
          <a:bodyPr>
            <a:spAutoFit/>
          </a:bodyPr>
          <a:lstStyle/>
          <a:p>
            <a:r>
              <a:rPr lang="ru-RU" sz="2400" b="1"/>
              <a:t>Пример</a:t>
            </a:r>
            <a:r>
              <a:rPr lang="en-US" sz="2400" b="1"/>
              <a:t>:</a:t>
            </a:r>
            <a:r>
              <a:rPr lang="ru-RU" sz="2400" b="1"/>
              <a:t> </a:t>
            </a:r>
            <a:r>
              <a:rPr lang="ru-RU" sz="2400"/>
              <a:t> Найти вероятность того, что в результате двух выбрасываний игральной кости выпадет шестерка. </a:t>
            </a:r>
          </a:p>
          <a:p>
            <a:endParaRPr lang="ru-RU" sz="2000" b="1"/>
          </a:p>
        </p:txBody>
      </p:sp>
      <p:sp>
        <p:nvSpPr>
          <p:cNvPr id="9" name="Прямоугольник 13"/>
          <p:cNvSpPr>
            <a:spLocks noChangeArrowheads="1"/>
          </p:cNvSpPr>
          <p:nvPr/>
        </p:nvSpPr>
        <p:spPr bwMode="auto">
          <a:xfrm>
            <a:off x="357188" y="4429125"/>
            <a:ext cx="8072437" cy="1200150"/>
          </a:xfrm>
          <a:prstGeom prst="rect">
            <a:avLst/>
          </a:prstGeom>
          <a:noFill/>
          <a:ln w="9525">
            <a:noFill/>
            <a:miter lim="800000"/>
            <a:headEnd/>
            <a:tailEnd/>
          </a:ln>
        </p:spPr>
        <p:txBody>
          <a:bodyPr>
            <a:spAutoFit/>
          </a:bodyPr>
          <a:lstStyle/>
          <a:p>
            <a:r>
              <a:rPr lang="ru-RU" sz="2400"/>
              <a:t>Событие А (первый раз выпала шестерка Р(А)=1</a:t>
            </a:r>
            <a:r>
              <a:rPr lang="en-US" sz="2400"/>
              <a:t>/6</a:t>
            </a:r>
            <a:r>
              <a:rPr lang="ru-RU" sz="2400"/>
              <a:t>)  и событие В (второй раз выпала шестерка Р(В)=1</a:t>
            </a:r>
            <a:r>
              <a:rPr lang="en-US" sz="2400"/>
              <a:t>/6</a:t>
            </a:r>
            <a:r>
              <a:rPr lang="ru-RU" sz="2400"/>
              <a:t>) - совместны.</a:t>
            </a:r>
            <a:endParaRPr lang="ru-RU" sz="2400" b="1"/>
          </a:p>
        </p:txBody>
      </p:sp>
      <p:graphicFrame>
        <p:nvGraphicFramePr>
          <p:cNvPr id="8" name="Object 8"/>
          <p:cNvGraphicFramePr>
            <a:graphicFrameLocks noChangeAspect="1"/>
          </p:cNvGraphicFramePr>
          <p:nvPr/>
        </p:nvGraphicFramePr>
        <p:xfrm>
          <a:off x="2071688" y="5572125"/>
          <a:ext cx="4937125" cy="857250"/>
        </p:xfrm>
        <a:graphic>
          <a:graphicData uri="http://schemas.openxmlformats.org/presentationml/2006/ole">
            <p:oleObj spid="_x0000_s3074" name="Формула" r:id="rId3" imgW="2260440" imgH="393480" progId="Equation.3">
              <p:embed/>
            </p:oleObj>
          </a:graphicData>
        </a:graphic>
      </p:graphicFrame>
      <p:sp>
        <p:nvSpPr>
          <p:cNvPr id="10" name="Прямоугольник 9"/>
          <p:cNvSpPr>
            <a:spLocks noChangeArrowheads="1"/>
          </p:cNvSpPr>
          <p:nvPr/>
        </p:nvSpPr>
        <p:spPr bwMode="auto">
          <a:xfrm>
            <a:off x="357188" y="1071563"/>
            <a:ext cx="8572500" cy="1200150"/>
          </a:xfrm>
          <a:prstGeom prst="rect">
            <a:avLst/>
          </a:prstGeom>
          <a:noFill/>
          <a:ln w="9525">
            <a:noFill/>
            <a:miter lim="800000"/>
            <a:headEnd/>
            <a:tailEnd/>
          </a:ln>
        </p:spPr>
        <p:txBody>
          <a:bodyPr>
            <a:spAutoFit/>
          </a:bodyPr>
          <a:lstStyle/>
          <a:p>
            <a:r>
              <a:rPr lang="ru-RU" sz="2400" i="1"/>
              <a:t>Произведением</a:t>
            </a:r>
            <a:r>
              <a:rPr lang="ru-RU" sz="2400"/>
              <a:t> событий </a:t>
            </a:r>
            <a:r>
              <a:rPr lang="ru-RU" sz="2400" i="1"/>
              <a:t>А</a:t>
            </a:r>
            <a:r>
              <a:rPr lang="ru-RU" sz="2400"/>
              <a:t> и </a:t>
            </a:r>
            <a:r>
              <a:rPr lang="ru-RU" sz="2400" i="1"/>
              <a:t>В</a:t>
            </a:r>
            <a:r>
              <a:rPr lang="ru-RU" sz="2400"/>
              <a:t> называется событие </a:t>
            </a:r>
            <a:r>
              <a:rPr lang="ru-RU" sz="2400" i="1"/>
              <a:t>АВ</a:t>
            </a:r>
            <a:r>
              <a:rPr lang="ru-RU" sz="2400"/>
              <a:t>, которое наступает тогда и только тогда, когда наступают оба события: </a:t>
            </a:r>
            <a:r>
              <a:rPr lang="ru-RU" sz="2400" i="1"/>
              <a:t>А</a:t>
            </a:r>
            <a:r>
              <a:rPr lang="ru-RU" sz="2400"/>
              <a:t> и </a:t>
            </a:r>
            <a:r>
              <a:rPr lang="ru-RU" sz="2400" i="1"/>
              <a:t>В</a:t>
            </a:r>
            <a:r>
              <a:rPr lang="ru-RU" sz="2400"/>
              <a: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ox(in)">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8" presetClass="entr" presetSubtype="12" fill="hold" grpId="0" nodeType="clickEffect">
                                  <p:stCondLst>
                                    <p:cond delay="0"/>
                                  </p:stCondLst>
                                  <p:childTnLst>
                                    <p:set>
                                      <p:cBhvr>
                                        <p:cTn id="11" dur="1" fill="hold">
                                          <p:stCondLst>
                                            <p:cond delay="0"/>
                                          </p:stCondLst>
                                        </p:cTn>
                                        <p:tgtEl>
                                          <p:spTgt spid="11268"/>
                                        </p:tgtEl>
                                        <p:attrNameLst>
                                          <p:attrName>style.visibility</p:attrName>
                                        </p:attrNameLst>
                                      </p:cBhvr>
                                      <p:to>
                                        <p:strVal val="visible"/>
                                      </p:to>
                                    </p:set>
                                    <p:animEffect transition="in" filter="strips(downLeft)">
                                      <p:cBhvr>
                                        <p:cTn id="12" dur="500"/>
                                        <p:tgtEl>
                                          <p:spTgt spid="11268"/>
                                        </p:tgtEl>
                                      </p:cBhvr>
                                    </p:animEffect>
                                  </p:childTnLst>
                                </p:cTn>
                              </p:par>
                            </p:childTnLst>
                          </p:cTn>
                        </p:par>
                      </p:childTnLst>
                    </p:cTn>
                  </p:par>
                  <p:par>
                    <p:cTn id="13" fill="hold">
                      <p:stCondLst>
                        <p:cond delay="indefinite"/>
                      </p:stCondLst>
                      <p:childTnLst>
                        <p:par>
                          <p:cTn id="14" fill="hold">
                            <p:stCondLst>
                              <p:cond delay="0"/>
                            </p:stCondLst>
                            <p:childTnLst>
                              <p:par>
                                <p:cTn id="15" presetID="18" presetClass="entr" presetSubtype="12" fill="hold" grpId="0" nodeType="clickEffect">
                                  <p:stCondLst>
                                    <p:cond delay="0"/>
                                  </p:stCondLst>
                                  <p:childTnLst>
                                    <p:set>
                                      <p:cBhvr>
                                        <p:cTn id="16" dur="1" fill="hold">
                                          <p:stCondLst>
                                            <p:cond delay="0"/>
                                          </p:stCondLst>
                                        </p:cTn>
                                        <p:tgtEl>
                                          <p:spTgt spid="11269"/>
                                        </p:tgtEl>
                                        <p:attrNameLst>
                                          <p:attrName>style.visibility</p:attrName>
                                        </p:attrNameLst>
                                      </p:cBhvr>
                                      <p:to>
                                        <p:strVal val="visible"/>
                                      </p:to>
                                    </p:set>
                                    <p:animEffect transition="in" filter="strips(downLeft)">
                                      <p:cBhvr>
                                        <p:cTn id="17" dur="500"/>
                                        <p:tgtEl>
                                          <p:spTgt spid="11269"/>
                                        </p:tgtEl>
                                      </p:cBhvr>
                                    </p:animEffect>
                                  </p:childTnLst>
                                </p:cTn>
                              </p:par>
                            </p:childTnLst>
                          </p:cTn>
                        </p:par>
                      </p:childTnLst>
                    </p:cTn>
                  </p:par>
                  <p:par>
                    <p:cTn id="18" fill="hold">
                      <p:stCondLst>
                        <p:cond delay="indefinite"/>
                      </p:stCondLst>
                      <p:childTnLst>
                        <p:par>
                          <p:cTn id="19" fill="hold">
                            <p:stCondLst>
                              <p:cond delay="0"/>
                            </p:stCondLst>
                            <p:childTnLst>
                              <p:par>
                                <p:cTn id="20" presetID="18" presetClass="entr" presetSubtype="12"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strips(downLeft)">
                                      <p:cBhvr>
                                        <p:cTn id="22" dur="500"/>
                                        <p:tgtEl>
                                          <p:spTgt spid="9"/>
                                        </p:tgtEl>
                                      </p:cBhvr>
                                    </p:animEffect>
                                  </p:childTnLst>
                                </p:cTn>
                              </p:par>
                            </p:childTnLst>
                          </p:cTn>
                        </p:par>
                      </p:childTnLst>
                    </p:cTn>
                  </p:par>
                  <p:par>
                    <p:cTn id="23" fill="hold">
                      <p:stCondLst>
                        <p:cond delay="indefinite"/>
                      </p:stCondLst>
                      <p:childTnLst>
                        <p:par>
                          <p:cTn id="24" fill="hold">
                            <p:stCondLst>
                              <p:cond delay="0"/>
                            </p:stCondLst>
                            <p:childTnLst>
                              <p:par>
                                <p:cTn id="25" presetID="4" presetClass="entr" presetSubtype="16" fill="hold"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box(in)">
                                      <p:cBhvr>
                                        <p:cTn id="2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8" grpId="0"/>
      <p:bldP spid="11269" grpId="0"/>
      <p:bldP spid="9" grpId="0"/>
      <p:bldP spid="10"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омер слайда 1"/>
          <p:cNvSpPr>
            <a:spLocks noGrp="1"/>
          </p:cNvSpPr>
          <p:nvPr>
            <p:ph type="sldNum" sz="quarter" idx="12"/>
          </p:nvPr>
        </p:nvSpPr>
        <p:spPr/>
        <p:txBody>
          <a:bodyPr/>
          <a:lstStyle/>
          <a:p>
            <a:pPr>
              <a:defRPr/>
            </a:pPr>
            <a:fld id="{1E710A94-AFC6-4C95-AD39-9682A7E7E05A}" type="slidenum">
              <a:rPr lang="ru-RU" smtClean="0"/>
              <a:pPr>
                <a:defRPr/>
              </a:pPr>
              <a:t>9</a:t>
            </a:fld>
            <a:endParaRPr lang="ru-RU"/>
          </a:p>
        </p:txBody>
      </p:sp>
      <p:sp>
        <p:nvSpPr>
          <p:cNvPr id="4100" name="Прямоугольник 2"/>
          <p:cNvSpPr>
            <a:spLocks noChangeArrowheads="1"/>
          </p:cNvSpPr>
          <p:nvPr/>
        </p:nvSpPr>
        <p:spPr bwMode="auto">
          <a:xfrm>
            <a:off x="285750" y="357188"/>
            <a:ext cx="8429625" cy="584200"/>
          </a:xfrm>
          <a:prstGeom prst="rect">
            <a:avLst/>
          </a:prstGeom>
          <a:noFill/>
          <a:ln w="9525">
            <a:noFill/>
            <a:miter lim="800000"/>
            <a:headEnd/>
            <a:tailEnd/>
          </a:ln>
        </p:spPr>
        <p:txBody>
          <a:bodyPr>
            <a:spAutoFit/>
          </a:bodyPr>
          <a:lstStyle/>
          <a:p>
            <a:pPr algn="ctr"/>
            <a:r>
              <a:rPr lang="ru-RU" sz="3200"/>
              <a:t>Классическое определение вероятности</a:t>
            </a:r>
            <a:endParaRPr lang="ru-RU" sz="3200" b="1"/>
          </a:p>
        </p:txBody>
      </p:sp>
      <p:sp>
        <p:nvSpPr>
          <p:cNvPr id="11" name="Прямоугольник 2"/>
          <p:cNvSpPr>
            <a:spLocks noChangeArrowheads="1"/>
          </p:cNvSpPr>
          <p:nvPr/>
        </p:nvSpPr>
        <p:spPr bwMode="auto">
          <a:xfrm>
            <a:off x="428625" y="2286000"/>
            <a:ext cx="8429625" cy="830263"/>
          </a:xfrm>
          <a:prstGeom prst="rect">
            <a:avLst/>
          </a:prstGeom>
          <a:noFill/>
          <a:ln w="9525">
            <a:noFill/>
            <a:miter lim="800000"/>
            <a:headEnd/>
            <a:tailEnd/>
          </a:ln>
        </p:spPr>
        <p:txBody>
          <a:bodyPr>
            <a:spAutoFit/>
          </a:bodyPr>
          <a:lstStyle/>
          <a:p>
            <a:r>
              <a:rPr lang="ru-RU" sz="2400" i="1">
                <a:solidFill>
                  <a:srgbClr val="C00000"/>
                </a:solidFill>
              </a:rPr>
              <a:t>Вероятность наступления суммы несовместных событий </a:t>
            </a:r>
            <a:r>
              <a:rPr lang="ru-RU" sz="2400"/>
              <a:t>равна сумме вероятностей этих событий.</a:t>
            </a:r>
          </a:p>
        </p:txBody>
      </p:sp>
      <p:sp>
        <p:nvSpPr>
          <p:cNvPr id="12" name="Прямоугольник 2"/>
          <p:cNvSpPr>
            <a:spLocks noChangeArrowheads="1"/>
          </p:cNvSpPr>
          <p:nvPr/>
        </p:nvSpPr>
        <p:spPr bwMode="auto">
          <a:xfrm>
            <a:off x="428625" y="3357563"/>
            <a:ext cx="8001000" cy="1508125"/>
          </a:xfrm>
          <a:prstGeom prst="rect">
            <a:avLst/>
          </a:prstGeom>
          <a:noFill/>
          <a:ln w="9525">
            <a:noFill/>
            <a:miter lim="800000"/>
            <a:headEnd/>
            <a:tailEnd/>
          </a:ln>
        </p:spPr>
        <p:txBody>
          <a:bodyPr>
            <a:spAutoFit/>
          </a:bodyPr>
          <a:lstStyle/>
          <a:p>
            <a:r>
              <a:rPr lang="ru-RU" sz="2400" b="1"/>
              <a:t>Пример</a:t>
            </a:r>
            <a:r>
              <a:rPr lang="en-US" sz="2400" b="1"/>
              <a:t>:</a:t>
            </a:r>
            <a:r>
              <a:rPr lang="ru-RU" sz="2400" b="1"/>
              <a:t> </a:t>
            </a:r>
            <a:r>
              <a:rPr lang="ru-RU" sz="2400"/>
              <a:t> Найти вероятность того, что в результате одного выбрасывания игральной кости выпадет шестерка или двойка. </a:t>
            </a:r>
          </a:p>
          <a:p>
            <a:endParaRPr lang="ru-RU" sz="2000" b="1"/>
          </a:p>
        </p:txBody>
      </p:sp>
      <p:sp>
        <p:nvSpPr>
          <p:cNvPr id="13" name="Прямоугольник 13"/>
          <p:cNvSpPr>
            <a:spLocks noChangeArrowheads="1"/>
          </p:cNvSpPr>
          <p:nvPr/>
        </p:nvSpPr>
        <p:spPr bwMode="auto">
          <a:xfrm>
            <a:off x="500063" y="4572000"/>
            <a:ext cx="8072437" cy="830263"/>
          </a:xfrm>
          <a:prstGeom prst="rect">
            <a:avLst/>
          </a:prstGeom>
          <a:noFill/>
          <a:ln w="9525">
            <a:noFill/>
            <a:miter lim="800000"/>
            <a:headEnd/>
            <a:tailEnd/>
          </a:ln>
        </p:spPr>
        <p:txBody>
          <a:bodyPr>
            <a:spAutoFit/>
          </a:bodyPr>
          <a:lstStyle/>
          <a:p>
            <a:r>
              <a:rPr lang="ru-RU" sz="2400"/>
              <a:t>Событие А (выпала шестерка Р(А)=1</a:t>
            </a:r>
            <a:r>
              <a:rPr lang="en-US" sz="2400"/>
              <a:t>/6</a:t>
            </a:r>
            <a:r>
              <a:rPr lang="ru-RU" sz="2400"/>
              <a:t>)  и событие В (выпала двойка Р(В)=1</a:t>
            </a:r>
            <a:r>
              <a:rPr lang="en-US" sz="2400"/>
              <a:t>/6</a:t>
            </a:r>
            <a:r>
              <a:rPr lang="ru-RU" sz="2400"/>
              <a:t>) - несовместны.</a:t>
            </a:r>
            <a:endParaRPr lang="ru-RU" sz="2400" b="1"/>
          </a:p>
        </p:txBody>
      </p:sp>
      <p:graphicFrame>
        <p:nvGraphicFramePr>
          <p:cNvPr id="3" name="Object 3"/>
          <p:cNvGraphicFramePr>
            <a:graphicFrameLocks noChangeAspect="1"/>
          </p:cNvGraphicFramePr>
          <p:nvPr/>
        </p:nvGraphicFramePr>
        <p:xfrm>
          <a:off x="642938" y="5429250"/>
          <a:ext cx="5435600" cy="928688"/>
        </p:xfrm>
        <a:graphic>
          <a:graphicData uri="http://schemas.openxmlformats.org/presentationml/2006/ole">
            <p:oleObj spid="_x0000_s4098" name="Формула" r:id="rId3" imgW="2298600" imgH="393480" progId="Equation.3">
              <p:embed/>
            </p:oleObj>
          </a:graphicData>
        </a:graphic>
      </p:graphicFrame>
      <p:sp>
        <p:nvSpPr>
          <p:cNvPr id="8" name="Прямоугольник 7"/>
          <p:cNvSpPr>
            <a:spLocks noChangeArrowheads="1"/>
          </p:cNvSpPr>
          <p:nvPr/>
        </p:nvSpPr>
        <p:spPr bwMode="auto">
          <a:xfrm>
            <a:off x="357188" y="1071563"/>
            <a:ext cx="8358187" cy="1200150"/>
          </a:xfrm>
          <a:prstGeom prst="rect">
            <a:avLst/>
          </a:prstGeom>
          <a:noFill/>
          <a:ln w="9525">
            <a:noFill/>
            <a:miter lim="800000"/>
            <a:headEnd/>
            <a:tailEnd/>
          </a:ln>
        </p:spPr>
        <p:txBody>
          <a:bodyPr>
            <a:spAutoFit/>
          </a:bodyPr>
          <a:lstStyle/>
          <a:p>
            <a:r>
              <a:rPr lang="ru-RU" sz="2400" i="1"/>
              <a:t>Суммой</a:t>
            </a:r>
            <a:r>
              <a:rPr lang="ru-RU" sz="2400"/>
              <a:t> событий </a:t>
            </a:r>
            <a:r>
              <a:rPr lang="ru-RU" sz="2400" i="1"/>
              <a:t>А</a:t>
            </a:r>
            <a:r>
              <a:rPr lang="ru-RU" sz="2400"/>
              <a:t> и </a:t>
            </a:r>
            <a:r>
              <a:rPr lang="ru-RU" sz="2400" i="1"/>
              <a:t>В</a:t>
            </a:r>
            <a:r>
              <a:rPr lang="ru-RU" sz="2400"/>
              <a:t> называется событие </a:t>
            </a:r>
            <a:r>
              <a:rPr lang="ru-RU" sz="2400" i="1"/>
              <a:t>А + В</a:t>
            </a:r>
            <a:r>
              <a:rPr lang="ru-RU" sz="2400"/>
              <a:t>, которое наступает тогда и только тогда, когда наступает хотя бы одно из событий: </a:t>
            </a:r>
            <a:r>
              <a:rPr lang="ru-RU" sz="2400" i="1"/>
              <a:t>А</a:t>
            </a:r>
            <a:r>
              <a:rPr lang="ru-RU" sz="2400"/>
              <a:t> или </a:t>
            </a:r>
            <a:r>
              <a:rPr lang="ru-RU" sz="2400" i="1"/>
              <a:t>В.</a:t>
            </a:r>
            <a:endParaRPr lang="ru-RU" sz="240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ox(in)">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8" presetClass="entr" presetSubtype="12"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strips(downLeft)">
                                      <p:cBhvr>
                                        <p:cTn id="12" dur="5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18" presetClass="entr" presetSubtype="12"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strips(downLeft)">
                                      <p:cBhvr>
                                        <p:cTn id="17" dur="500"/>
                                        <p:tgtEl>
                                          <p:spTgt spid="12"/>
                                        </p:tgtEl>
                                      </p:cBhvr>
                                    </p:animEffect>
                                  </p:childTnLst>
                                </p:cTn>
                              </p:par>
                            </p:childTnLst>
                          </p:cTn>
                        </p:par>
                      </p:childTnLst>
                    </p:cTn>
                  </p:par>
                  <p:par>
                    <p:cTn id="18" fill="hold">
                      <p:stCondLst>
                        <p:cond delay="indefinite"/>
                      </p:stCondLst>
                      <p:childTnLst>
                        <p:par>
                          <p:cTn id="19" fill="hold">
                            <p:stCondLst>
                              <p:cond delay="0"/>
                            </p:stCondLst>
                            <p:childTnLst>
                              <p:par>
                                <p:cTn id="20" presetID="18" presetClass="entr" presetSubtype="12" fill="hold" grpId="0" nodeType="click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strips(downLeft)">
                                      <p:cBhvr>
                                        <p:cTn id="22" dur="500"/>
                                        <p:tgtEl>
                                          <p:spTgt spid="13"/>
                                        </p:tgtEl>
                                      </p:cBhvr>
                                    </p:animEffect>
                                  </p:childTnLst>
                                </p:cTn>
                              </p:par>
                            </p:childTnLst>
                          </p:cTn>
                        </p:par>
                      </p:childTnLst>
                    </p:cTn>
                  </p:par>
                  <p:par>
                    <p:cTn id="23" fill="hold">
                      <p:stCondLst>
                        <p:cond delay="indefinite"/>
                      </p:stCondLst>
                      <p:childTnLst>
                        <p:par>
                          <p:cTn id="24" fill="hold">
                            <p:stCondLst>
                              <p:cond delay="0"/>
                            </p:stCondLst>
                            <p:childTnLst>
                              <p:par>
                                <p:cTn id="25" presetID="4" presetClass="entr" presetSubtype="16" fill="hold" nodeType="clickEffect">
                                  <p:stCondLst>
                                    <p:cond delay="0"/>
                                  </p:stCondLst>
                                  <p:childTnLst>
                                    <p:set>
                                      <p:cBhvr>
                                        <p:cTn id="26" dur="1" fill="hold">
                                          <p:stCondLst>
                                            <p:cond delay="0"/>
                                          </p:stCondLst>
                                        </p:cTn>
                                        <p:tgtEl>
                                          <p:spTgt spid="3"/>
                                        </p:tgtEl>
                                        <p:attrNameLst>
                                          <p:attrName>style.visibility</p:attrName>
                                        </p:attrNameLst>
                                      </p:cBhvr>
                                      <p:to>
                                        <p:strVal val="visible"/>
                                      </p:to>
                                    </p:set>
                                    <p:animEffect transition="in" filter="box(in)">
                                      <p:cBhvr>
                                        <p:cTn id="2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P spid="13" grpId="0"/>
      <p:bldP spid="8"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омер слайда 1"/>
          <p:cNvSpPr>
            <a:spLocks noGrp="1"/>
          </p:cNvSpPr>
          <p:nvPr>
            <p:ph type="sldNum" sz="quarter" idx="12"/>
          </p:nvPr>
        </p:nvSpPr>
        <p:spPr/>
        <p:txBody>
          <a:bodyPr/>
          <a:lstStyle/>
          <a:p>
            <a:pPr>
              <a:defRPr/>
            </a:pPr>
            <a:fld id="{5B9DAB0C-AE4C-481A-8979-2D926FD0DBEC}" type="slidenum">
              <a:rPr lang="ru-RU" smtClean="0"/>
              <a:pPr>
                <a:defRPr/>
              </a:pPr>
              <a:t>10</a:t>
            </a:fld>
            <a:endParaRPr lang="ru-RU"/>
          </a:p>
        </p:txBody>
      </p:sp>
      <p:sp>
        <p:nvSpPr>
          <p:cNvPr id="5124" name="Прямоугольник 2"/>
          <p:cNvSpPr>
            <a:spLocks noChangeArrowheads="1"/>
          </p:cNvSpPr>
          <p:nvPr/>
        </p:nvSpPr>
        <p:spPr bwMode="auto">
          <a:xfrm>
            <a:off x="285750" y="357188"/>
            <a:ext cx="8429625" cy="584200"/>
          </a:xfrm>
          <a:prstGeom prst="rect">
            <a:avLst/>
          </a:prstGeom>
          <a:noFill/>
          <a:ln w="9525">
            <a:noFill/>
            <a:miter lim="800000"/>
            <a:headEnd/>
            <a:tailEnd/>
          </a:ln>
        </p:spPr>
        <p:txBody>
          <a:bodyPr>
            <a:spAutoFit/>
          </a:bodyPr>
          <a:lstStyle/>
          <a:p>
            <a:pPr algn="ctr"/>
            <a:r>
              <a:rPr lang="ru-RU" sz="3200"/>
              <a:t>Классическое определение вероятности</a:t>
            </a:r>
            <a:endParaRPr lang="ru-RU" sz="3200" b="1"/>
          </a:p>
        </p:txBody>
      </p:sp>
      <p:sp>
        <p:nvSpPr>
          <p:cNvPr id="11" name="Прямоугольник 2"/>
          <p:cNvSpPr>
            <a:spLocks noChangeArrowheads="1"/>
          </p:cNvSpPr>
          <p:nvPr/>
        </p:nvSpPr>
        <p:spPr bwMode="auto">
          <a:xfrm>
            <a:off x="285750" y="1000125"/>
            <a:ext cx="8572500" cy="1200150"/>
          </a:xfrm>
          <a:prstGeom prst="rect">
            <a:avLst/>
          </a:prstGeom>
          <a:noFill/>
          <a:ln w="9525">
            <a:noFill/>
            <a:miter lim="800000"/>
            <a:headEnd/>
            <a:tailEnd/>
          </a:ln>
        </p:spPr>
        <p:txBody>
          <a:bodyPr>
            <a:spAutoFit/>
          </a:bodyPr>
          <a:lstStyle/>
          <a:p>
            <a:r>
              <a:rPr lang="ru-RU" sz="2400" i="1">
                <a:solidFill>
                  <a:srgbClr val="C00000"/>
                </a:solidFill>
              </a:rPr>
              <a:t>Вероятность наступления суммы совместных событий  </a:t>
            </a:r>
            <a:r>
              <a:rPr lang="ru-RU" sz="2400"/>
              <a:t>равна сумме вероятностей наступления этих событий минус вероятность их произведения. </a:t>
            </a:r>
          </a:p>
        </p:txBody>
      </p:sp>
      <p:sp>
        <p:nvSpPr>
          <p:cNvPr id="5" name="Прямоугольник 4"/>
          <p:cNvSpPr>
            <a:spLocks noChangeArrowheads="1"/>
          </p:cNvSpPr>
          <p:nvPr/>
        </p:nvSpPr>
        <p:spPr bwMode="auto">
          <a:xfrm>
            <a:off x="285750" y="2214563"/>
            <a:ext cx="8715375" cy="1200150"/>
          </a:xfrm>
          <a:prstGeom prst="rect">
            <a:avLst/>
          </a:prstGeom>
          <a:noFill/>
          <a:ln w="9525">
            <a:noFill/>
            <a:miter lim="800000"/>
            <a:headEnd/>
            <a:tailEnd/>
          </a:ln>
        </p:spPr>
        <p:txBody>
          <a:bodyPr>
            <a:spAutoFit/>
          </a:bodyPr>
          <a:lstStyle/>
          <a:p>
            <a:r>
              <a:rPr lang="ru-RU" sz="2400" b="1">
                <a:solidFill>
                  <a:srgbClr val="000000"/>
                </a:solidFill>
              </a:rPr>
              <a:t>Пример</a:t>
            </a:r>
            <a:r>
              <a:rPr lang="en-US" sz="2400" b="1">
                <a:solidFill>
                  <a:srgbClr val="000000"/>
                </a:solidFill>
              </a:rPr>
              <a:t>:</a:t>
            </a:r>
            <a:r>
              <a:rPr lang="ru-RU" sz="2400" b="1">
                <a:solidFill>
                  <a:srgbClr val="000000"/>
                </a:solidFill>
              </a:rPr>
              <a:t> </a:t>
            </a:r>
            <a:r>
              <a:rPr lang="ru-RU" sz="2400">
                <a:solidFill>
                  <a:srgbClr val="000000"/>
                </a:solidFill>
              </a:rPr>
              <a:t> Найти вероятность того, что в результате двух выбрасываний игральной кости выпадет один раз шестерка или один раз двойка. </a:t>
            </a:r>
          </a:p>
        </p:txBody>
      </p:sp>
      <p:sp>
        <p:nvSpPr>
          <p:cNvPr id="6" name="Прямоугольник 13"/>
          <p:cNvSpPr>
            <a:spLocks noChangeArrowheads="1"/>
          </p:cNvSpPr>
          <p:nvPr/>
        </p:nvSpPr>
        <p:spPr bwMode="auto">
          <a:xfrm>
            <a:off x="357188" y="3643313"/>
            <a:ext cx="8072437" cy="830262"/>
          </a:xfrm>
          <a:prstGeom prst="rect">
            <a:avLst/>
          </a:prstGeom>
          <a:noFill/>
          <a:ln w="9525">
            <a:noFill/>
            <a:miter lim="800000"/>
            <a:headEnd/>
            <a:tailEnd/>
          </a:ln>
        </p:spPr>
        <p:txBody>
          <a:bodyPr>
            <a:spAutoFit/>
          </a:bodyPr>
          <a:lstStyle/>
          <a:p>
            <a:r>
              <a:rPr lang="ru-RU" sz="2400"/>
              <a:t>Событие А (выпала шестерка Р(А)=1</a:t>
            </a:r>
            <a:r>
              <a:rPr lang="en-US" sz="2400"/>
              <a:t>/</a:t>
            </a:r>
            <a:r>
              <a:rPr lang="ru-RU" sz="2400"/>
              <a:t>12)  и событие В (выпала двойка Р(В)=1</a:t>
            </a:r>
            <a:r>
              <a:rPr lang="en-US" sz="2400"/>
              <a:t>/</a:t>
            </a:r>
            <a:r>
              <a:rPr lang="ru-RU" sz="2400"/>
              <a:t>12) - совместны.</a:t>
            </a:r>
            <a:endParaRPr lang="ru-RU" sz="2400" b="1"/>
          </a:p>
        </p:txBody>
      </p:sp>
      <p:graphicFrame>
        <p:nvGraphicFramePr>
          <p:cNvPr id="3" name="Object 3"/>
          <p:cNvGraphicFramePr>
            <a:graphicFrameLocks noChangeAspect="1"/>
          </p:cNvGraphicFramePr>
          <p:nvPr/>
        </p:nvGraphicFramePr>
        <p:xfrm>
          <a:off x="714375" y="4714875"/>
          <a:ext cx="5499100" cy="1393825"/>
        </p:xfrm>
        <a:graphic>
          <a:graphicData uri="http://schemas.openxmlformats.org/presentationml/2006/ole">
            <p:oleObj spid="_x0000_s5122" name="Формула" r:id="rId3" imgW="2400120" imgH="609480" progId="Equation.3">
              <p:embed/>
            </p:oleObj>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strips(downLeft)">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ox(in)">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8" presetClass="entr" presetSubtype="12"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strips(downLeft)">
                                      <p:cBhvr>
                                        <p:cTn id="17" dur="5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4" presetClass="entr" presetSubtype="16" fill="hold" nodeType="click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box(in)">
                                      <p:cBhvr>
                                        <p:cTn id="2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5" grpId="0"/>
      <p:bldP spid="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омер слайда 1"/>
          <p:cNvSpPr>
            <a:spLocks noGrp="1"/>
          </p:cNvSpPr>
          <p:nvPr>
            <p:ph type="sldNum" sz="quarter" idx="12"/>
          </p:nvPr>
        </p:nvSpPr>
        <p:spPr/>
        <p:txBody>
          <a:bodyPr/>
          <a:lstStyle/>
          <a:p>
            <a:pPr>
              <a:defRPr/>
            </a:pPr>
            <a:fld id="{9A894E1C-4843-412A-ADDE-D6B34F39B0E7}" type="slidenum">
              <a:rPr lang="ru-RU" smtClean="0"/>
              <a:pPr>
                <a:defRPr/>
              </a:pPr>
              <a:t>11</a:t>
            </a:fld>
            <a:endParaRPr lang="ru-RU"/>
          </a:p>
        </p:txBody>
      </p:sp>
      <p:sp>
        <p:nvSpPr>
          <p:cNvPr id="6150" name="Прямоугольник 2"/>
          <p:cNvSpPr>
            <a:spLocks noChangeArrowheads="1"/>
          </p:cNvSpPr>
          <p:nvPr/>
        </p:nvSpPr>
        <p:spPr bwMode="auto">
          <a:xfrm>
            <a:off x="285750" y="357188"/>
            <a:ext cx="8429625" cy="584200"/>
          </a:xfrm>
          <a:prstGeom prst="rect">
            <a:avLst/>
          </a:prstGeom>
          <a:noFill/>
          <a:ln w="9525">
            <a:noFill/>
            <a:miter lim="800000"/>
            <a:headEnd/>
            <a:tailEnd/>
          </a:ln>
        </p:spPr>
        <p:txBody>
          <a:bodyPr>
            <a:spAutoFit/>
          </a:bodyPr>
          <a:lstStyle/>
          <a:p>
            <a:pPr algn="ctr"/>
            <a:r>
              <a:rPr lang="ru-RU" sz="3200"/>
              <a:t>Статистическое определение вероятности</a:t>
            </a:r>
            <a:endParaRPr lang="ru-RU" sz="3200" b="1"/>
          </a:p>
        </p:txBody>
      </p:sp>
      <p:sp>
        <p:nvSpPr>
          <p:cNvPr id="4" name="Прямоугольник 2"/>
          <p:cNvSpPr>
            <a:spLocks noChangeArrowheads="1"/>
          </p:cNvSpPr>
          <p:nvPr/>
        </p:nvSpPr>
        <p:spPr bwMode="auto">
          <a:xfrm>
            <a:off x="357188" y="928688"/>
            <a:ext cx="8429625" cy="1938337"/>
          </a:xfrm>
          <a:prstGeom prst="rect">
            <a:avLst/>
          </a:prstGeom>
          <a:noFill/>
          <a:ln w="9525">
            <a:noFill/>
            <a:miter lim="800000"/>
            <a:headEnd/>
            <a:tailEnd/>
          </a:ln>
        </p:spPr>
        <p:txBody>
          <a:bodyPr>
            <a:spAutoFit/>
          </a:bodyPr>
          <a:lstStyle/>
          <a:p>
            <a:r>
              <a:rPr lang="ru-RU" sz="2400" i="1">
                <a:solidFill>
                  <a:srgbClr val="C00000"/>
                </a:solidFill>
              </a:rPr>
              <a:t>Частотой (статистической вероятностью)</a:t>
            </a:r>
            <a:r>
              <a:rPr lang="ru-RU" sz="2400"/>
              <a:t>  случайного события А называется отношение числа </a:t>
            </a:r>
            <a:r>
              <a:rPr lang="en-US" sz="2400"/>
              <a:t>m</a:t>
            </a:r>
            <a:r>
              <a:rPr lang="ru-RU" sz="2400"/>
              <a:t> опытов, в результате которых происходит событие А, к общему числу всех опытов </a:t>
            </a:r>
            <a:r>
              <a:rPr lang="en-US" sz="2400"/>
              <a:t>n</a:t>
            </a:r>
            <a:r>
              <a:rPr lang="ru-RU" sz="2400"/>
              <a:t> .</a:t>
            </a:r>
            <a:br>
              <a:rPr lang="ru-RU" sz="2400"/>
            </a:br>
            <a:endParaRPr lang="ru-RU" sz="2400" b="1"/>
          </a:p>
        </p:txBody>
      </p:sp>
      <p:graphicFrame>
        <p:nvGraphicFramePr>
          <p:cNvPr id="8" name="Object 8"/>
          <p:cNvGraphicFramePr>
            <a:graphicFrameLocks noChangeAspect="1"/>
          </p:cNvGraphicFramePr>
          <p:nvPr/>
        </p:nvGraphicFramePr>
        <p:xfrm>
          <a:off x="5214938" y="2286000"/>
          <a:ext cx="1522412" cy="871538"/>
        </p:xfrm>
        <a:graphic>
          <a:graphicData uri="http://schemas.openxmlformats.org/presentationml/2006/ole">
            <p:oleObj spid="_x0000_s6146" name="Формула" r:id="rId3" imgW="685800" imgH="393480" progId="Equation.3">
              <p:embed/>
            </p:oleObj>
          </a:graphicData>
        </a:graphic>
      </p:graphicFrame>
      <p:sp>
        <p:nvSpPr>
          <p:cNvPr id="6" name="Прямоугольник 2"/>
          <p:cNvSpPr>
            <a:spLocks noChangeArrowheads="1"/>
          </p:cNvSpPr>
          <p:nvPr/>
        </p:nvSpPr>
        <p:spPr bwMode="auto">
          <a:xfrm>
            <a:off x="428625" y="3143250"/>
            <a:ext cx="8286750" cy="1200150"/>
          </a:xfrm>
          <a:prstGeom prst="rect">
            <a:avLst/>
          </a:prstGeom>
          <a:noFill/>
          <a:ln w="9525">
            <a:noFill/>
            <a:miter lim="800000"/>
            <a:headEnd/>
            <a:tailEnd/>
          </a:ln>
        </p:spPr>
        <p:txBody>
          <a:bodyPr>
            <a:spAutoFit/>
          </a:bodyPr>
          <a:lstStyle/>
          <a:p>
            <a:r>
              <a:rPr lang="ru-RU" sz="2400" b="1"/>
              <a:t>Примеры</a:t>
            </a:r>
            <a:r>
              <a:rPr lang="en-US" sz="2400" b="1"/>
              <a:t>:</a:t>
            </a:r>
            <a:r>
              <a:rPr lang="ru-RU" sz="2400" b="1"/>
              <a:t>  1) </a:t>
            </a:r>
            <a:r>
              <a:rPr lang="ru-RU" sz="2400"/>
              <a:t>Из 100 рожденных детей родилось 48 девочек. Найти частоту рождения девочек.  </a:t>
            </a:r>
            <a:endParaRPr lang="en-US" sz="2400"/>
          </a:p>
          <a:p>
            <a:r>
              <a:rPr lang="en-US" sz="2400" b="1"/>
              <a:t>                </a:t>
            </a:r>
            <a:endParaRPr lang="ru-RU" sz="2400" b="1"/>
          </a:p>
        </p:txBody>
      </p:sp>
      <p:graphicFrame>
        <p:nvGraphicFramePr>
          <p:cNvPr id="5" name="Object 3"/>
          <p:cNvGraphicFramePr>
            <a:graphicFrameLocks noChangeAspect="1"/>
          </p:cNvGraphicFramePr>
          <p:nvPr/>
        </p:nvGraphicFramePr>
        <p:xfrm>
          <a:off x="3929063" y="4071938"/>
          <a:ext cx="2500312" cy="814387"/>
        </p:xfrm>
        <a:graphic>
          <a:graphicData uri="http://schemas.openxmlformats.org/presentationml/2006/ole">
            <p:oleObj spid="_x0000_s6147" name="Формула" r:id="rId4" imgW="1206360" imgH="393480" progId="Equation.3">
              <p:embed/>
            </p:oleObj>
          </a:graphicData>
        </a:graphic>
      </p:graphicFrame>
      <p:sp>
        <p:nvSpPr>
          <p:cNvPr id="9" name="Прямоугольник 2"/>
          <p:cNvSpPr>
            <a:spLocks noChangeArrowheads="1"/>
          </p:cNvSpPr>
          <p:nvPr/>
        </p:nvSpPr>
        <p:spPr bwMode="auto">
          <a:xfrm>
            <a:off x="428625" y="4857750"/>
            <a:ext cx="8286750" cy="830263"/>
          </a:xfrm>
          <a:prstGeom prst="rect">
            <a:avLst/>
          </a:prstGeom>
          <a:noFill/>
          <a:ln w="9525">
            <a:noFill/>
            <a:miter lim="800000"/>
            <a:headEnd/>
            <a:tailEnd/>
          </a:ln>
        </p:spPr>
        <p:txBody>
          <a:bodyPr>
            <a:spAutoFit/>
          </a:bodyPr>
          <a:lstStyle/>
          <a:p>
            <a:r>
              <a:rPr lang="ru-RU" sz="2400" b="1"/>
              <a:t>                    2) </a:t>
            </a:r>
            <a:r>
              <a:rPr lang="ru-RU" sz="2400"/>
              <a:t>4% выпущенных деталей имеют дефекты. Найти частоту деталей , выпущенных с дефектами.</a:t>
            </a:r>
            <a:endParaRPr lang="ru-RU" sz="2400" b="1"/>
          </a:p>
        </p:txBody>
      </p:sp>
      <p:graphicFrame>
        <p:nvGraphicFramePr>
          <p:cNvPr id="7" name="Object 4"/>
          <p:cNvGraphicFramePr>
            <a:graphicFrameLocks noChangeAspect="1"/>
          </p:cNvGraphicFramePr>
          <p:nvPr/>
        </p:nvGraphicFramePr>
        <p:xfrm>
          <a:off x="4143375" y="5643563"/>
          <a:ext cx="2851150" cy="928687"/>
        </p:xfrm>
        <a:graphic>
          <a:graphicData uri="http://schemas.openxmlformats.org/presentationml/2006/ole">
            <p:oleObj spid="_x0000_s6148" name="Формула" r:id="rId5" imgW="1206360" imgH="393480" progId="Equation.3">
              <p:embed/>
            </p:oleObj>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strips(downLeft)">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box(in)">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18" presetClass="entr" presetSubtype="12"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strips(downLeft)">
                                      <p:cBhvr>
                                        <p:cTn id="17" dur="5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4" presetClass="entr" presetSubtype="16" fill="hold"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box(in)">
                                      <p:cBhvr>
                                        <p:cTn id="22" dur="500"/>
                                        <p:tgtEl>
                                          <p:spTgt spid="5"/>
                                        </p:tgtEl>
                                      </p:cBhvr>
                                    </p:animEffect>
                                  </p:childTnLst>
                                </p:cTn>
                              </p:par>
                            </p:childTnLst>
                          </p:cTn>
                        </p:par>
                      </p:childTnLst>
                    </p:cTn>
                  </p:par>
                  <p:par>
                    <p:cTn id="23" fill="hold">
                      <p:stCondLst>
                        <p:cond delay="indefinite"/>
                      </p:stCondLst>
                      <p:childTnLst>
                        <p:par>
                          <p:cTn id="24" fill="hold">
                            <p:stCondLst>
                              <p:cond delay="0"/>
                            </p:stCondLst>
                            <p:childTnLst>
                              <p:par>
                                <p:cTn id="25" presetID="18" presetClass="entr" presetSubtype="12"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strips(downLeft)">
                                      <p:cBhvr>
                                        <p:cTn id="27" dur="500"/>
                                        <p:tgtEl>
                                          <p:spTgt spid="9"/>
                                        </p:tgtEl>
                                      </p:cBhvr>
                                    </p:animEffect>
                                  </p:childTnLst>
                                </p:cTn>
                              </p:par>
                            </p:childTnLst>
                          </p:cTn>
                        </p:par>
                      </p:childTnLst>
                    </p:cTn>
                  </p:par>
                  <p:par>
                    <p:cTn id="28" fill="hold">
                      <p:stCondLst>
                        <p:cond delay="indefinite"/>
                      </p:stCondLst>
                      <p:childTnLst>
                        <p:par>
                          <p:cTn id="29" fill="hold">
                            <p:stCondLst>
                              <p:cond delay="0"/>
                            </p:stCondLst>
                            <p:childTnLst>
                              <p:par>
                                <p:cTn id="30" presetID="4" presetClass="entr" presetSubtype="16" fill="hold" nodeType="clickEffect">
                                  <p:stCondLst>
                                    <p:cond delay="0"/>
                                  </p:stCondLst>
                                  <p:childTnLst>
                                    <p:set>
                                      <p:cBhvr>
                                        <p:cTn id="31" dur="1" fill="hold">
                                          <p:stCondLst>
                                            <p:cond delay="0"/>
                                          </p:stCondLst>
                                        </p:cTn>
                                        <p:tgtEl>
                                          <p:spTgt spid="7"/>
                                        </p:tgtEl>
                                        <p:attrNameLst>
                                          <p:attrName>style.visibility</p:attrName>
                                        </p:attrNameLst>
                                      </p:cBhvr>
                                      <p:to>
                                        <p:strVal val="visible"/>
                                      </p:to>
                                    </p:set>
                                    <p:animEffect transition="in" filter="box(in)">
                                      <p:cBhvr>
                                        <p:cTn id="3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P spid="9"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омер слайда 1"/>
          <p:cNvSpPr>
            <a:spLocks noGrp="1"/>
          </p:cNvSpPr>
          <p:nvPr>
            <p:ph type="sldNum" sz="quarter" idx="12"/>
          </p:nvPr>
        </p:nvSpPr>
        <p:spPr/>
        <p:txBody>
          <a:bodyPr/>
          <a:lstStyle/>
          <a:p>
            <a:pPr>
              <a:defRPr/>
            </a:pPr>
            <a:fld id="{244B55A5-10C1-466C-9857-FEAF717BFB19}" type="slidenum">
              <a:rPr lang="ru-RU" smtClean="0"/>
              <a:pPr>
                <a:defRPr/>
              </a:pPr>
              <a:t>12</a:t>
            </a:fld>
            <a:endParaRPr lang="ru-RU"/>
          </a:p>
        </p:txBody>
      </p:sp>
      <p:sp>
        <p:nvSpPr>
          <p:cNvPr id="38915" name="Прямоугольник 2"/>
          <p:cNvSpPr>
            <a:spLocks noChangeArrowheads="1"/>
          </p:cNvSpPr>
          <p:nvPr/>
        </p:nvSpPr>
        <p:spPr bwMode="auto">
          <a:xfrm>
            <a:off x="285750" y="357188"/>
            <a:ext cx="8429625" cy="1570037"/>
          </a:xfrm>
          <a:prstGeom prst="rect">
            <a:avLst/>
          </a:prstGeom>
          <a:noFill/>
          <a:ln w="9525">
            <a:noFill/>
            <a:miter lim="800000"/>
            <a:headEnd/>
            <a:tailEnd/>
          </a:ln>
        </p:spPr>
        <p:txBody>
          <a:bodyPr>
            <a:spAutoFit/>
          </a:bodyPr>
          <a:lstStyle/>
          <a:p>
            <a:pPr algn="ctr"/>
            <a:r>
              <a:rPr lang="ru-RU" sz="3200"/>
              <a:t>Для конечных множеств событий при нахождении </a:t>
            </a:r>
            <a:r>
              <a:rPr lang="en-US" sz="3200"/>
              <a:t>m</a:t>
            </a:r>
            <a:r>
              <a:rPr lang="ru-RU" sz="3200"/>
              <a:t> и</a:t>
            </a:r>
            <a:r>
              <a:rPr lang="en-US" sz="3200"/>
              <a:t> n</a:t>
            </a:r>
            <a:r>
              <a:rPr lang="ru-RU" sz="3200"/>
              <a:t> широко используют правила комбинаторики. </a:t>
            </a:r>
            <a:endParaRPr lang="ru-RU" sz="3200" b="1"/>
          </a:p>
        </p:txBody>
      </p:sp>
      <p:sp>
        <p:nvSpPr>
          <p:cNvPr id="38916" name="Прямоугольник 2"/>
          <p:cNvSpPr>
            <a:spLocks noChangeArrowheads="1"/>
          </p:cNvSpPr>
          <p:nvPr/>
        </p:nvSpPr>
        <p:spPr bwMode="auto">
          <a:xfrm>
            <a:off x="428625" y="1928813"/>
            <a:ext cx="8286750" cy="1570037"/>
          </a:xfrm>
          <a:prstGeom prst="rect">
            <a:avLst/>
          </a:prstGeom>
          <a:noFill/>
          <a:ln w="9525">
            <a:noFill/>
            <a:miter lim="800000"/>
            <a:headEnd/>
            <a:tailEnd/>
          </a:ln>
        </p:spPr>
        <p:txBody>
          <a:bodyPr>
            <a:spAutoFit/>
          </a:bodyPr>
          <a:lstStyle/>
          <a:p>
            <a:r>
              <a:rPr lang="ru-RU" sz="2400" b="1"/>
              <a:t>Задача №1</a:t>
            </a:r>
            <a:r>
              <a:rPr lang="en-US" sz="2400" b="1"/>
              <a:t>:</a:t>
            </a:r>
            <a:r>
              <a:rPr lang="ru-RU" sz="2400" b="1"/>
              <a:t>  </a:t>
            </a:r>
            <a:r>
              <a:rPr lang="ru-RU" sz="2400"/>
              <a:t>Сколько двузначных чисел можно составить используя цифры 7</a:t>
            </a:r>
            <a:r>
              <a:rPr lang="en-US" sz="2400"/>
              <a:t>; 8; 9</a:t>
            </a:r>
            <a:r>
              <a:rPr lang="ru-RU" sz="2400"/>
              <a:t> (цифры могут повторяться)</a:t>
            </a:r>
            <a:r>
              <a:rPr lang="en-US" sz="2400"/>
              <a:t>?</a:t>
            </a:r>
          </a:p>
          <a:p>
            <a:r>
              <a:rPr lang="en-US" sz="2400" b="1"/>
              <a:t>                </a:t>
            </a:r>
            <a:endParaRPr lang="ru-RU" sz="2400" b="1"/>
          </a:p>
        </p:txBody>
      </p:sp>
      <p:sp>
        <p:nvSpPr>
          <p:cNvPr id="14341" name="Прямоугольник 2"/>
          <p:cNvSpPr>
            <a:spLocks noChangeArrowheads="1"/>
          </p:cNvSpPr>
          <p:nvPr/>
        </p:nvSpPr>
        <p:spPr bwMode="auto">
          <a:xfrm>
            <a:off x="714375" y="3143250"/>
            <a:ext cx="7572375" cy="769938"/>
          </a:xfrm>
          <a:prstGeom prst="rect">
            <a:avLst/>
          </a:prstGeom>
          <a:noFill/>
          <a:ln w="9525">
            <a:noFill/>
            <a:miter lim="800000"/>
            <a:headEnd/>
            <a:tailEnd/>
          </a:ln>
        </p:spPr>
        <p:txBody>
          <a:bodyPr>
            <a:spAutoFit/>
          </a:bodyPr>
          <a:lstStyle/>
          <a:p>
            <a:r>
              <a:rPr lang="ru-RU" sz="2400"/>
              <a:t>В данном случае легко перебрать все комбинации.</a:t>
            </a:r>
            <a:endParaRPr lang="en-US" sz="2400"/>
          </a:p>
          <a:p>
            <a:r>
              <a:rPr lang="en-US" sz="2000" b="1"/>
              <a:t>                </a:t>
            </a:r>
            <a:endParaRPr lang="ru-RU" sz="2000" b="1"/>
          </a:p>
        </p:txBody>
      </p:sp>
      <p:sp>
        <p:nvSpPr>
          <p:cNvPr id="14342" name="Прямоугольник 2"/>
          <p:cNvSpPr>
            <a:spLocks noChangeArrowheads="1"/>
          </p:cNvSpPr>
          <p:nvPr/>
        </p:nvSpPr>
        <p:spPr bwMode="auto">
          <a:xfrm>
            <a:off x="1000125" y="3857625"/>
            <a:ext cx="785813" cy="1508125"/>
          </a:xfrm>
          <a:prstGeom prst="rect">
            <a:avLst/>
          </a:prstGeom>
          <a:noFill/>
          <a:ln w="9525">
            <a:noFill/>
            <a:miter lim="800000"/>
            <a:headEnd/>
            <a:tailEnd/>
          </a:ln>
        </p:spPr>
        <p:txBody>
          <a:bodyPr>
            <a:spAutoFit/>
          </a:bodyPr>
          <a:lstStyle/>
          <a:p>
            <a:r>
              <a:rPr lang="ru-RU" sz="2400"/>
              <a:t>77</a:t>
            </a:r>
          </a:p>
          <a:p>
            <a:r>
              <a:rPr lang="ru-RU" sz="2400"/>
              <a:t>78</a:t>
            </a:r>
          </a:p>
          <a:p>
            <a:r>
              <a:rPr lang="ru-RU" sz="2400"/>
              <a:t>79</a:t>
            </a:r>
          </a:p>
          <a:p>
            <a:r>
              <a:rPr lang="en-US" sz="2000" b="1"/>
              <a:t>                </a:t>
            </a:r>
            <a:endParaRPr lang="ru-RU" sz="2000" b="1"/>
          </a:p>
        </p:txBody>
      </p:sp>
      <p:sp>
        <p:nvSpPr>
          <p:cNvPr id="14343" name="Прямоугольник 2"/>
          <p:cNvSpPr>
            <a:spLocks noChangeArrowheads="1"/>
          </p:cNvSpPr>
          <p:nvPr/>
        </p:nvSpPr>
        <p:spPr bwMode="auto">
          <a:xfrm>
            <a:off x="1857375" y="3857625"/>
            <a:ext cx="785813" cy="1570038"/>
          </a:xfrm>
          <a:prstGeom prst="rect">
            <a:avLst/>
          </a:prstGeom>
          <a:noFill/>
          <a:ln w="9525">
            <a:noFill/>
            <a:miter lim="800000"/>
            <a:headEnd/>
            <a:tailEnd/>
          </a:ln>
        </p:spPr>
        <p:txBody>
          <a:bodyPr>
            <a:spAutoFit/>
          </a:bodyPr>
          <a:lstStyle/>
          <a:p>
            <a:r>
              <a:rPr lang="ru-RU" sz="2400"/>
              <a:t>88</a:t>
            </a:r>
          </a:p>
          <a:p>
            <a:r>
              <a:rPr lang="ru-RU" sz="2400"/>
              <a:t>87</a:t>
            </a:r>
          </a:p>
          <a:p>
            <a:r>
              <a:rPr lang="ru-RU" sz="2400"/>
              <a:t>89</a:t>
            </a:r>
          </a:p>
          <a:p>
            <a:r>
              <a:rPr lang="en-US" sz="2400"/>
              <a:t>    </a:t>
            </a:r>
            <a:r>
              <a:rPr lang="en-US" sz="2400" b="1"/>
              <a:t>            </a:t>
            </a:r>
            <a:endParaRPr lang="ru-RU" sz="2400" b="1"/>
          </a:p>
        </p:txBody>
      </p:sp>
      <p:sp>
        <p:nvSpPr>
          <p:cNvPr id="14344" name="Прямоугольник 2"/>
          <p:cNvSpPr>
            <a:spLocks noChangeArrowheads="1"/>
          </p:cNvSpPr>
          <p:nvPr/>
        </p:nvSpPr>
        <p:spPr bwMode="auto">
          <a:xfrm>
            <a:off x="2643188" y="3857625"/>
            <a:ext cx="785812" cy="1570038"/>
          </a:xfrm>
          <a:prstGeom prst="rect">
            <a:avLst/>
          </a:prstGeom>
          <a:noFill/>
          <a:ln w="9525">
            <a:noFill/>
            <a:miter lim="800000"/>
            <a:headEnd/>
            <a:tailEnd/>
          </a:ln>
        </p:spPr>
        <p:txBody>
          <a:bodyPr>
            <a:spAutoFit/>
          </a:bodyPr>
          <a:lstStyle/>
          <a:p>
            <a:r>
              <a:rPr lang="ru-RU" sz="2400"/>
              <a:t>99</a:t>
            </a:r>
          </a:p>
          <a:p>
            <a:r>
              <a:rPr lang="ru-RU" sz="2400"/>
              <a:t>97</a:t>
            </a:r>
          </a:p>
          <a:p>
            <a:r>
              <a:rPr lang="ru-RU" sz="2400"/>
              <a:t>98</a:t>
            </a:r>
          </a:p>
          <a:p>
            <a:r>
              <a:rPr lang="en-US" sz="2400"/>
              <a:t>    </a:t>
            </a:r>
            <a:r>
              <a:rPr lang="en-US" sz="2400" b="1"/>
              <a:t>            </a:t>
            </a:r>
            <a:endParaRPr lang="ru-RU" sz="2400" b="1"/>
          </a:p>
        </p:txBody>
      </p:sp>
      <p:sp>
        <p:nvSpPr>
          <p:cNvPr id="15" name="Правая фигурная скобка 14"/>
          <p:cNvSpPr/>
          <p:nvPr/>
        </p:nvSpPr>
        <p:spPr>
          <a:xfrm rot="5400000">
            <a:off x="1857375" y="4000500"/>
            <a:ext cx="500063" cy="2214563"/>
          </a:xfrm>
          <a:prstGeom prst="rightBrace">
            <a:avLst/>
          </a:prstGeom>
          <a:ln w="19050">
            <a:solidFill>
              <a:srgbClr val="C00000"/>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ru-RU"/>
          </a:p>
        </p:txBody>
      </p:sp>
      <p:sp>
        <p:nvSpPr>
          <p:cNvPr id="14346" name="Прямоугольник 2"/>
          <p:cNvSpPr>
            <a:spLocks noChangeArrowheads="1"/>
          </p:cNvSpPr>
          <p:nvPr/>
        </p:nvSpPr>
        <p:spPr bwMode="auto">
          <a:xfrm>
            <a:off x="1285875" y="5357813"/>
            <a:ext cx="2500313" cy="769937"/>
          </a:xfrm>
          <a:prstGeom prst="rect">
            <a:avLst/>
          </a:prstGeom>
          <a:noFill/>
          <a:ln w="9525">
            <a:noFill/>
            <a:miter lim="800000"/>
            <a:headEnd/>
            <a:tailEnd/>
          </a:ln>
        </p:spPr>
        <p:txBody>
          <a:bodyPr>
            <a:spAutoFit/>
          </a:bodyPr>
          <a:lstStyle/>
          <a:p>
            <a:r>
              <a:rPr lang="ru-RU" sz="2400"/>
              <a:t>9 вариантов</a:t>
            </a:r>
          </a:p>
          <a:p>
            <a:r>
              <a:rPr lang="en-US" sz="2000"/>
              <a:t>    </a:t>
            </a:r>
            <a:r>
              <a:rPr lang="en-US" sz="2000" b="1"/>
              <a:t>            </a:t>
            </a:r>
            <a:endParaRPr lang="ru-RU" sz="2000" b="1"/>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14341"/>
                                        </p:tgtEl>
                                        <p:attrNameLst>
                                          <p:attrName>style.visibility</p:attrName>
                                        </p:attrNameLst>
                                      </p:cBhvr>
                                      <p:to>
                                        <p:strVal val="visible"/>
                                      </p:to>
                                    </p:set>
                                    <p:animEffect transition="in" filter="strips(downLeft)">
                                      <p:cBhvr>
                                        <p:cTn id="7" dur="500"/>
                                        <p:tgtEl>
                                          <p:spTgt spid="14341"/>
                                        </p:tgtEl>
                                      </p:cBhvr>
                                    </p:animEffect>
                                  </p:childTnLst>
                                </p:cTn>
                              </p:par>
                            </p:childTnLst>
                          </p:cTn>
                        </p:par>
                      </p:childTnLst>
                    </p:cTn>
                  </p:par>
                  <p:par>
                    <p:cTn id="8" fill="hold">
                      <p:stCondLst>
                        <p:cond delay="indefinite"/>
                      </p:stCondLst>
                      <p:childTnLst>
                        <p:par>
                          <p:cTn id="9" fill="hold">
                            <p:stCondLst>
                              <p:cond delay="0"/>
                            </p:stCondLst>
                            <p:childTnLst>
                              <p:par>
                                <p:cTn id="10" presetID="18" presetClass="entr" presetSubtype="12" fill="hold" grpId="0" nodeType="clickEffect">
                                  <p:stCondLst>
                                    <p:cond delay="0"/>
                                  </p:stCondLst>
                                  <p:childTnLst>
                                    <p:set>
                                      <p:cBhvr>
                                        <p:cTn id="11" dur="1" fill="hold">
                                          <p:stCondLst>
                                            <p:cond delay="0"/>
                                          </p:stCondLst>
                                        </p:cTn>
                                        <p:tgtEl>
                                          <p:spTgt spid="14342"/>
                                        </p:tgtEl>
                                        <p:attrNameLst>
                                          <p:attrName>style.visibility</p:attrName>
                                        </p:attrNameLst>
                                      </p:cBhvr>
                                      <p:to>
                                        <p:strVal val="visible"/>
                                      </p:to>
                                    </p:set>
                                    <p:animEffect transition="in" filter="strips(downLeft)">
                                      <p:cBhvr>
                                        <p:cTn id="12" dur="500"/>
                                        <p:tgtEl>
                                          <p:spTgt spid="14342"/>
                                        </p:tgtEl>
                                      </p:cBhvr>
                                    </p:animEffect>
                                  </p:childTnLst>
                                </p:cTn>
                              </p:par>
                            </p:childTnLst>
                          </p:cTn>
                        </p:par>
                      </p:childTnLst>
                    </p:cTn>
                  </p:par>
                  <p:par>
                    <p:cTn id="13" fill="hold">
                      <p:stCondLst>
                        <p:cond delay="indefinite"/>
                      </p:stCondLst>
                      <p:childTnLst>
                        <p:par>
                          <p:cTn id="14" fill="hold">
                            <p:stCondLst>
                              <p:cond delay="0"/>
                            </p:stCondLst>
                            <p:childTnLst>
                              <p:par>
                                <p:cTn id="15" presetID="18" presetClass="entr" presetSubtype="12" fill="hold" grpId="0" nodeType="clickEffect">
                                  <p:stCondLst>
                                    <p:cond delay="0"/>
                                  </p:stCondLst>
                                  <p:childTnLst>
                                    <p:set>
                                      <p:cBhvr>
                                        <p:cTn id="16" dur="1" fill="hold">
                                          <p:stCondLst>
                                            <p:cond delay="0"/>
                                          </p:stCondLst>
                                        </p:cTn>
                                        <p:tgtEl>
                                          <p:spTgt spid="14343"/>
                                        </p:tgtEl>
                                        <p:attrNameLst>
                                          <p:attrName>style.visibility</p:attrName>
                                        </p:attrNameLst>
                                      </p:cBhvr>
                                      <p:to>
                                        <p:strVal val="visible"/>
                                      </p:to>
                                    </p:set>
                                    <p:animEffect transition="in" filter="strips(downLeft)">
                                      <p:cBhvr>
                                        <p:cTn id="17" dur="500"/>
                                        <p:tgtEl>
                                          <p:spTgt spid="14343"/>
                                        </p:tgtEl>
                                      </p:cBhvr>
                                    </p:animEffect>
                                  </p:childTnLst>
                                </p:cTn>
                              </p:par>
                            </p:childTnLst>
                          </p:cTn>
                        </p:par>
                      </p:childTnLst>
                    </p:cTn>
                  </p:par>
                  <p:par>
                    <p:cTn id="18" fill="hold">
                      <p:stCondLst>
                        <p:cond delay="indefinite"/>
                      </p:stCondLst>
                      <p:childTnLst>
                        <p:par>
                          <p:cTn id="19" fill="hold">
                            <p:stCondLst>
                              <p:cond delay="0"/>
                            </p:stCondLst>
                            <p:childTnLst>
                              <p:par>
                                <p:cTn id="20" presetID="18" presetClass="entr" presetSubtype="12" fill="hold" grpId="0" nodeType="clickEffect">
                                  <p:stCondLst>
                                    <p:cond delay="0"/>
                                  </p:stCondLst>
                                  <p:childTnLst>
                                    <p:set>
                                      <p:cBhvr>
                                        <p:cTn id="21" dur="1" fill="hold">
                                          <p:stCondLst>
                                            <p:cond delay="0"/>
                                          </p:stCondLst>
                                        </p:cTn>
                                        <p:tgtEl>
                                          <p:spTgt spid="14344"/>
                                        </p:tgtEl>
                                        <p:attrNameLst>
                                          <p:attrName>style.visibility</p:attrName>
                                        </p:attrNameLst>
                                      </p:cBhvr>
                                      <p:to>
                                        <p:strVal val="visible"/>
                                      </p:to>
                                    </p:set>
                                    <p:animEffect transition="in" filter="strips(downLeft)">
                                      <p:cBhvr>
                                        <p:cTn id="22" dur="500"/>
                                        <p:tgtEl>
                                          <p:spTgt spid="14344"/>
                                        </p:tgtEl>
                                      </p:cBhvr>
                                    </p:animEffect>
                                  </p:childTnLst>
                                </p:cTn>
                              </p:par>
                            </p:childTnLst>
                          </p:cTn>
                        </p:par>
                      </p:childTnLst>
                    </p:cTn>
                  </p:par>
                  <p:par>
                    <p:cTn id="23" fill="hold">
                      <p:stCondLst>
                        <p:cond delay="indefinite"/>
                      </p:stCondLst>
                      <p:childTnLst>
                        <p:par>
                          <p:cTn id="24" fill="hold">
                            <p:stCondLst>
                              <p:cond delay="0"/>
                            </p:stCondLst>
                            <p:childTnLst>
                              <p:par>
                                <p:cTn id="25" presetID="18" presetClass="entr" presetSubtype="12" fill="hold" grpId="0" nodeType="clickEffect">
                                  <p:stCondLst>
                                    <p:cond delay="0"/>
                                  </p:stCondLst>
                                  <p:childTnLst>
                                    <p:set>
                                      <p:cBhvr>
                                        <p:cTn id="26" dur="1" fill="hold">
                                          <p:stCondLst>
                                            <p:cond delay="0"/>
                                          </p:stCondLst>
                                        </p:cTn>
                                        <p:tgtEl>
                                          <p:spTgt spid="15"/>
                                        </p:tgtEl>
                                        <p:attrNameLst>
                                          <p:attrName>style.visibility</p:attrName>
                                        </p:attrNameLst>
                                      </p:cBhvr>
                                      <p:to>
                                        <p:strVal val="visible"/>
                                      </p:to>
                                    </p:set>
                                    <p:animEffect transition="in" filter="strips(downLeft)">
                                      <p:cBhvr>
                                        <p:cTn id="27" dur="500"/>
                                        <p:tgtEl>
                                          <p:spTgt spid="15"/>
                                        </p:tgtEl>
                                      </p:cBhvr>
                                    </p:animEffect>
                                  </p:childTnLst>
                                </p:cTn>
                              </p:par>
                            </p:childTnLst>
                          </p:cTn>
                        </p:par>
                      </p:childTnLst>
                    </p:cTn>
                  </p:par>
                  <p:par>
                    <p:cTn id="28" fill="hold">
                      <p:stCondLst>
                        <p:cond delay="indefinite"/>
                      </p:stCondLst>
                      <p:childTnLst>
                        <p:par>
                          <p:cTn id="29" fill="hold">
                            <p:stCondLst>
                              <p:cond delay="0"/>
                            </p:stCondLst>
                            <p:childTnLst>
                              <p:par>
                                <p:cTn id="30" presetID="18" presetClass="entr" presetSubtype="12" fill="hold" grpId="0" nodeType="clickEffect">
                                  <p:stCondLst>
                                    <p:cond delay="0"/>
                                  </p:stCondLst>
                                  <p:childTnLst>
                                    <p:set>
                                      <p:cBhvr>
                                        <p:cTn id="31" dur="1" fill="hold">
                                          <p:stCondLst>
                                            <p:cond delay="0"/>
                                          </p:stCondLst>
                                        </p:cTn>
                                        <p:tgtEl>
                                          <p:spTgt spid="14346"/>
                                        </p:tgtEl>
                                        <p:attrNameLst>
                                          <p:attrName>style.visibility</p:attrName>
                                        </p:attrNameLst>
                                      </p:cBhvr>
                                      <p:to>
                                        <p:strVal val="visible"/>
                                      </p:to>
                                    </p:set>
                                    <p:animEffect transition="in" filter="strips(downLeft)">
                                      <p:cBhvr>
                                        <p:cTn id="32" dur="500"/>
                                        <p:tgtEl>
                                          <p:spTgt spid="143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41" grpId="0"/>
      <p:bldP spid="14342" grpId="0"/>
      <p:bldP spid="14343" grpId="0"/>
      <p:bldP spid="14344" grpId="0"/>
      <p:bldP spid="15" grpId="0" animBg="1"/>
      <p:bldP spid="14346"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омер слайда 1"/>
          <p:cNvSpPr>
            <a:spLocks noGrp="1"/>
          </p:cNvSpPr>
          <p:nvPr>
            <p:ph type="sldNum" sz="quarter" idx="12"/>
          </p:nvPr>
        </p:nvSpPr>
        <p:spPr/>
        <p:txBody>
          <a:bodyPr/>
          <a:lstStyle/>
          <a:p>
            <a:pPr>
              <a:defRPr/>
            </a:pPr>
            <a:fld id="{48DD6828-62E1-4D3E-ACCB-235CEAE9A9CE}" type="slidenum">
              <a:rPr lang="ru-RU" smtClean="0"/>
              <a:pPr>
                <a:defRPr/>
              </a:pPr>
              <a:t>13</a:t>
            </a:fld>
            <a:endParaRPr lang="ru-RU"/>
          </a:p>
        </p:txBody>
      </p:sp>
      <p:sp>
        <p:nvSpPr>
          <p:cNvPr id="1028" name="Прямоугольник 2"/>
          <p:cNvSpPr>
            <a:spLocks noChangeArrowheads="1"/>
          </p:cNvSpPr>
          <p:nvPr/>
        </p:nvSpPr>
        <p:spPr bwMode="auto">
          <a:xfrm>
            <a:off x="428625" y="357188"/>
            <a:ext cx="8143875" cy="1200150"/>
          </a:xfrm>
          <a:prstGeom prst="rect">
            <a:avLst/>
          </a:prstGeom>
          <a:noFill/>
          <a:ln w="9525">
            <a:noFill/>
            <a:miter lim="800000"/>
            <a:headEnd/>
            <a:tailEnd/>
          </a:ln>
        </p:spPr>
        <p:txBody>
          <a:bodyPr>
            <a:spAutoFit/>
          </a:bodyPr>
          <a:lstStyle/>
          <a:p>
            <a:r>
              <a:rPr lang="ru-RU" sz="2000" b="1"/>
              <a:t>Задача №2</a:t>
            </a:r>
            <a:r>
              <a:rPr lang="en-US" sz="2000" b="1"/>
              <a:t>:</a:t>
            </a:r>
            <a:r>
              <a:rPr lang="ru-RU" sz="2000" b="1"/>
              <a:t>  </a:t>
            </a:r>
            <a:r>
              <a:rPr lang="ru-RU" sz="2400"/>
              <a:t>Сколько пятизначных можно составить используя цифры 7</a:t>
            </a:r>
            <a:r>
              <a:rPr lang="en-US" sz="2400"/>
              <a:t>; 8; 9</a:t>
            </a:r>
            <a:r>
              <a:rPr lang="ru-RU" sz="2400"/>
              <a:t> (цифры могут повторяться)</a:t>
            </a:r>
            <a:r>
              <a:rPr lang="en-US" sz="2400"/>
              <a:t>?</a:t>
            </a:r>
          </a:p>
          <a:p>
            <a:r>
              <a:rPr lang="en-US" sz="2400" b="1"/>
              <a:t>                </a:t>
            </a:r>
            <a:endParaRPr lang="ru-RU" sz="2400" b="1"/>
          </a:p>
        </p:txBody>
      </p:sp>
      <p:sp>
        <p:nvSpPr>
          <p:cNvPr id="1029" name="Прямоугольник 2"/>
          <p:cNvSpPr>
            <a:spLocks noChangeArrowheads="1"/>
          </p:cNvSpPr>
          <p:nvPr/>
        </p:nvSpPr>
        <p:spPr bwMode="auto">
          <a:xfrm>
            <a:off x="357188" y="1285875"/>
            <a:ext cx="8286750" cy="1200150"/>
          </a:xfrm>
          <a:prstGeom prst="rect">
            <a:avLst/>
          </a:prstGeom>
          <a:noFill/>
          <a:ln w="9525">
            <a:noFill/>
            <a:miter lim="800000"/>
            <a:headEnd/>
            <a:tailEnd/>
          </a:ln>
        </p:spPr>
        <p:txBody>
          <a:bodyPr>
            <a:spAutoFit/>
          </a:bodyPr>
          <a:lstStyle/>
          <a:p>
            <a:r>
              <a:rPr lang="ru-RU" sz="2400"/>
              <a:t>Как видим, в этой задаче перебор довольно затруднителен. </a:t>
            </a:r>
            <a:endParaRPr lang="en-US" sz="2400"/>
          </a:p>
          <a:p>
            <a:r>
              <a:rPr lang="en-US" sz="2400" b="1"/>
              <a:t>                </a:t>
            </a:r>
            <a:endParaRPr lang="ru-RU" sz="2400" b="1"/>
          </a:p>
        </p:txBody>
      </p:sp>
      <p:sp>
        <p:nvSpPr>
          <p:cNvPr id="15" name="Правая фигурная скобка 14"/>
          <p:cNvSpPr/>
          <p:nvPr/>
        </p:nvSpPr>
        <p:spPr>
          <a:xfrm>
            <a:off x="5214938" y="2286000"/>
            <a:ext cx="500062" cy="3429000"/>
          </a:xfrm>
          <a:prstGeom prst="rightBrace">
            <a:avLst/>
          </a:prstGeom>
          <a:ln w="19050">
            <a:solidFill>
              <a:srgbClr val="C00000"/>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ru-RU"/>
          </a:p>
        </p:txBody>
      </p:sp>
      <p:sp>
        <p:nvSpPr>
          <p:cNvPr id="1031" name="Прямоугольник 2"/>
          <p:cNvSpPr>
            <a:spLocks noChangeArrowheads="1"/>
          </p:cNvSpPr>
          <p:nvPr/>
        </p:nvSpPr>
        <p:spPr bwMode="auto">
          <a:xfrm>
            <a:off x="5143500" y="1714500"/>
            <a:ext cx="3286125" cy="769938"/>
          </a:xfrm>
          <a:prstGeom prst="rect">
            <a:avLst/>
          </a:prstGeom>
          <a:noFill/>
          <a:ln w="9525">
            <a:noFill/>
            <a:miter lim="800000"/>
            <a:headEnd/>
            <a:tailEnd/>
          </a:ln>
        </p:spPr>
        <p:txBody>
          <a:bodyPr>
            <a:spAutoFit/>
          </a:bodyPr>
          <a:lstStyle/>
          <a:p>
            <a:r>
              <a:rPr lang="ru-RU" sz="2400"/>
              <a:t>Решим задачу иначе. </a:t>
            </a:r>
            <a:endParaRPr lang="en-US" sz="2400"/>
          </a:p>
          <a:p>
            <a:r>
              <a:rPr lang="en-US" sz="2000" b="1"/>
              <a:t>                </a:t>
            </a:r>
            <a:endParaRPr lang="ru-RU" sz="2000" b="1"/>
          </a:p>
        </p:txBody>
      </p:sp>
      <p:sp>
        <p:nvSpPr>
          <p:cNvPr id="1032" name="Прямоугольник 2"/>
          <p:cNvSpPr>
            <a:spLocks noChangeArrowheads="1"/>
          </p:cNvSpPr>
          <p:nvPr/>
        </p:nvSpPr>
        <p:spPr bwMode="auto">
          <a:xfrm>
            <a:off x="714375" y="2071688"/>
            <a:ext cx="7286625" cy="1138237"/>
          </a:xfrm>
          <a:prstGeom prst="rect">
            <a:avLst/>
          </a:prstGeom>
          <a:noFill/>
          <a:ln w="9525">
            <a:noFill/>
            <a:miter lim="800000"/>
            <a:headEnd/>
            <a:tailEnd/>
          </a:ln>
        </p:spPr>
        <p:txBody>
          <a:bodyPr>
            <a:spAutoFit/>
          </a:bodyPr>
          <a:lstStyle/>
          <a:p>
            <a:r>
              <a:rPr lang="ru-RU" sz="2200"/>
              <a:t>На первом месте может стоять </a:t>
            </a:r>
          </a:p>
          <a:p>
            <a:r>
              <a:rPr lang="ru-RU" sz="2200"/>
              <a:t>любая из трех цифр – 3 варианта. </a:t>
            </a:r>
            <a:endParaRPr lang="en-US" sz="2200"/>
          </a:p>
          <a:p>
            <a:r>
              <a:rPr lang="en-US" sz="2200" b="1"/>
              <a:t>                </a:t>
            </a:r>
            <a:endParaRPr lang="ru-RU" sz="2200" b="1"/>
          </a:p>
        </p:txBody>
      </p:sp>
      <p:sp>
        <p:nvSpPr>
          <p:cNvPr id="1033" name="Прямоугольник 2"/>
          <p:cNvSpPr>
            <a:spLocks noChangeArrowheads="1"/>
          </p:cNvSpPr>
          <p:nvPr/>
        </p:nvSpPr>
        <p:spPr bwMode="auto">
          <a:xfrm>
            <a:off x="714375" y="2786063"/>
            <a:ext cx="6858000" cy="1108075"/>
          </a:xfrm>
          <a:prstGeom prst="rect">
            <a:avLst/>
          </a:prstGeom>
          <a:noFill/>
          <a:ln w="9525">
            <a:noFill/>
            <a:miter lim="800000"/>
            <a:headEnd/>
            <a:tailEnd/>
          </a:ln>
        </p:spPr>
        <p:txBody>
          <a:bodyPr>
            <a:spAutoFit/>
          </a:bodyPr>
          <a:lstStyle/>
          <a:p>
            <a:r>
              <a:rPr lang="ru-RU" sz="2200"/>
              <a:t>На втором месте может стоять </a:t>
            </a:r>
          </a:p>
          <a:p>
            <a:r>
              <a:rPr lang="ru-RU" sz="2200"/>
              <a:t>любая из трех цифр – 3 варианта. </a:t>
            </a:r>
            <a:endParaRPr lang="en-US" sz="2200"/>
          </a:p>
          <a:p>
            <a:r>
              <a:rPr lang="en-US" sz="2200" b="1"/>
              <a:t>                </a:t>
            </a:r>
            <a:endParaRPr lang="ru-RU" sz="2200" b="1"/>
          </a:p>
        </p:txBody>
      </p:sp>
      <p:sp>
        <p:nvSpPr>
          <p:cNvPr id="1034" name="Прямоугольник 2"/>
          <p:cNvSpPr>
            <a:spLocks noChangeArrowheads="1"/>
          </p:cNvSpPr>
          <p:nvPr/>
        </p:nvSpPr>
        <p:spPr bwMode="auto">
          <a:xfrm>
            <a:off x="714375" y="3571875"/>
            <a:ext cx="6858000" cy="1077913"/>
          </a:xfrm>
          <a:prstGeom prst="rect">
            <a:avLst/>
          </a:prstGeom>
          <a:noFill/>
          <a:ln w="9525">
            <a:noFill/>
            <a:miter lim="800000"/>
            <a:headEnd/>
            <a:tailEnd/>
          </a:ln>
        </p:spPr>
        <p:txBody>
          <a:bodyPr>
            <a:spAutoFit/>
          </a:bodyPr>
          <a:lstStyle/>
          <a:p>
            <a:r>
              <a:rPr lang="ru-RU" sz="2200"/>
              <a:t>На третьем месте может стоять </a:t>
            </a:r>
          </a:p>
          <a:p>
            <a:r>
              <a:rPr lang="ru-RU" sz="2200"/>
              <a:t>любая из трех цифр – 3 варианта. </a:t>
            </a:r>
            <a:endParaRPr lang="en-US" sz="2200"/>
          </a:p>
          <a:p>
            <a:r>
              <a:rPr lang="en-US" sz="2000" b="1"/>
              <a:t>                </a:t>
            </a:r>
            <a:endParaRPr lang="ru-RU" sz="2000" b="1"/>
          </a:p>
        </p:txBody>
      </p:sp>
      <p:sp>
        <p:nvSpPr>
          <p:cNvPr id="1035" name="Прямоугольник 2"/>
          <p:cNvSpPr>
            <a:spLocks noChangeArrowheads="1"/>
          </p:cNvSpPr>
          <p:nvPr/>
        </p:nvSpPr>
        <p:spPr bwMode="auto">
          <a:xfrm>
            <a:off x="714375" y="4286250"/>
            <a:ext cx="4714875" cy="1108075"/>
          </a:xfrm>
          <a:prstGeom prst="rect">
            <a:avLst/>
          </a:prstGeom>
          <a:noFill/>
          <a:ln w="9525">
            <a:noFill/>
            <a:miter lim="800000"/>
            <a:headEnd/>
            <a:tailEnd/>
          </a:ln>
        </p:spPr>
        <p:txBody>
          <a:bodyPr>
            <a:spAutoFit/>
          </a:bodyPr>
          <a:lstStyle/>
          <a:p>
            <a:r>
              <a:rPr lang="ru-RU" sz="2200"/>
              <a:t>На четвертом месте может стоять </a:t>
            </a:r>
          </a:p>
          <a:p>
            <a:r>
              <a:rPr lang="ru-RU" sz="2200"/>
              <a:t>любая из трех цифр – 3 варианта. </a:t>
            </a:r>
            <a:endParaRPr lang="en-US" sz="2200"/>
          </a:p>
          <a:p>
            <a:r>
              <a:rPr lang="en-US" sz="2200" b="1"/>
              <a:t>                </a:t>
            </a:r>
            <a:endParaRPr lang="ru-RU" sz="2200" b="1"/>
          </a:p>
        </p:txBody>
      </p:sp>
      <p:sp>
        <p:nvSpPr>
          <p:cNvPr id="1036" name="Прямоугольник 2"/>
          <p:cNvSpPr>
            <a:spLocks noChangeArrowheads="1"/>
          </p:cNvSpPr>
          <p:nvPr/>
        </p:nvSpPr>
        <p:spPr bwMode="auto">
          <a:xfrm>
            <a:off x="785813" y="5000625"/>
            <a:ext cx="4857750" cy="1108075"/>
          </a:xfrm>
          <a:prstGeom prst="rect">
            <a:avLst/>
          </a:prstGeom>
          <a:noFill/>
          <a:ln w="9525">
            <a:noFill/>
            <a:miter lim="800000"/>
            <a:headEnd/>
            <a:tailEnd/>
          </a:ln>
        </p:spPr>
        <p:txBody>
          <a:bodyPr>
            <a:spAutoFit/>
          </a:bodyPr>
          <a:lstStyle/>
          <a:p>
            <a:r>
              <a:rPr lang="ru-RU" sz="2200"/>
              <a:t>На пятом месте может стоять </a:t>
            </a:r>
          </a:p>
          <a:p>
            <a:r>
              <a:rPr lang="ru-RU" sz="2200"/>
              <a:t>любая из трех цифр – 3 варианта. </a:t>
            </a:r>
            <a:endParaRPr lang="en-US" sz="2200"/>
          </a:p>
          <a:p>
            <a:r>
              <a:rPr lang="en-US" sz="2200" b="1"/>
              <a:t>                </a:t>
            </a:r>
            <a:endParaRPr lang="ru-RU" sz="2200" b="1"/>
          </a:p>
        </p:txBody>
      </p:sp>
      <p:graphicFrame>
        <p:nvGraphicFramePr>
          <p:cNvPr id="8215" name="Object 23"/>
          <p:cNvGraphicFramePr>
            <a:graphicFrameLocks noChangeAspect="1"/>
          </p:cNvGraphicFramePr>
          <p:nvPr/>
        </p:nvGraphicFramePr>
        <p:xfrm>
          <a:off x="5786438" y="3786188"/>
          <a:ext cx="2547937" cy="401637"/>
        </p:xfrm>
        <a:graphic>
          <a:graphicData uri="http://schemas.openxmlformats.org/presentationml/2006/ole">
            <p:oleObj spid="_x0000_s7170" name="Формула" r:id="rId3" imgW="1130040" imgH="177480" progId="Equation.3">
              <p:embed/>
            </p:oleObj>
          </a:graphicData>
        </a:graphic>
      </p:graphicFrame>
      <p:sp>
        <p:nvSpPr>
          <p:cNvPr id="1037" name="Прямоугольник 2"/>
          <p:cNvSpPr>
            <a:spLocks noChangeArrowheads="1"/>
          </p:cNvSpPr>
          <p:nvPr/>
        </p:nvSpPr>
        <p:spPr bwMode="auto">
          <a:xfrm>
            <a:off x="971600" y="5877272"/>
            <a:ext cx="7715250" cy="584200"/>
          </a:xfrm>
          <a:prstGeom prst="rect">
            <a:avLst/>
          </a:prstGeom>
          <a:noFill/>
          <a:ln w="9525">
            <a:noFill/>
            <a:miter lim="800000"/>
            <a:headEnd/>
            <a:tailEnd/>
          </a:ln>
        </p:spPr>
        <p:txBody>
          <a:bodyPr>
            <a:spAutoFit/>
          </a:bodyPr>
          <a:lstStyle/>
          <a:p>
            <a:pPr algn="r"/>
            <a:r>
              <a:rPr lang="ru-RU" sz="3200" dirty="0">
                <a:solidFill>
                  <a:srgbClr val="C00000"/>
                </a:solidFill>
              </a:rPr>
              <a:t>Комбинаторное правило умножения</a:t>
            </a:r>
            <a:endParaRPr lang="ru-RU" sz="3200" b="1" dirty="0">
              <a:solidFill>
                <a:srgbClr val="C0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1028"/>
                                        </p:tgtEl>
                                        <p:attrNameLst>
                                          <p:attrName>style.visibility</p:attrName>
                                        </p:attrNameLst>
                                      </p:cBhvr>
                                      <p:to>
                                        <p:strVal val="visible"/>
                                      </p:to>
                                    </p:set>
                                    <p:animEffect transition="in" filter="strips(downLeft)">
                                      <p:cBhvr>
                                        <p:cTn id="7" dur="500"/>
                                        <p:tgtEl>
                                          <p:spTgt spid="1028"/>
                                        </p:tgtEl>
                                      </p:cBhvr>
                                    </p:animEffect>
                                  </p:childTnLst>
                                </p:cTn>
                              </p:par>
                            </p:childTnLst>
                          </p:cTn>
                        </p:par>
                      </p:childTnLst>
                    </p:cTn>
                  </p:par>
                  <p:par>
                    <p:cTn id="8" fill="hold">
                      <p:stCondLst>
                        <p:cond delay="indefinite"/>
                      </p:stCondLst>
                      <p:childTnLst>
                        <p:par>
                          <p:cTn id="9" fill="hold">
                            <p:stCondLst>
                              <p:cond delay="0"/>
                            </p:stCondLst>
                            <p:childTnLst>
                              <p:par>
                                <p:cTn id="10" presetID="18" presetClass="entr" presetSubtype="12" fill="hold" grpId="0" nodeType="clickEffect">
                                  <p:stCondLst>
                                    <p:cond delay="0"/>
                                  </p:stCondLst>
                                  <p:childTnLst>
                                    <p:set>
                                      <p:cBhvr>
                                        <p:cTn id="11" dur="1" fill="hold">
                                          <p:stCondLst>
                                            <p:cond delay="0"/>
                                          </p:stCondLst>
                                        </p:cTn>
                                        <p:tgtEl>
                                          <p:spTgt spid="1029"/>
                                        </p:tgtEl>
                                        <p:attrNameLst>
                                          <p:attrName>style.visibility</p:attrName>
                                        </p:attrNameLst>
                                      </p:cBhvr>
                                      <p:to>
                                        <p:strVal val="visible"/>
                                      </p:to>
                                    </p:set>
                                    <p:animEffect transition="in" filter="strips(downLeft)">
                                      <p:cBhvr>
                                        <p:cTn id="12" dur="500"/>
                                        <p:tgtEl>
                                          <p:spTgt spid="1029"/>
                                        </p:tgtEl>
                                      </p:cBhvr>
                                    </p:animEffect>
                                  </p:childTnLst>
                                </p:cTn>
                              </p:par>
                            </p:childTnLst>
                          </p:cTn>
                        </p:par>
                      </p:childTnLst>
                    </p:cTn>
                  </p:par>
                  <p:par>
                    <p:cTn id="13" fill="hold">
                      <p:stCondLst>
                        <p:cond delay="indefinite"/>
                      </p:stCondLst>
                      <p:childTnLst>
                        <p:par>
                          <p:cTn id="14" fill="hold">
                            <p:stCondLst>
                              <p:cond delay="0"/>
                            </p:stCondLst>
                            <p:childTnLst>
                              <p:par>
                                <p:cTn id="15" presetID="18" presetClass="entr" presetSubtype="12" fill="hold" grpId="0" nodeType="clickEffect">
                                  <p:stCondLst>
                                    <p:cond delay="0"/>
                                  </p:stCondLst>
                                  <p:childTnLst>
                                    <p:set>
                                      <p:cBhvr>
                                        <p:cTn id="16" dur="1" fill="hold">
                                          <p:stCondLst>
                                            <p:cond delay="0"/>
                                          </p:stCondLst>
                                        </p:cTn>
                                        <p:tgtEl>
                                          <p:spTgt spid="1031"/>
                                        </p:tgtEl>
                                        <p:attrNameLst>
                                          <p:attrName>style.visibility</p:attrName>
                                        </p:attrNameLst>
                                      </p:cBhvr>
                                      <p:to>
                                        <p:strVal val="visible"/>
                                      </p:to>
                                    </p:set>
                                    <p:animEffect transition="in" filter="strips(downLeft)">
                                      <p:cBhvr>
                                        <p:cTn id="17" dur="500"/>
                                        <p:tgtEl>
                                          <p:spTgt spid="1031"/>
                                        </p:tgtEl>
                                      </p:cBhvr>
                                    </p:animEffect>
                                  </p:childTnLst>
                                </p:cTn>
                              </p:par>
                            </p:childTnLst>
                          </p:cTn>
                        </p:par>
                      </p:childTnLst>
                    </p:cTn>
                  </p:par>
                  <p:par>
                    <p:cTn id="18" fill="hold">
                      <p:stCondLst>
                        <p:cond delay="indefinite"/>
                      </p:stCondLst>
                      <p:childTnLst>
                        <p:par>
                          <p:cTn id="19" fill="hold">
                            <p:stCondLst>
                              <p:cond delay="0"/>
                            </p:stCondLst>
                            <p:childTnLst>
                              <p:par>
                                <p:cTn id="20" presetID="18" presetClass="entr" presetSubtype="12" fill="hold" grpId="0" nodeType="clickEffect">
                                  <p:stCondLst>
                                    <p:cond delay="0"/>
                                  </p:stCondLst>
                                  <p:childTnLst>
                                    <p:set>
                                      <p:cBhvr>
                                        <p:cTn id="21" dur="1" fill="hold">
                                          <p:stCondLst>
                                            <p:cond delay="0"/>
                                          </p:stCondLst>
                                        </p:cTn>
                                        <p:tgtEl>
                                          <p:spTgt spid="1032"/>
                                        </p:tgtEl>
                                        <p:attrNameLst>
                                          <p:attrName>style.visibility</p:attrName>
                                        </p:attrNameLst>
                                      </p:cBhvr>
                                      <p:to>
                                        <p:strVal val="visible"/>
                                      </p:to>
                                    </p:set>
                                    <p:animEffect transition="in" filter="strips(downLeft)">
                                      <p:cBhvr>
                                        <p:cTn id="22" dur="500"/>
                                        <p:tgtEl>
                                          <p:spTgt spid="1032"/>
                                        </p:tgtEl>
                                      </p:cBhvr>
                                    </p:animEffect>
                                  </p:childTnLst>
                                </p:cTn>
                              </p:par>
                            </p:childTnLst>
                          </p:cTn>
                        </p:par>
                      </p:childTnLst>
                    </p:cTn>
                  </p:par>
                  <p:par>
                    <p:cTn id="23" fill="hold">
                      <p:stCondLst>
                        <p:cond delay="indefinite"/>
                      </p:stCondLst>
                      <p:childTnLst>
                        <p:par>
                          <p:cTn id="24" fill="hold">
                            <p:stCondLst>
                              <p:cond delay="0"/>
                            </p:stCondLst>
                            <p:childTnLst>
                              <p:par>
                                <p:cTn id="25" presetID="18" presetClass="entr" presetSubtype="12" fill="hold" grpId="0" nodeType="clickEffect">
                                  <p:stCondLst>
                                    <p:cond delay="0"/>
                                  </p:stCondLst>
                                  <p:childTnLst>
                                    <p:set>
                                      <p:cBhvr>
                                        <p:cTn id="26" dur="1" fill="hold">
                                          <p:stCondLst>
                                            <p:cond delay="0"/>
                                          </p:stCondLst>
                                        </p:cTn>
                                        <p:tgtEl>
                                          <p:spTgt spid="1033"/>
                                        </p:tgtEl>
                                        <p:attrNameLst>
                                          <p:attrName>style.visibility</p:attrName>
                                        </p:attrNameLst>
                                      </p:cBhvr>
                                      <p:to>
                                        <p:strVal val="visible"/>
                                      </p:to>
                                    </p:set>
                                    <p:animEffect transition="in" filter="strips(downLeft)">
                                      <p:cBhvr>
                                        <p:cTn id="27" dur="500"/>
                                        <p:tgtEl>
                                          <p:spTgt spid="1033"/>
                                        </p:tgtEl>
                                      </p:cBhvr>
                                    </p:animEffect>
                                  </p:childTnLst>
                                </p:cTn>
                              </p:par>
                            </p:childTnLst>
                          </p:cTn>
                        </p:par>
                      </p:childTnLst>
                    </p:cTn>
                  </p:par>
                  <p:par>
                    <p:cTn id="28" fill="hold">
                      <p:stCondLst>
                        <p:cond delay="indefinite"/>
                      </p:stCondLst>
                      <p:childTnLst>
                        <p:par>
                          <p:cTn id="29" fill="hold">
                            <p:stCondLst>
                              <p:cond delay="0"/>
                            </p:stCondLst>
                            <p:childTnLst>
                              <p:par>
                                <p:cTn id="30" presetID="18" presetClass="entr" presetSubtype="12" fill="hold" grpId="0" nodeType="clickEffect">
                                  <p:stCondLst>
                                    <p:cond delay="0"/>
                                  </p:stCondLst>
                                  <p:childTnLst>
                                    <p:set>
                                      <p:cBhvr>
                                        <p:cTn id="31" dur="1" fill="hold">
                                          <p:stCondLst>
                                            <p:cond delay="0"/>
                                          </p:stCondLst>
                                        </p:cTn>
                                        <p:tgtEl>
                                          <p:spTgt spid="1034"/>
                                        </p:tgtEl>
                                        <p:attrNameLst>
                                          <p:attrName>style.visibility</p:attrName>
                                        </p:attrNameLst>
                                      </p:cBhvr>
                                      <p:to>
                                        <p:strVal val="visible"/>
                                      </p:to>
                                    </p:set>
                                    <p:animEffect transition="in" filter="strips(downLeft)">
                                      <p:cBhvr>
                                        <p:cTn id="32" dur="500"/>
                                        <p:tgtEl>
                                          <p:spTgt spid="1034"/>
                                        </p:tgtEl>
                                      </p:cBhvr>
                                    </p:animEffect>
                                  </p:childTnLst>
                                </p:cTn>
                              </p:par>
                            </p:childTnLst>
                          </p:cTn>
                        </p:par>
                      </p:childTnLst>
                    </p:cTn>
                  </p:par>
                  <p:par>
                    <p:cTn id="33" fill="hold">
                      <p:stCondLst>
                        <p:cond delay="indefinite"/>
                      </p:stCondLst>
                      <p:childTnLst>
                        <p:par>
                          <p:cTn id="34" fill="hold">
                            <p:stCondLst>
                              <p:cond delay="0"/>
                            </p:stCondLst>
                            <p:childTnLst>
                              <p:par>
                                <p:cTn id="35" presetID="18" presetClass="entr" presetSubtype="12" fill="hold" grpId="0" nodeType="clickEffect">
                                  <p:stCondLst>
                                    <p:cond delay="0"/>
                                  </p:stCondLst>
                                  <p:childTnLst>
                                    <p:set>
                                      <p:cBhvr>
                                        <p:cTn id="36" dur="1" fill="hold">
                                          <p:stCondLst>
                                            <p:cond delay="0"/>
                                          </p:stCondLst>
                                        </p:cTn>
                                        <p:tgtEl>
                                          <p:spTgt spid="1035"/>
                                        </p:tgtEl>
                                        <p:attrNameLst>
                                          <p:attrName>style.visibility</p:attrName>
                                        </p:attrNameLst>
                                      </p:cBhvr>
                                      <p:to>
                                        <p:strVal val="visible"/>
                                      </p:to>
                                    </p:set>
                                    <p:animEffect transition="in" filter="strips(downLeft)">
                                      <p:cBhvr>
                                        <p:cTn id="37" dur="500"/>
                                        <p:tgtEl>
                                          <p:spTgt spid="1035"/>
                                        </p:tgtEl>
                                      </p:cBhvr>
                                    </p:animEffect>
                                  </p:childTnLst>
                                </p:cTn>
                              </p:par>
                            </p:childTnLst>
                          </p:cTn>
                        </p:par>
                      </p:childTnLst>
                    </p:cTn>
                  </p:par>
                  <p:par>
                    <p:cTn id="38" fill="hold">
                      <p:stCondLst>
                        <p:cond delay="indefinite"/>
                      </p:stCondLst>
                      <p:childTnLst>
                        <p:par>
                          <p:cTn id="39" fill="hold">
                            <p:stCondLst>
                              <p:cond delay="0"/>
                            </p:stCondLst>
                            <p:childTnLst>
                              <p:par>
                                <p:cTn id="40" presetID="18" presetClass="entr" presetSubtype="12" fill="hold" grpId="0" nodeType="clickEffect">
                                  <p:stCondLst>
                                    <p:cond delay="0"/>
                                  </p:stCondLst>
                                  <p:childTnLst>
                                    <p:set>
                                      <p:cBhvr>
                                        <p:cTn id="41" dur="1" fill="hold">
                                          <p:stCondLst>
                                            <p:cond delay="0"/>
                                          </p:stCondLst>
                                        </p:cTn>
                                        <p:tgtEl>
                                          <p:spTgt spid="1036"/>
                                        </p:tgtEl>
                                        <p:attrNameLst>
                                          <p:attrName>style.visibility</p:attrName>
                                        </p:attrNameLst>
                                      </p:cBhvr>
                                      <p:to>
                                        <p:strVal val="visible"/>
                                      </p:to>
                                    </p:set>
                                    <p:animEffect transition="in" filter="strips(downLeft)">
                                      <p:cBhvr>
                                        <p:cTn id="42" dur="500"/>
                                        <p:tgtEl>
                                          <p:spTgt spid="1036"/>
                                        </p:tgtEl>
                                      </p:cBhvr>
                                    </p:animEffect>
                                  </p:childTnLst>
                                </p:cTn>
                              </p:par>
                            </p:childTnLst>
                          </p:cTn>
                        </p:par>
                      </p:childTnLst>
                    </p:cTn>
                  </p:par>
                  <p:par>
                    <p:cTn id="43" fill="hold">
                      <p:stCondLst>
                        <p:cond delay="indefinite"/>
                      </p:stCondLst>
                      <p:childTnLst>
                        <p:par>
                          <p:cTn id="44" fill="hold">
                            <p:stCondLst>
                              <p:cond delay="0"/>
                            </p:stCondLst>
                            <p:childTnLst>
                              <p:par>
                                <p:cTn id="45" presetID="18" presetClass="entr" presetSubtype="12" fill="hold" grpId="0" nodeType="clickEffect">
                                  <p:stCondLst>
                                    <p:cond delay="0"/>
                                  </p:stCondLst>
                                  <p:childTnLst>
                                    <p:set>
                                      <p:cBhvr>
                                        <p:cTn id="46" dur="1" fill="hold">
                                          <p:stCondLst>
                                            <p:cond delay="0"/>
                                          </p:stCondLst>
                                        </p:cTn>
                                        <p:tgtEl>
                                          <p:spTgt spid="15"/>
                                        </p:tgtEl>
                                        <p:attrNameLst>
                                          <p:attrName>style.visibility</p:attrName>
                                        </p:attrNameLst>
                                      </p:cBhvr>
                                      <p:to>
                                        <p:strVal val="visible"/>
                                      </p:to>
                                    </p:set>
                                    <p:animEffect transition="in" filter="strips(downLeft)">
                                      <p:cBhvr>
                                        <p:cTn id="47" dur="500"/>
                                        <p:tgtEl>
                                          <p:spTgt spid="15"/>
                                        </p:tgtEl>
                                      </p:cBhvr>
                                    </p:animEffect>
                                  </p:childTnLst>
                                </p:cTn>
                              </p:par>
                            </p:childTnLst>
                          </p:cTn>
                        </p:par>
                      </p:childTnLst>
                    </p:cTn>
                  </p:par>
                  <p:par>
                    <p:cTn id="48" fill="hold">
                      <p:stCondLst>
                        <p:cond delay="indefinite"/>
                      </p:stCondLst>
                      <p:childTnLst>
                        <p:par>
                          <p:cTn id="49" fill="hold">
                            <p:stCondLst>
                              <p:cond delay="0"/>
                            </p:stCondLst>
                            <p:childTnLst>
                              <p:par>
                                <p:cTn id="50" presetID="18" presetClass="entr" presetSubtype="12" fill="hold" nodeType="clickEffect">
                                  <p:stCondLst>
                                    <p:cond delay="0"/>
                                  </p:stCondLst>
                                  <p:childTnLst>
                                    <p:set>
                                      <p:cBhvr>
                                        <p:cTn id="51" dur="1" fill="hold">
                                          <p:stCondLst>
                                            <p:cond delay="0"/>
                                          </p:stCondLst>
                                        </p:cTn>
                                        <p:tgtEl>
                                          <p:spTgt spid="1037"/>
                                        </p:tgtEl>
                                        <p:attrNameLst>
                                          <p:attrName>style.visibility</p:attrName>
                                        </p:attrNameLst>
                                      </p:cBhvr>
                                      <p:to>
                                        <p:strVal val="visible"/>
                                      </p:to>
                                    </p:set>
                                    <p:animEffect transition="in" filter="strips(downLeft)">
                                      <p:cBhvr>
                                        <p:cTn id="52" dur="500"/>
                                        <p:tgtEl>
                                          <p:spTgt spid="1037"/>
                                        </p:tgtEl>
                                      </p:cBhvr>
                                    </p:animEffect>
                                  </p:childTnLst>
                                </p:cTn>
                              </p:par>
                            </p:childTnLst>
                          </p:cTn>
                        </p:par>
                      </p:childTnLst>
                    </p:cTn>
                  </p:par>
                  <p:par>
                    <p:cTn id="53" fill="hold">
                      <p:stCondLst>
                        <p:cond delay="indefinite"/>
                      </p:stCondLst>
                      <p:childTnLst>
                        <p:par>
                          <p:cTn id="54" fill="hold">
                            <p:stCondLst>
                              <p:cond delay="0"/>
                            </p:stCondLst>
                            <p:childTnLst>
                              <p:par>
                                <p:cTn id="55" presetID="20" presetClass="entr" presetSubtype="0" fill="hold" nodeType="clickEffect">
                                  <p:stCondLst>
                                    <p:cond delay="0"/>
                                  </p:stCondLst>
                                  <p:childTnLst>
                                    <p:set>
                                      <p:cBhvr>
                                        <p:cTn id="56" dur="1" fill="hold">
                                          <p:stCondLst>
                                            <p:cond delay="0"/>
                                          </p:stCondLst>
                                        </p:cTn>
                                        <p:tgtEl>
                                          <p:spTgt spid="8215"/>
                                        </p:tgtEl>
                                        <p:attrNameLst>
                                          <p:attrName>style.visibility</p:attrName>
                                        </p:attrNameLst>
                                      </p:cBhvr>
                                      <p:to>
                                        <p:strVal val="visible"/>
                                      </p:to>
                                    </p:set>
                                    <p:animEffect transition="in" filter="wedge">
                                      <p:cBhvr>
                                        <p:cTn id="57" dur="2000"/>
                                        <p:tgtEl>
                                          <p:spTgt spid="82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8" grpId="0"/>
      <p:bldP spid="1029" grpId="0"/>
      <p:bldP spid="15" grpId="0" animBg="1"/>
      <p:bldP spid="1031" grpId="0"/>
      <p:bldP spid="1032" grpId="0"/>
      <p:bldP spid="1033" grpId="0"/>
      <p:bldP spid="1034" grpId="0"/>
      <p:bldP spid="1035" grpId="0"/>
      <p:bldP spid="103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омер слайда 1"/>
          <p:cNvSpPr>
            <a:spLocks noGrp="1"/>
          </p:cNvSpPr>
          <p:nvPr>
            <p:ph type="sldNum" sz="quarter" idx="12"/>
          </p:nvPr>
        </p:nvSpPr>
        <p:spPr/>
        <p:txBody>
          <a:bodyPr/>
          <a:lstStyle/>
          <a:p>
            <a:pPr>
              <a:defRPr/>
            </a:pPr>
            <a:fld id="{3F293AD1-B9C0-40BF-91D0-4BD97C1EBD7B}" type="slidenum">
              <a:rPr lang="ru-RU" smtClean="0"/>
              <a:pPr>
                <a:defRPr/>
              </a:pPr>
              <a:t>14</a:t>
            </a:fld>
            <a:endParaRPr lang="ru-RU"/>
          </a:p>
        </p:txBody>
      </p:sp>
      <p:sp>
        <p:nvSpPr>
          <p:cNvPr id="39939" name="Прямоугольник 2"/>
          <p:cNvSpPr>
            <a:spLocks noChangeArrowheads="1"/>
          </p:cNvSpPr>
          <p:nvPr/>
        </p:nvSpPr>
        <p:spPr bwMode="auto">
          <a:xfrm>
            <a:off x="285750" y="2500313"/>
            <a:ext cx="8429625" cy="954087"/>
          </a:xfrm>
          <a:prstGeom prst="rect">
            <a:avLst/>
          </a:prstGeom>
          <a:noFill/>
          <a:ln w="9525">
            <a:noFill/>
            <a:miter lim="800000"/>
            <a:headEnd/>
            <a:tailEnd/>
          </a:ln>
        </p:spPr>
        <p:txBody>
          <a:bodyPr>
            <a:spAutoFit/>
          </a:bodyPr>
          <a:lstStyle/>
          <a:p>
            <a:pPr algn="ctr"/>
            <a:r>
              <a:rPr lang="ru-RU" sz="3200"/>
              <a:t>Задачи открытого банка.</a:t>
            </a:r>
          </a:p>
          <a:p>
            <a:pPr algn="ctr"/>
            <a:r>
              <a:rPr lang="ru-RU" sz="2400" b="1"/>
              <a:t>Классическое определение вероятности.</a:t>
            </a: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Заголовок 1"/>
          <p:cNvSpPr>
            <a:spLocks noGrp="1"/>
          </p:cNvSpPr>
          <p:nvPr>
            <p:ph type="title" idx="4294967295"/>
          </p:nvPr>
        </p:nvSpPr>
        <p:spPr>
          <a:xfrm>
            <a:off x="395536" y="332656"/>
            <a:ext cx="8748464" cy="2880320"/>
          </a:xfrm>
        </p:spPr>
        <p:txBody>
          <a:bodyPr>
            <a:normAutofit fontScale="90000"/>
          </a:bodyPr>
          <a:lstStyle/>
          <a:p>
            <a:r>
              <a:rPr lang="ru-RU" sz="2000" b="1" dirty="0" smtClean="0"/>
              <a:t/>
            </a:r>
            <a:br>
              <a:rPr lang="ru-RU" sz="2000" b="1" dirty="0" smtClean="0"/>
            </a:br>
            <a:r>
              <a:rPr lang="ru-RU" sz="2000" b="0" dirty="0" smtClean="0">
                <a:solidFill>
                  <a:schemeClr val="accent4">
                    <a:lumMod val="60000"/>
                    <a:lumOff val="40000"/>
                  </a:schemeClr>
                </a:solidFill>
              </a:rPr>
              <a:t>№ 3</a:t>
            </a:r>
            <a:r>
              <a:rPr lang="en-US" sz="2000" b="0" dirty="0" smtClean="0">
                <a:solidFill>
                  <a:schemeClr val="accent4">
                    <a:lumMod val="60000"/>
                    <a:lumOff val="40000"/>
                  </a:schemeClr>
                </a:solidFill>
              </a:rPr>
              <a:t>19170</a:t>
            </a:r>
            <a:r>
              <a:rPr lang="ru-RU" sz="2000" b="1" dirty="0" smtClean="0"/>
              <a:t/>
            </a:r>
            <a:br>
              <a:rPr lang="ru-RU" sz="2000" b="1" dirty="0" smtClean="0"/>
            </a:br>
            <a:r>
              <a:rPr lang="ru-RU" sz="2400" b="1" i="1" dirty="0" smtClean="0"/>
              <a:t>В </a:t>
            </a:r>
            <a:r>
              <a:rPr lang="ru-RU" sz="2400" b="1" i="1" dirty="0" smtClean="0"/>
              <a:t>чемпионате мира участвуют 16 команд. С помощью жребия их нужно разделить на четыре группы по четыре команды в каждой. В ящике вперемешку лежат карточки с номерами групп: 1, 1, 1, 1, 2, 2, 2, 2, 3, 3, 3, 3, 4, 4, 4, 4. Капитаны команд тянут по одной карточке. Какова вероятность того, что команда России окажется во второй группе?</a:t>
            </a:r>
          </a:p>
        </p:txBody>
      </p:sp>
      <p:sp>
        <p:nvSpPr>
          <p:cNvPr id="4" name="Дата 3"/>
          <p:cNvSpPr txBox="1">
            <a:spLocks noGrp="1"/>
          </p:cNvSpPr>
          <p:nvPr/>
        </p:nvSpPr>
        <p:spPr>
          <a:xfrm>
            <a:off x="457200" y="6356350"/>
            <a:ext cx="2133600" cy="365125"/>
          </a:xfrm>
          <a:prstGeom prst="rect">
            <a:avLst/>
          </a:prstGeom>
          <a:noFill/>
        </p:spPr>
        <p:txBody>
          <a:bodyPr anchor="ctr"/>
          <a:lstStyle/>
          <a:p>
            <a:pPr fontAlgn="auto">
              <a:spcBef>
                <a:spcPts val="0"/>
              </a:spcBef>
              <a:spcAft>
                <a:spcPts val="0"/>
              </a:spcAft>
              <a:defRPr/>
            </a:pPr>
            <a:fld id="{DD9845EC-924B-40A2-B7F1-A3AF9F6B9CA7}" type="datetime1">
              <a:rPr lang="ru-RU" sz="1200">
                <a:solidFill>
                  <a:schemeClr val="tx1">
                    <a:tint val="75000"/>
                  </a:schemeClr>
                </a:solidFill>
                <a:latin typeface="+mn-lt"/>
                <a:cs typeface="+mn-cs"/>
              </a:rPr>
              <a:pPr fontAlgn="auto">
                <a:spcBef>
                  <a:spcPts val="0"/>
                </a:spcBef>
                <a:spcAft>
                  <a:spcPts val="0"/>
                </a:spcAft>
                <a:defRPr/>
              </a:pPr>
              <a:t>11.11.2013</a:t>
            </a:fld>
            <a:endParaRPr lang="ru-RU" sz="1200">
              <a:solidFill>
                <a:schemeClr val="tx1">
                  <a:tint val="75000"/>
                </a:schemeClr>
              </a:solidFill>
              <a:latin typeface="+mn-lt"/>
              <a:cs typeface="+mn-cs"/>
            </a:endParaRPr>
          </a:p>
        </p:txBody>
      </p:sp>
      <p:sp>
        <p:nvSpPr>
          <p:cNvPr id="5" name="Номер слайда 4"/>
          <p:cNvSpPr txBox="1">
            <a:spLocks noGrp="1"/>
          </p:cNvSpPr>
          <p:nvPr/>
        </p:nvSpPr>
        <p:spPr>
          <a:xfrm>
            <a:off x="6553200" y="6356350"/>
            <a:ext cx="2133600" cy="365125"/>
          </a:xfrm>
          <a:prstGeom prst="rect">
            <a:avLst/>
          </a:prstGeom>
          <a:noFill/>
        </p:spPr>
        <p:txBody>
          <a:bodyPr anchor="ctr"/>
          <a:lstStyle/>
          <a:p>
            <a:pPr algn="r" fontAlgn="auto">
              <a:spcBef>
                <a:spcPts val="0"/>
              </a:spcBef>
              <a:spcAft>
                <a:spcPts val="0"/>
              </a:spcAft>
              <a:defRPr/>
            </a:pPr>
            <a:fld id="{F6DBE4E3-B740-41F9-A03A-279008A75222}" type="slidenum">
              <a:rPr lang="ru-RU" sz="1200">
                <a:solidFill>
                  <a:schemeClr val="tx1">
                    <a:tint val="75000"/>
                  </a:schemeClr>
                </a:solidFill>
                <a:latin typeface="+mn-lt"/>
                <a:cs typeface="+mn-cs"/>
              </a:rPr>
              <a:pPr algn="r" fontAlgn="auto">
                <a:spcBef>
                  <a:spcPts val="0"/>
                </a:spcBef>
                <a:spcAft>
                  <a:spcPts val="0"/>
                </a:spcAft>
                <a:defRPr/>
              </a:pPr>
              <a:t>15</a:t>
            </a:fld>
            <a:endParaRPr lang="ru-RU" sz="1200">
              <a:solidFill>
                <a:schemeClr val="tx1">
                  <a:tint val="75000"/>
                </a:schemeClr>
              </a:solidFill>
              <a:latin typeface="+mn-lt"/>
              <a:cs typeface="+mn-cs"/>
            </a:endParaRPr>
          </a:p>
        </p:txBody>
      </p:sp>
      <p:sp>
        <p:nvSpPr>
          <p:cNvPr id="40965" name="Прямоугольник 5"/>
          <p:cNvSpPr>
            <a:spLocks noChangeArrowheads="1"/>
          </p:cNvSpPr>
          <p:nvPr/>
        </p:nvSpPr>
        <p:spPr bwMode="auto">
          <a:xfrm>
            <a:off x="714375" y="3286125"/>
            <a:ext cx="1495425" cy="461963"/>
          </a:xfrm>
          <a:prstGeom prst="rect">
            <a:avLst/>
          </a:prstGeom>
          <a:noFill/>
          <a:ln w="9525">
            <a:noFill/>
            <a:miter lim="800000"/>
            <a:headEnd/>
            <a:tailEnd/>
          </a:ln>
        </p:spPr>
        <p:txBody>
          <a:bodyPr wrap="none">
            <a:spAutoFit/>
          </a:bodyPr>
          <a:lstStyle/>
          <a:p>
            <a:r>
              <a:rPr lang="ru-RU" sz="2400" b="1">
                <a:latin typeface="Times New Roman" pitchFamily="18" charset="0"/>
                <a:cs typeface="Times New Roman" pitchFamily="18" charset="0"/>
              </a:rPr>
              <a:t>Решение:</a:t>
            </a:r>
          </a:p>
        </p:txBody>
      </p:sp>
      <p:sp>
        <p:nvSpPr>
          <p:cNvPr id="6" name="TextBox 5"/>
          <p:cNvSpPr txBox="1">
            <a:spLocks noChangeArrowheads="1"/>
          </p:cNvSpPr>
          <p:nvPr/>
        </p:nvSpPr>
        <p:spPr bwMode="auto">
          <a:xfrm>
            <a:off x="571500" y="3714750"/>
            <a:ext cx="5643563" cy="830263"/>
          </a:xfrm>
          <a:prstGeom prst="rect">
            <a:avLst/>
          </a:prstGeom>
          <a:noFill/>
          <a:ln w="9525">
            <a:noFill/>
            <a:miter lim="800000"/>
            <a:headEnd/>
            <a:tailEnd/>
          </a:ln>
        </p:spPr>
        <p:txBody>
          <a:bodyPr>
            <a:spAutoFit/>
          </a:bodyPr>
          <a:lstStyle/>
          <a:p>
            <a:r>
              <a:rPr lang="ru-RU" sz="2400" b="1" i="1">
                <a:latin typeface="Times New Roman" pitchFamily="18" charset="0"/>
                <a:cs typeface="Times New Roman" pitchFamily="18" charset="0"/>
              </a:rPr>
              <a:t>Благоприятных событий – 4.</a:t>
            </a:r>
            <a:endParaRPr lang="en-US" sz="2400" b="1" i="1">
              <a:latin typeface="Times New Roman" pitchFamily="18" charset="0"/>
              <a:cs typeface="Times New Roman" pitchFamily="18" charset="0"/>
            </a:endParaRPr>
          </a:p>
          <a:p>
            <a:endParaRPr lang="ru-RU" sz="2400" b="1" i="1">
              <a:latin typeface="Times New Roman" pitchFamily="18" charset="0"/>
              <a:cs typeface="Times New Roman" pitchFamily="18" charset="0"/>
            </a:endParaRPr>
          </a:p>
        </p:txBody>
      </p:sp>
      <p:sp>
        <p:nvSpPr>
          <p:cNvPr id="7" name="TextBox 6"/>
          <p:cNvSpPr txBox="1">
            <a:spLocks noChangeArrowheads="1"/>
          </p:cNvSpPr>
          <p:nvPr/>
        </p:nvSpPr>
        <p:spPr bwMode="auto">
          <a:xfrm>
            <a:off x="2643188" y="4071938"/>
            <a:ext cx="5643562" cy="830262"/>
          </a:xfrm>
          <a:prstGeom prst="rect">
            <a:avLst/>
          </a:prstGeom>
          <a:noFill/>
          <a:ln w="9525">
            <a:noFill/>
            <a:miter lim="800000"/>
            <a:headEnd/>
            <a:tailEnd/>
          </a:ln>
        </p:spPr>
        <p:txBody>
          <a:bodyPr>
            <a:spAutoFit/>
          </a:bodyPr>
          <a:lstStyle/>
          <a:p>
            <a:r>
              <a:rPr lang="ru-RU" sz="2400" b="1" i="1">
                <a:latin typeface="Times New Roman" pitchFamily="18" charset="0"/>
                <a:cs typeface="Times New Roman" pitchFamily="18" charset="0"/>
              </a:rPr>
              <a:t>Всего событий – 16.</a:t>
            </a:r>
            <a:endParaRPr lang="en-US" sz="2400" b="1" i="1">
              <a:latin typeface="Times New Roman" pitchFamily="18" charset="0"/>
              <a:cs typeface="Times New Roman" pitchFamily="18" charset="0"/>
            </a:endParaRPr>
          </a:p>
          <a:p>
            <a:endParaRPr lang="ru-RU" sz="2400" b="1" i="1">
              <a:latin typeface="Times New Roman" pitchFamily="18" charset="0"/>
              <a:cs typeface="Times New Roman" pitchFamily="18" charset="0"/>
            </a:endParaRPr>
          </a:p>
        </p:txBody>
      </p:sp>
      <p:sp>
        <p:nvSpPr>
          <p:cNvPr id="8" name="TextBox 7"/>
          <p:cNvSpPr txBox="1">
            <a:spLocks noChangeArrowheads="1"/>
          </p:cNvSpPr>
          <p:nvPr/>
        </p:nvSpPr>
        <p:spPr bwMode="auto">
          <a:xfrm>
            <a:off x="714375" y="4929188"/>
            <a:ext cx="5643563" cy="461962"/>
          </a:xfrm>
          <a:prstGeom prst="rect">
            <a:avLst/>
          </a:prstGeom>
          <a:noFill/>
          <a:ln w="9525">
            <a:noFill/>
            <a:miter lim="800000"/>
            <a:headEnd/>
            <a:tailEnd/>
          </a:ln>
        </p:spPr>
        <p:txBody>
          <a:bodyPr>
            <a:spAutoFit/>
          </a:bodyPr>
          <a:lstStyle/>
          <a:p>
            <a:r>
              <a:rPr lang="ru-RU" sz="2400" b="1" i="1">
                <a:latin typeface="Times New Roman" pitchFamily="18" charset="0"/>
                <a:cs typeface="Times New Roman" pitchFamily="18" charset="0"/>
              </a:rPr>
              <a:t>Р=4</a:t>
            </a:r>
            <a:r>
              <a:rPr lang="en-US" sz="2400" b="1" i="1">
                <a:latin typeface="Times New Roman" pitchFamily="18" charset="0"/>
                <a:cs typeface="Times New Roman" pitchFamily="18" charset="0"/>
              </a:rPr>
              <a:t>/</a:t>
            </a:r>
            <a:r>
              <a:rPr lang="ru-RU" sz="2400" b="1" i="1">
                <a:latin typeface="Times New Roman" pitchFamily="18" charset="0"/>
                <a:cs typeface="Times New Roman" pitchFamily="18" charset="0"/>
              </a:rPr>
              <a:t>16=0,25</a:t>
            </a:r>
          </a:p>
        </p:txBody>
      </p:sp>
      <p:sp>
        <p:nvSpPr>
          <p:cNvPr id="47113" name="Прямоугольник 14"/>
          <p:cNvSpPr>
            <a:spLocks noChangeArrowheads="1"/>
          </p:cNvSpPr>
          <p:nvPr/>
        </p:nvSpPr>
        <p:spPr bwMode="auto">
          <a:xfrm>
            <a:off x="4357688" y="5500688"/>
            <a:ext cx="1668462" cy="461962"/>
          </a:xfrm>
          <a:prstGeom prst="rect">
            <a:avLst/>
          </a:prstGeom>
          <a:noFill/>
          <a:ln w="9525">
            <a:noFill/>
            <a:miter lim="800000"/>
            <a:headEnd/>
            <a:tailEnd/>
          </a:ln>
        </p:spPr>
        <p:txBody>
          <a:bodyPr wrap="none">
            <a:spAutoFit/>
          </a:bodyPr>
          <a:lstStyle/>
          <a:p>
            <a:r>
              <a:rPr lang="ru-RU" sz="2400" b="1">
                <a:solidFill>
                  <a:srgbClr val="000000"/>
                </a:solidFill>
                <a:latin typeface="Times New Roman" pitchFamily="18" charset="0"/>
                <a:cs typeface="Times New Roman" pitchFamily="18" charset="0"/>
              </a:rPr>
              <a:t>Ответ:0,25</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ox(in)">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ox(in)">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box(in)">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4" presetClass="entr" presetSubtype="16" fill="hold" grpId="0" nodeType="clickEffect">
                                  <p:stCondLst>
                                    <p:cond delay="0"/>
                                  </p:stCondLst>
                                  <p:childTnLst>
                                    <p:set>
                                      <p:cBhvr>
                                        <p:cTn id="21" dur="1" fill="hold">
                                          <p:stCondLst>
                                            <p:cond delay="0"/>
                                          </p:stCondLst>
                                        </p:cTn>
                                        <p:tgtEl>
                                          <p:spTgt spid="47113"/>
                                        </p:tgtEl>
                                        <p:attrNameLst>
                                          <p:attrName>style.visibility</p:attrName>
                                        </p:attrNameLst>
                                      </p:cBhvr>
                                      <p:to>
                                        <p:strVal val="visible"/>
                                      </p:to>
                                    </p:set>
                                    <p:animEffect transition="in" filter="box(in)">
                                      <p:cBhvr>
                                        <p:cTn id="22" dur="500"/>
                                        <p:tgtEl>
                                          <p:spTgt spid="471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P spid="4711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Заголовок 1"/>
          <p:cNvSpPr>
            <a:spLocks noGrp="1"/>
          </p:cNvSpPr>
          <p:nvPr>
            <p:ph type="title" idx="4294967295"/>
          </p:nvPr>
        </p:nvSpPr>
        <p:spPr>
          <a:xfrm>
            <a:off x="323528" y="0"/>
            <a:ext cx="8501063" cy="2924944"/>
          </a:xfrm>
        </p:spPr>
        <p:txBody>
          <a:bodyPr>
            <a:normAutofit fontScale="90000"/>
          </a:bodyPr>
          <a:lstStyle/>
          <a:p>
            <a:pPr algn="l"/>
            <a:r>
              <a:rPr lang="ru-RU" sz="2000" b="0" dirty="0" smtClean="0">
                <a:solidFill>
                  <a:schemeClr val="accent4">
                    <a:lumMod val="60000"/>
                    <a:lumOff val="40000"/>
                  </a:schemeClr>
                </a:solidFill>
              </a:rPr>
              <a:t>№ 320</a:t>
            </a:r>
            <a:r>
              <a:rPr lang="en-US" sz="2000" b="0" dirty="0" smtClean="0">
                <a:solidFill>
                  <a:schemeClr val="accent4">
                    <a:lumMod val="60000"/>
                    <a:lumOff val="40000"/>
                  </a:schemeClr>
                </a:solidFill>
              </a:rPr>
              <a:t>190</a:t>
            </a:r>
            <a:r>
              <a:rPr lang="ru-RU" sz="2000" dirty="0" smtClean="0"/>
              <a:t/>
            </a:r>
            <a:br>
              <a:rPr lang="ru-RU" sz="2000" dirty="0" smtClean="0"/>
            </a:br>
            <a:r>
              <a:rPr lang="ru-RU" sz="2400" b="1" dirty="0" smtClean="0"/>
              <a:t> </a:t>
            </a:r>
            <a:r>
              <a:rPr lang="ru-RU" sz="2400" b="1" i="1" dirty="0" smtClean="0"/>
              <a:t>На борту самолёта 12 мест рядом с запасными выходами и 18 мест за перегородками, разделяющими салоны. Остальные места неудобны для пассажира высокого роста. Пассажир В. высокого роста. Найдите вероятность того, что на регистрации при случайном выборе места пассажиру В. достанется удобное место, если всего в самолёте 300 мест.</a:t>
            </a:r>
          </a:p>
        </p:txBody>
      </p:sp>
      <p:sp>
        <p:nvSpPr>
          <p:cNvPr id="4" name="Дата 3"/>
          <p:cNvSpPr txBox="1">
            <a:spLocks noGrp="1"/>
          </p:cNvSpPr>
          <p:nvPr/>
        </p:nvSpPr>
        <p:spPr>
          <a:xfrm>
            <a:off x="457200" y="6356350"/>
            <a:ext cx="2133600" cy="365125"/>
          </a:xfrm>
          <a:prstGeom prst="rect">
            <a:avLst/>
          </a:prstGeom>
          <a:noFill/>
        </p:spPr>
        <p:txBody>
          <a:bodyPr anchor="ctr"/>
          <a:lstStyle/>
          <a:p>
            <a:pPr fontAlgn="auto">
              <a:spcBef>
                <a:spcPts val="0"/>
              </a:spcBef>
              <a:spcAft>
                <a:spcPts val="0"/>
              </a:spcAft>
              <a:defRPr/>
            </a:pPr>
            <a:fld id="{DD9845EC-924B-40A2-B7F1-A3AF9F6B9CA7}" type="datetime1">
              <a:rPr lang="ru-RU" sz="1200">
                <a:solidFill>
                  <a:schemeClr val="tx1">
                    <a:tint val="75000"/>
                  </a:schemeClr>
                </a:solidFill>
                <a:latin typeface="+mn-lt"/>
                <a:cs typeface="+mn-cs"/>
              </a:rPr>
              <a:pPr fontAlgn="auto">
                <a:spcBef>
                  <a:spcPts val="0"/>
                </a:spcBef>
                <a:spcAft>
                  <a:spcPts val="0"/>
                </a:spcAft>
                <a:defRPr/>
              </a:pPr>
              <a:t>11.11.2013</a:t>
            </a:fld>
            <a:endParaRPr lang="ru-RU" sz="1200">
              <a:solidFill>
                <a:schemeClr val="tx1">
                  <a:tint val="75000"/>
                </a:schemeClr>
              </a:solidFill>
              <a:latin typeface="+mn-lt"/>
              <a:cs typeface="+mn-cs"/>
            </a:endParaRPr>
          </a:p>
        </p:txBody>
      </p:sp>
      <p:sp>
        <p:nvSpPr>
          <p:cNvPr id="5" name="Номер слайда 4"/>
          <p:cNvSpPr txBox="1">
            <a:spLocks noGrp="1"/>
          </p:cNvSpPr>
          <p:nvPr/>
        </p:nvSpPr>
        <p:spPr>
          <a:xfrm>
            <a:off x="6553200" y="6356350"/>
            <a:ext cx="2133600" cy="365125"/>
          </a:xfrm>
          <a:prstGeom prst="rect">
            <a:avLst/>
          </a:prstGeom>
          <a:noFill/>
        </p:spPr>
        <p:txBody>
          <a:bodyPr anchor="ctr"/>
          <a:lstStyle/>
          <a:p>
            <a:pPr algn="r" fontAlgn="auto">
              <a:spcBef>
                <a:spcPts val="0"/>
              </a:spcBef>
              <a:spcAft>
                <a:spcPts val="0"/>
              </a:spcAft>
              <a:defRPr/>
            </a:pPr>
            <a:fld id="{E6088ADD-7123-44E8-B717-405139FC4B2C}" type="slidenum">
              <a:rPr lang="ru-RU" sz="1200">
                <a:solidFill>
                  <a:schemeClr val="tx1">
                    <a:tint val="75000"/>
                  </a:schemeClr>
                </a:solidFill>
                <a:latin typeface="+mn-lt"/>
                <a:cs typeface="+mn-cs"/>
              </a:rPr>
              <a:pPr algn="r" fontAlgn="auto">
                <a:spcBef>
                  <a:spcPts val="0"/>
                </a:spcBef>
                <a:spcAft>
                  <a:spcPts val="0"/>
                </a:spcAft>
                <a:defRPr/>
              </a:pPr>
              <a:t>16</a:t>
            </a:fld>
            <a:endParaRPr lang="ru-RU" sz="1200">
              <a:solidFill>
                <a:schemeClr val="tx1">
                  <a:tint val="75000"/>
                </a:schemeClr>
              </a:solidFill>
              <a:latin typeface="+mn-lt"/>
              <a:cs typeface="+mn-cs"/>
            </a:endParaRPr>
          </a:p>
        </p:txBody>
      </p:sp>
      <p:sp>
        <p:nvSpPr>
          <p:cNvPr id="6" name="TextBox 5"/>
          <p:cNvSpPr txBox="1">
            <a:spLocks noChangeArrowheads="1"/>
          </p:cNvSpPr>
          <p:nvPr/>
        </p:nvSpPr>
        <p:spPr bwMode="auto">
          <a:xfrm>
            <a:off x="642938" y="3286125"/>
            <a:ext cx="6786562" cy="830263"/>
          </a:xfrm>
          <a:prstGeom prst="rect">
            <a:avLst/>
          </a:prstGeom>
          <a:noFill/>
          <a:ln w="9525">
            <a:noFill/>
            <a:miter lim="800000"/>
            <a:headEnd/>
            <a:tailEnd/>
          </a:ln>
        </p:spPr>
        <p:txBody>
          <a:bodyPr>
            <a:spAutoFit/>
          </a:bodyPr>
          <a:lstStyle/>
          <a:p>
            <a:r>
              <a:rPr lang="ru-RU" sz="2400" b="1" i="1">
                <a:latin typeface="Times New Roman" pitchFamily="18" charset="0"/>
                <a:cs typeface="Times New Roman" pitchFamily="18" charset="0"/>
              </a:rPr>
              <a:t>Неудобных мест 12+18=30</a:t>
            </a:r>
            <a:endParaRPr lang="en-US" sz="2400" b="1" i="1">
              <a:latin typeface="Times New Roman" pitchFamily="18" charset="0"/>
              <a:cs typeface="Times New Roman" pitchFamily="18" charset="0"/>
            </a:endParaRPr>
          </a:p>
          <a:p>
            <a:endParaRPr lang="ru-RU" sz="2400" b="1" i="1">
              <a:latin typeface="Times New Roman" pitchFamily="18" charset="0"/>
              <a:cs typeface="Times New Roman" pitchFamily="18" charset="0"/>
            </a:endParaRPr>
          </a:p>
        </p:txBody>
      </p:sp>
      <p:sp>
        <p:nvSpPr>
          <p:cNvPr id="7" name="TextBox 6"/>
          <p:cNvSpPr txBox="1">
            <a:spLocks noChangeArrowheads="1"/>
          </p:cNvSpPr>
          <p:nvPr/>
        </p:nvSpPr>
        <p:spPr bwMode="auto">
          <a:xfrm>
            <a:off x="571500" y="3857625"/>
            <a:ext cx="6786563" cy="830263"/>
          </a:xfrm>
          <a:prstGeom prst="rect">
            <a:avLst/>
          </a:prstGeom>
          <a:noFill/>
          <a:ln w="9525">
            <a:noFill/>
            <a:miter lim="800000"/>
            <a:headEnd/>
            <a:tailEnd/>
          </a:ln>
        </p:spPr>
        <p:txBody>
          <a:bodyPr>
            <a:spAutoFit/>
          </a:bodyPr>
          <a:lstStyle/>
          <a:p>
            <a:r>
              <a:rPr lang="ru-RU" sz="2400" b="1" i="1">
                <a:latin typeface="Times New Roman" pitchFamily="18" charset="0"/>
                <a:cs typeface="Times New Roman" pitchFamily="18" charset="0"/>
              </a:rPr>
              <a:t>Событие А – досталось удобное место.</a:t>
            </a:r>
            <a:endParaRPr lang="en-US" sz="2400" b="1" i="1">
              <a:latin typeface="Times New Roman" pitchFamily="18" charset="0"/>
              <a:cs typeface="Times New Roman" pitchFamily="18" charset="0"/>
            </a:endParaRPr>
          </a:p>
          <a:p>
            <a:endParaRPr lang="ru-RU" sz="2400" b="1" i="1">
              <a:latin typeface="Times New Roman" pitchFamily="18" charset="0"/>
              <a:cs typeface="Times New Roman" pitchFamily="18" charset="0"/>
            </a:endParaRPr>
          </a:p>
        </p:txBody>
      </p:sp>
      <p:sp>
        <p:nvSpPr>
          <p:cNvPr id="8" name="TextBox 7"/>
          <p:cNvSpPr txBox="1">
            <a:spLocks noChangeArrowheads="1"/>
          </p:cNvSpPr>
          <p:nvPr/>
        </p:nvSpPr>
        <p:spPr bwMode="auto">
          <a:xfrm>
            <a:off x="571500" y="5286375"/>
            <a:ext cx="6786563" cy="461963"/>
          </a:xfrm>
          <a:prstGeom prst="rect">
            <a:avLst/>
          </a:prstGeom>
          <a:noFill/>
          <a:ln w="9525">
            <a:noFill/>
            <a:miter lim="800000"/>
            <a:headEnd/>
            <a:tailEnd/>
          </a:ln>
        </p:spPr>
        <p:txBody>
          <a:bodyPr>
            <a:spAutoFit/>
          </a:bodyPr>
          <a:lstStyle/>
          <a:p>
            <a:r>
              <a:rPr lang="ru-RU" sz="2400" b="1" i="1">
                <a:latin typeface="Times New Roman" pitchFamily="18" charset="0"/>
                <a:cs typeface="Times New Roman" pitchFamily="18" charset="0"/>
              </a:rPr>
              <a:t>Р(А)=30</a:t>
            </a:r>
            <a:r>
              <a:rPr lang="en-US" sz="2400" b="1" i="1">
                <a:latin typeface="Times New Roman" pitchFamily="18" charset="0"/>
                <a:cs typeface="Times New Roman" pitchFamily="18" charset="0"/>
              </a:rPr>
              <a:t>/</a:t>
            </a:r>
            <a:r>
              <a:rPr lang="ru-RU" sz="2400" b="1" i="1">
                <a:latin typeface="Times New Roman" pitchFamily="18" charset="0"/>
                <a:cs typeface="Times New Roman" pitchFamily="18" charset="0"/>
              </a:rPr>
              <a:t>300=0,1</a:t>
            </a:r>
          </a:p>
        </p:txBody>
      </p:sp>
      <p:sp>
        <p:nvSpPr>
          <p:cNvPr id="9" name="TextBox 8"/>
          <p:cNvSpPr txBox="1">
            <a:spLocks noChangeArrowheads="1"/>
          </p:cNvSpPr>
          <p:nvPr/>
        </p:nvSpPr>
        <p:spPr bwMode="auto">
          <a:xfrm>
            <a:off x="571500" y="4572000"/>
            <a:ext cx="6786563" cy="830263"/>
          </a:xfrm>
          <a:prstGeom prst="rect">
            <a:avLst/>
          </a:prstGeom>
          <a:noFill/>
          <a:ln w="9525">
            <a:noFill/>
            <a:miter lim="800000"/>
            <a:headEnd/>
            <a:tailEnd/>
          </a:ln>
        </p:spPr>
        <p:txBody>
          <a:bodyPr>
            <a:spAutoFit/>
          </a:bodyPr>
          <a:lstStyle/>
          <a:p>
            <a:r>
              <a:rPr lang="ru-RU" sz="2400" b="1" i="1">
                <a:latin typeface="Times New Roman" pitchFamily="18" charset="0"/>
                <a:cs typeface="Times New Roman" pitchFamily="18" charset="0"/>
              </a:rPr>
              <a:t>Всего событий – 300 (равно количеству мест)</a:t>
            </a:r>
            <a:endParaRPr lang="en-US" sz="2400" b="1" i="1">
              <a:latin typeface="Times New Roman" pitchFamily="18" charset="0"/>
              <a:cs typeface="Times New Roman" pitchFamily="18" charset="0"/>
            </a:endParaRPr>
          </a:p>
          <a:p>
            <a:endParaRPr lang="ru-RU" sz="2400" b="1" i="1">
              <a:latin typeface="Times New Roman" pitchFamily="18" charset="0"/>
              <a:cs typeface="Times New Roman" pitchFamily="18" charset="0"/>
            </a:endParaRPr>
          </a:p>
        </p:txBody>
      </p:sp>
      <p:sp>
        <p:nvSpPr>
          <p:cNvPr id="44041" name="Прямоугольник 14"/>
          <p:cNvSpPr>
            <a:spLocks noChangeArrowheads="1"/>
          </p:cNvSpPr>
          <p:nvPr/>
        </p:nvSpPr>
        <p:spPr bwMode="auto">
          <a:xfrm>
            <a:off x="4143375" y="5929313"/>
            <a:ext cx="1514475" cy="461962"/>
          </a:xfrm>
          <a:prstGeom prst="rect">
            <a:avLst/>
          </a:prstGeom>
          <a:noFill/>
          <a:ln w="9525">
            <a:noFill/>
            <a:miter lim="800000"/>
            <a:headEnd/>
            <a:tailEnd/>
          </a:ln>
        </p:spPr>
        <p:txBody>
          <a:bodyPr wrap="none">
            <a:spAutoFit/>
          </a:bodyPr>
          <a:lstStyle/>
          <a:p>
            <a:r>
              <a:rPr lang="ru-RU" sz="2400" b="1">
                <a:solidFill>
                  <a:srgbClr val="000000"/>
                </a:solidFill>
                <a:latin typeface="Times New Roman" pitchFamily="18" charset="0"/>
                <a:cs typeface="Times New Roman" pitchFamily="18" charset="0"/>
              </a:rPr>
              <a:t>Ответ:0,1</a:t>
            </a:r>
          </a:p>
        </p:txBody>
      </p:sp>
      <p:sp>
        <p:nvSpPr>
          <p:cNvPr id="41994" name="Прямоугольник 5"/>
          <p:cNvSpPr>
            <a:spLocks noChangeArrowheads="1"/>
          </p:cNvSpPr>
          <p:nvPr/>
        </p:nvSpPr>
        <p:spPr bwMode="auto">
          <a:xfrm>
            <a:off x="1071563" y="2786063"/>
            <a:ext cx="1495425" cy="461962"/>
          </a:xfrm>
          <a:prstGeom prst="rect">
            <a:avLst/>
          </a:prstGeom>
          <a:noFill/>
          <a:ln w="9525">
            <a:noFill/>
            <a:miter lim="800000"/>
            <a:headEnd/>
            <a:tailEnd/>
          </a:ln>
        </p:spPr>
        <p:txBody>
          <a:bodyPr wrap="none">
            <a:spAutoFit/>
          </a:bodyPr>
          <a:lstStyle/>
          <a:p>
            <a:r>
              <a:rPr lang="ru-RU" sz="2400" b="1">
                <a:latin typeface="Times New Roman" pitchFamily="18" charset="0"/>
                <a:cs typeface="Times New Roman" pitchFamily="18" charset="0"/>
              </a:rPr>
              <a:t>Решение:</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ox(in)">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ox(in)">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box(in)">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4" presetClass="entr" presetSubtype="16"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box(in)">
                                      <p:cBhvr>
                                        <p:cTn id="22" dur="500"/>
                                        <p:tgtEl>
                                          <p:spTgt spid="8"/>
                                        </p:tgtEl>
                                      </p:cBhvr>
                                    </p:animEffect>
                                  </p:childTnLst>
                                </p:cTn>
                              </p:par>
                            </p:childTnLst>
                          </p:cTn>
                        </p:par>
                      </p:childTnLst>
                    </p:cTn>
                  </p:par>
                  <p:par>
                    <p:cTn id="23" fill="hold">
                      <p:stCondLst>
                        <p:cond delay="indefinite"/>
                      </p:stCondLst>
                      <p:childTnLst>
                        <p:par>
                          <p:cTn id="24" fill="hold">
                            <p:stCondLst>
                              <p:cond delay="0"/>
                            </p:stCondLst>
                            <p:childTnLst>
                              <p:par>
                                <p:cTn id="25" presetID="4" presetClass="entr" presetSubtype="16" fill="hold" grpId="0" nodeType="clickEffect">
                                  <p:stCondLst>
                                    <p:cond delay="0"/>
                                  </p:stCondLst>
                                  <p:childTnLst>
                                    <p:set>
                                      <p:cBhvr>
                                        <p:cTn id="26" dur="1" fill="hold">
                                          <p:stCondLst>
                                            <p:cond delay="0"/>
                                          </p:stCondLst>
                                        </p:cTn>
                                        <p:tgtEl>
                                          <p:spTgt spid="44041"/>
                                        </p:tgtEl>
                                        <p:attrNameLst>
                                          <p:attrName>style.visibility</p:attrName>
                                        </p:attrNameLst>
                                      </p:cBhvr>
                                      <p:to>
                                        <p:strVal val="visible"/>
                                      </p:to>
                                    </p:set>
                                    <p:animEffect transition="in" filter="box(in)">
                                      <p:cBhvr>
                                        <p:cTn id="27" dur="500"/>
                                        <p:tgtEl>
                                          <p:spTgt spid="440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P spid="9" grpId="0"/>
      <p:bldP spid="44041"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Заголовок 1"/>
          <p:cNvSpPr>
            <a:spLocks noGrp="1"/>
          </p:cNvSpPr>
          <p:nvPr>
            <p:ph type="title" idx="4294967295"/>
          </p:nvPr>
        </p:nvSpPr>
        <p:spPr>
          <a:xfrm>
            <a:off x="323528" y="260648"/>
            <a:ext cx="8572500" cy="2206576"/>
          </a:xfrm>
        </p:spPr>
        <p:txBody>
          <a:bodyPr>
            <a:normAutofit fontScale="90000"/>
          </a:bodyPr>
          <a:lstStyle/>
          <a:p>
            <a:pPr algn="l"/>
            <a:r>
              <a:rPr lang="ru-RU" sz="2000" b="0" dirty="0" smtClean="0">
                <a:solidFill>
                  <a:schemeClr val="accent4">
                    <a:lumMod val="60000"/>
                    <a:lumOff val="40000"/>
                  </a:schemeClr>
                </a:solidFill>
              </a:rPr>
              <a:t>№ </a:t>
            </a:r>
            <a:r>
              <a:rPr lang="ru-RU" sz="2000" b="0" dirty="0" smtClean="0">
                <a:solidFill>
                  <a:schemeClr val="accent4">
                    <a:lumMod val="60000"/>
                    <a:lumOff val="40000"/>
                  </a:schemeClr>
                </a:solidFill>
              </a:rPr>
              <a:t>320</a:t>
            </a:r>
            <a:r>
              <a:rPr lang="en-US" sz="2000" b="0" dirty="0" smtClean="0">
                <a:solidFill>
                  <a:schemeClr val="accent4">
                    <a:lumMod val="60000"/>
                    <a:lumOff val="40000"/>
                  </a:schemeClr>
                </a:solidFill>
              </a:rPr>
              <a:t>181</a:t>
            </a:r>
            <a:r>
              <a:rPr lang="ru-RU" sz="2000" dirty="0" smtClean="0"/>
              <a:t/>
            </a:r>
            <a:br>
              <a:rPr lang="ru-RU" sz="2000" dirty="0" smtClean="0"/>
            </a:br>
            <a:r>
              <a:rPr lang="ru-RU" sz="2400" b="1" i="1" dirty="0" smtClean="0"/>
              <a:t>В группе туристов 5 человек. С помощью жребия они выбирают двух человек, которые должны идти в село за продуктами. Турист А. хотел бы сходить в магазин, но он подчиняется жребию. Какова вероятность того, что А. пойдёт в магазин?</a:t>
            </a:r>
          </a:p>
        </p:txBody>
      </p:sp>
      <p:sp>
        <p:nvSpPr>
          <p:cNvPr id="4" name="Дата 3"/>
          <p:cNvSpPr txBox="1">
            <a:spLocks noGrp="1"/>
          </p:cNvSpPr>
          <p:nvPr/>
        </p:nvSpPr>
        <p:spPr>
          <a:xfrm>
            <a:off x="457200" y="6356350"/>
            <a:ext cx="2133600" cy="365125"/>
          </a:xfrm>
          <a:prstGeom prst="rect">
            <a:avLst/>
          </a:prstGeom>
          <a:noFill/>
        </p:spPr>
        <p:txBody>
          <a:bodyPr anchor="ctr"/>
          <a:lstStyle/>
          <a:p>
            <a:pPr fontAlgn="auto">
              <a:spcBef>
                <a:spcPts val="0"/>
              </a:spcBef>
              <a:spcAft>
                <a:spcPts val="0"/>
              </a:spcAft>
              <a:defRPr/>
            </a:pPr>
            <a:fld id="{DD9845EC-924B-40A2-B7F1-A3AF9F6B9CA7}" type="datetime1">
              <a:rPr lang="ru-RU" sz="1200">
                <a:solidFill>
                  <a:schemeClr val="tx1">
                    <a:tint val="75000"/>
                  </a:schemeClr>
                </a:solidFill>
                <a:latin typeface="+mn-lt"/>
                <a:cs typeface="+mn-cs"/>
              </a:rPr>
              <a:pPr fontAlgn="auto">
                <a:spcBef>
                  <a:spcPts val="0"/>
                </a:spcBef>
                <a:spcAft>
                  <a:spcPts val="0"/>
                </a:spcAft>
                <a:defRPr/>
              </a:pPr>
              <a:t>11.11.2013</a:t>
            </a:fld>
            <a:endParaRPr lang="ru-RU" sz="1200">
              <a:solidFill>
                <a:schemeClr val="tx1">
                  <a:tint val="75000"/>
                </a:schemeClr>
              </a:solidFill>
              <a:latin typeface="+mn-lt"/>
              <a:cs typeface="+mn-cs"/>
            </a:endParaRPr>
          </a:p>
        </p:txBody>
      </p:sp>
      <p:sp>
        <p:nvSpPr>
          <p:cNvPr id="5" name="Номер слайда 4"/>
          <p:cNvSpPr txBox="1">
            <a:spLocks noGrp="1"/>
          </p:cNvSpPr>
          <p:nvPr/>
        </p:nvSpPr>
        <p:spPr>
          <a:xfrm>
            <a:off x="6553200" y="6356350"/>
            <a:ext cx="2133600" cy="365125"/>
          </a:xfrm>
          <a:prstGeom prst="rect">
            <a:avLst/>
          </a:prstGeom>
          <a:noFill/>
        </p:spPr>
        <p:txBody>
          <a:bodyPr anchor="ctr"/>
          <a:lstStyle/>
          <a:p>
            <a:pPr algn="r" fontAlgn="auto">
              <a:spcBef>
                <a:spcPts val="0"/>
              </a:spcBef>
              <a:spcAft>
                <a:spcPts val="0"/>
              </a:spcAft>
              <a:defRPr/>
            </a:pPr>
            <a:fld id="{B24A1DB2-BF2B-46E0-B65D-74EC36391CD4}" type="slidenum">
              <a:rPr lang="ru-RU" sz="1200">
                <a:solidFill>
                  <a:schemeClr val="tx1">
                    <a:tint val="75000"/>
                  </a:schemeClr>
                </a:solidFill>
                <a:latin typeface="+mn-lt"/>
                <a:cs typeface="+mn-cs"/>
              </a:rPr>
              <a:pPr algn="r" fontAlgn="auto">
                <a:spcBef>
                  <a:spcPts val="0"/>
                </a:spcBef>
                <a:spcAft>
                  <a:spcPts val="0"/>
                </a:spcAft>
                <a:defRPr/>
              </a:pPr>
              <a:t>17</a:t>
            </a:fld>
            <a:endParaRPr lang="ru-RU" sz="1200">
              <a:solidFill>
                <a:schemeClr val="tx1">
                  <a:tint val="75000"/>
                </a:schemeClr>
              </a:solidFill>
              <a:latin typeface="+mn-lt"/>
              <a:cs typeface="+mn-cs"/>
            </a:endParaRPr>
          </a:p>
        </p:txBody>
      </p:sp>
      <p:sp>
        <p:nvSpPr>
          <p:cNvPr id="43013" name="Прямоугольник 5"/>
          <p:cNvSpPr>
            <a:spLocks noChangeArrowheads="1"/>
          </p:cNvSpPr>
          <p:nvPr/>
        </p:nvSpPr>
        <p:spPr bwMode="auto">
          <a:xfrm>
            <a:off x="539552" y="2348880"/>
            <a:ext cx="1495425" cy="461962"/>
          </a:xfrm>
          <a:prstGeom prst="rect">
            <a:avLst/>
          </a:prstGeom>
          <a:noFill/>
          <a:ln w="9525">
            <a:noFill/>
            <a:miter lim="800000"/>
            <a:headEnd/>
            <a:tailEnd/>
          </a:ln>
        </p:spPr>
        <p:txBody>
          <a:bodyPr wrap="none">
            <a:spAutoFit/>
          </a:bodyPr>
          <a:lstStyle/>
          <a:p>
            <a:r>
              <a:rPr lang="ru-RU" sz="2400" b="1" dirty="0">
                <a:latin typeface="Times New Roman" pitchFamily="18" charset="0"/>
                <a:cs typeface="Times New Roman" pitchFamily="18" charset="0"/>
              </a:rPr>
              <a:t>Решение:</a:t>
            </a:r>
          </a:p>
        </p:txBody>
      </p:sp>
      <p:sp>
        <p:nvSpPr>
          <p:cNvPr id="8" name="TextBox 7"/>
          <p:cNvSpPr txBox="1">
            <a:spLocks noChangeArrowheads="1"/>
          </p:cNvSpPr>
          <p:nvPr/>
        </p:nvSpPr>
        <p:spPr bwMode="auto">
          <a:xfrm>
            <a:off x="571500" y="2714625"/>
            <a:ext cx="7929563" cy="738188"/>
          </a:xfrm>
          <a:prstGeom prst="rect">
            <a:avLst/>
          </a:prstGeom>
          <a:noFill/>
          <a:ln w="9525">
            <a:noFill/>
            <a:miter lim="800000"/>
            <a:headEnd/>
            <a:tailEnd/>
          </a:ln>
        </p:spPr>
        <p:txBody>
          <a:bodyPr>
            <a:spAutoFit/>
          </a:bodyPr>
          <a:lstStyle/>
          <a:p>
            <a:r>
              <a:rPr lang="ru-RU" sz="2400" b="1" i="1" dirty="0">
                <a:latin typeface="Times New Roman" pitchFamily="18" charset="0"/>
                <a:cs typeface="Times New Roman" pitchFamily="18" charset="0"/>
              </a:rPr>
              <a:t>Возможные комбинации пар из 5 человек (1,2,3,4,5)</a:t>
            </a:r>
            <a:endParaRPr lang="en-US" sz="2400" b="1" i="1" dirty="0">
              <a:latin typeface="Times New Roman" pitchFamily="18" charset="0"/>
              <a:cs typeface="Times New Roman" pitchFamily="18" charset="0"/>
            </a:endParaRPr>
          </a:p>
          <a:p>
            <a:endParaRPr lang="ru-RU" b="1" i="1" dirty="0">
              <a:latin typeface="Times New Roman" pitchFamily="18" charset="0"/>
              <a:cs typeface="Times New Roman" pitchFamily="18" charset="0"/>
            </a:endParaRPr>
          </a:p>
        </p:txBody>
      </p:sp>
      <p:sp>
        <p:nvSpPr>
          <p:cNvPr id="9" name="TextBox 8"/>
          <p:cNvSpPr txBox="1">
            <a:spLocks noChangeArrowheads="1"/>
          </p:cNvSpPr>
          <p:nvPr/>
        </p:nvSpPr>
        <p:spPr bwMode="auto">
          <a:xfrm>
            <a:off x="642938" y="3357563"/>
            <a:ext cx="785812" cy="1846262"/>
          </a:xfrm>
          <a:prstGeom prst="rect">
            <a:avLst/>
          </a:prstGeom>
          <a:noFill/>
          <a:ln w="9525">
            <a:noFill/>
            <a:miter lim="800000"/>
            <a:headEnd/>
            <a:tailEnd/>
          </a:ln>
        </p:spPr>
        <p:txBody>
          <a:bodyPr>
            <a:spAutoFit/>
          </a:bodyPr>
          <a:lstStyle/>
          <a:p>
            <a:r>
              <a:rPr lang="ru-RU" sz="2400" b="1" i="1">
                <a:latin typeface="Times New Roman" pitchFamily="18" charset="0"/>
                <a:cs typeface="Times New Roman" pitchFamily="18" charset="0"/>
              </a:rPr>
              <a:t>12</a:t>
            </a:r>
          </a:p>
          <a:p>
            <a:r>
              <a:rPr lang="ru-RU" sz="2400" b="1" i="1">
                <a:latin typeface="Times New Roman" pitchFamily="18" charset="0"/>
                <a:cs typeface="Times New Roman" pitchFamily="18" charset="0"/>
              </a:rPr>
              <a:t>13</a:t>
            </a:r>
          </a:p>
          <a:p>
            <a:r>
              <a:rPr lang="ru-RU" sz="2400" b="1" i="1">
                <a:latin typeface="Times New Roman" pitchFamily="18" charset="0"/>
                <a:cs typeface="Times New Roman" pitchFamily="18" charset="0"/>
              </a:rPr>
              <a:t>14</a:t>
            </a:r>
          </a:p>
          <a:p>
            <a:r>
              <a:rPr lang="ru-RU" sz="2400" b="1" i="1">
                <a:latin typeface="Times New Roman" pitchFamily="18" charset="0"/>
                <a:cs typeface="Times New Roman" pitchFamily="18" charset="0"/>
              </a:rPr>
              <a:t>15 </a:t>
            </a:r>
            <a:endParaRPr lang="en-US" sz="2400" b="1" i="1">
              <a:latin typeface="Times New Roman" pitchFamily="18" charset="0"/>
              <a:cs typeface="Times New Roman" pitchFamily="18" charset="0"/>
            </a:endParaRPr>
          </a:p>
          <a:p>
            <a:endParaRPr lang="ru-RU" b="1" i="1">
              <a:latin typeface="Times New Roman" pitchFamily="18" charset="0"/>
              <a:cs typeface="Times New Roman" pitchFamily="18" charset="0"/>
            </a:endParaRPr>
          </a:p>
        </p:txBody>
      </p:sp>
      <p:sp>
        <p:nvSpPr>
          <p:cNvPr id="11" name="TextBox 10"/>
          <p:cNvSpPr txBox="1">
            <a:spLocks noChangeArrowheads="1"/>
          </p:cNvSpPr>
          <p:nvPr/>
        </p:nvSpPr>
        <p:spPr bwMode="auto">
          <a:xfrm>
            <a:off x="1214438" y="3357563"/>
            <a:ext cx="785812" cy="1200150"/>
          </a:xfrm>
          <a:prstGeom prst="rect">
            <a:avLst/>
          </a:prstGeom>
          <a:noFill/>
          <a:ln w="9525">
            <a:noFill/>
            <a:miter lim="800000"/>
            <a:headEnd/>
            <a:tailEnd/>
          </a:ln>
        </p:spPr>
        <p:txBody>
          <a:bodyPr>
            <a:spAutoFit/>
          </a:bodyPr>
          <a:lstStyle/>
          <a:p>
            <a:r>
              <a:rPr lang="ru-RU" sz="2400" b="1" i="1">
                <a:latin typeface="Times New Roman" pitchFamily="18" charset="0"/>
                <a:cs typeface="Times New Roman" pitchFamily="18" charset="0"/>
              </a:rPr>
              <a:t>23</a:t>
            </a:r>
          </a:p>
          <a:p>
            <a:r>
              <a:rPr lang="ru-RU" sz="2400" b="1" i="1">
                <a:latin typeface="Times New Roman" pitchFamily="18" charset="0"/>
                <a:cs typeface="Times New Roman" pitchFamily="18" charset="0"/>
              </a:rPr>
              <a:t>24</a:t>
            </a:r>
          </a:p>
          <a:p>
            <a:r>
              <a:rPr lang="ru-RU" sz="2400" b="1" i="1">
                <a:latin typeface="Times New Roman" pitchFamily="18" charset="0"/>
                <a:cs typeface="Times New Roman" pitchFamily="18" charset="0"/>
              </a:rPr>
              <a:t>25</a:t>
            </a:r>
          </a:p>
        </p:txBody>
      </p:sp>
      <p:sp>
        <p:nvSpPr>
          <p:cNvPr id="12" name="TextBox 11"/>
          <p:cNvSpPr txBox="1">
            <a:spLocks noChangeArrowheads="1"/>
          </p:cNvSpPr>
          <p:nvPr/>
        </p:nvSpPr>
        <p:spPr bwMode="auto">
          <a:xfrm>
            <a:off x="1714500" y="3357563"/>
            <a:ext cx="785813" cy="830262"/>
          </a:xfrm>
          <a:prstGeom prst="rect">
            <a:avLst/>
          </a:prstGeom>
          <a:noFill/>
          <a:ln w="9525">
            <a:noFill/>
            <a:miter lim="800000"/>
            <a:headEnd/>
            <a:tailEnd/>
          </a:ln>
        </p:spPr>
        <p:txBody>
          <a:bodyPr>
            <a:spAutoFit/>
          </a:bodyPr>
          <a:lstStyle/>
          <a:p>
            <a:r>
              <a:rPr lang="ru-RU" sz="2400" b="1" i="1">
                <a:latin typeface="Times New Roman" pitchFamily="18" charset="0"/>
                <a:cs typeface="Times New Roman" pitchFamily="18" charset="0"/>
              </a:rPr>
              <a:t>34</a:t>
            </a:r>
          </a:p>
          <a:p>
            <a:r>
              <a:rPr lang="ru-RU" sz="2400" b="1" i="1">
                <a:latin typeface="Times New Roman" pitchFamily="18" charset="0"/>
                <a:cs typeface="Times New Roman" pitchFamily="18" charset="0"/>
              </a:rPr>
              <a:t>35</a:t>
            </a:r>
          </a:p>
        </p:txBody>
      </p:sp>
      <p:sp>
        <p:nvSpPr>
          <p:cNvPr id="13" name="TextBox 12"/>
          <p:cNvSpPr txBox="1">
            <a:spLocks noChangeArrowheads="1"/>
          </p:cNvSpPr>
          <p:nvPr/>
        </p:nvSpPr>
        <p:spPr bwMode="auto">
          <a:xfrm>
            <a:off x="2214563" y="3357563"/>
            <a:ext cx="785812" cy="461962"/>
          </a:xfrm>
          <a:prstGeom prst="rect">
            <a:avLst/>
          </a:prstGeom>
          <a:noFill/>
          <a:ln w="9525">
            <a:noFill/>
            <a:miter lim="800000"/>
            <a:headEnd/>
            <a:tailEnd/>
          </a:ln>
        </p:spPr>
        <p:txBody>
          <a:bodyPr>
            <a:spAutoFit/>
          </a:bodyPr>
          <a:lstStyle/>
          <a:p>
            <a:r>
              <a:rPr lang="ru-RU" sz="2400" b="1" i="1">
                <a:latin typeface="Times New Roman" pitchFamily="18" charset="0"/>
                <a:cs typeface="Times New Roman" pitchFamily="18" charset="0"/>
              </a:rPr>
              <a:t>45</a:t>
            </a:r>
          </a:p>
        </p:txBody>
      </p:sp>
      <p:sp>
        <p:nvSpPr>
          <p:cNvPr id="14" name="Правая фигурная скобка 13"/>
          <p:cNvSpPr/>
          <p:nvPr/>
        </p:nvSpPr>
        <p:spPr>
          <a:xfrm>
            <a:off x="2786063" y="3429000"/>
            <a:ext cx="285750" cy="1500188"/>
          </a:xfrm>
          <a:prstGeom prst="rightBrace">
            <a:avLst/>
          </a:prstGeom>
          <a:ln w="15875">
            <a:solidFill>
              <a:schemeClr val="accent6">
                <a:lumMod val="75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ru-RU"/>
          </a:p>
        </p:txBody>
      </p:sp>
      <p:sp>
        <p:nvSpPr>
          <p:cNvPr id="15" name="TextBox 14"/>
          <p:cNvSpPr txBox="1">
            <a:spLocks noChangeArrowheads="1"/>
          </p:cNvSpPr>
          <p:nvPr/>
        </p:nvSpPr>
        <p:spPr bwMode="auto">
          <a:xfrm>
            <a:off x="3143250" y="3857625"/>
            <a:ext cx="1643063" cy="461963"/>
          </a:xfrm>
          <a:prstGeom prst="rect">
            <a:avLst/>
          </a:prstGeom>
          <a:noFill/>
          <a:ln w="9525">
            <a:noFill/>
            <a:miter lim="800000"/>
            <a:headEnd/>
            <a:tailEnd/>
          </a:ln>
        </p:spPr>
        <p:txBody>
          <a:bodyPr>
            <a:spAutoFit/>
          </a:bodyPr>
          <a:lstStyle/>
          <a:p>
            <a:r>
              <a:rPr lang="ru-RU" sz="2400" b="1" i="1">
                <a:latin typeface="Times New Roman" pitchFamily="18" charset="0"/>
                <a:cs typeface="Times New Roman" pitchFamily="18" charset="0"/>
              </a:rPr>
              <a:t>Всего - 10</a:t>
            </a:r>
          </a:p>
        </p:txBody>
      </p:sp>
      <p:sp>
        <p:nvSpPr>
          <p:cNvPr id="16" name="TextBox 15"/>
          <p:cNvSpPr txBox="1">
            <a:spLocks noChangeArrowheads="1"/>
          </p:cNvSpPr>
          <p:nvPr/>
        </p:nvSpPr>
        <p:spPr bwMode="auto">
          <a:xfrm>
            <a:off x="714375" y="5143500"/>
            <a:ext cx="3071813" cy="461963"/>
          </a:xfrm>
          <a:prstGeom prst="rect">
            <a:avLst/>
          </a:prstGeom>
          <a:noFill/>
          <a:ln w="9525">
            <a:noFill/>
            <a:miter lim="800000"/>
            <a:headEnd/>
            <a:tailEnd/>
          </a:ln>
        </p:spPr>
        <p:txBody>
          <a:bodyPr>
            <a:spAutoFit/>
          </a:bodyPr>
          <a:lstStyle/>
          <a:p>
            <a:r>
              <a:rPr lang="ru-RU" sz="2400" b="1" i="1">
                <a:latin typeface="Times New Roman" pitchFamily="18" charset="0"/>
                <a:cs typeface="Times New Roman" pitchFamily="18" charset="0"/>
              </a:rPr>
              <a:t>У каждого 4 шанса</a:t>
            </a:r>
          </a:p>
        </p:txBody>
      </p:sp>
      <p:sp>
        <p:nvSpPr>
          <p:cNvPr id="17" name="TextBox 16"/>
          <p:cNvSpPr txBox="1">
            <a:spLocks noChangeArrowheads="1"/>
          </p:cNvSpPr>
          <p:nvPr/>
        </p:nvSpPr>
        <p:spPr bwMode="auto">
          <a:xfrm>
            <a:off x="785813" y="5715000"/>
            <a:ext cx="2000250" cy="461963"/>
          </a:xfrm>
          <a:prstGeom prst="rect">
            <a:avLst/>
          </a:prstGeom>
          <a:noFill/>
          <a:ln w="9525">
            <a:noFill/>
            <a:miter lim="800000"/>
            <a:headEnd/>
            <a:tailEnd/>
          </a:ln>
        </p:spPr>
        <p:txBody>
          <a:bodyPr>
            <a:spAutoFit/>
          </a:bodyPr>
          <a:lstStyle/>
          <a:p>
            <a:r>
              <a:rPr lang="ru-RU" sz="2400" b="1" i="1">
                <a:latin typeface="Times New Roman" pitchFamily="18" charset="0"/>
                <a:cs typeface="Times New Roman" pitchFamily="18" charset="0"/>
              </a:rPr>
              <a:t>Р=4</a:t>
            </a:r>
            <a:r>
              <a:rPr lang="en-US" sz="2400" b="1" i="1">
                <a:latin typeface="Times New Roman" pitchFamily="18" charset="0"/>
                <a:cs typeface="Times New Roman" pitchFamily="18" charset="0"/>
              </a:rPr>
              <a:t>/10</a:t>
            </a:r>
            <a:r>
              <a:rPr lang="ru-RU" sz="2400" b="1" i="1">
                <a:latin typeface="Times New Roman" pitchFamily="18" charset="0"/>
                <a:cs typeface="Times New Roman" pitchFamily="18" charset="0"/>
              </a:rPr>
              <a:t>=0,4</a:t>
            </a:r>
          </a:p>
        </p:txBody>
      </p:sp>
      <p:sp>
        <p:nvSpPr>
          <p:cNvPr id="45071" name="Прямоугольник 14"/>
          <p:cNvSpPr>
            <a:spLocks noChangeArrowheads="1"/>
          </p:cNvSpPr>
          <p:nvPr/>
        </p:nvSpPr>
        <p:spPr bwMode="auto">
          <a:xfrm>
            <a:off x="5143500" y="5572125"/>
            <a:ext cx="1514475" cy="461963"/>
          </a:xfrm>
          <a:prstGeom prst="rect">
            <a:avLst/>
          </a:prstGeom>
          <a:noFill/>
          <a:ln w="9525">
            <a:noFill/>
            <a:miter lim="800000"/>
            <a:headEnd/>
            <a:tailEnd/>
          </a:ln>
        </p:spPr>
        <p:txBody>
          <a:bodyPr wrap="none">
            <a:spAutoFit/>
          </a:bodyPr>
          <a:lstStyle/>
          <a:p>
            <a:r>
              <a:rPr lang="ru-RU" sz="2400" b="1">
                <a:solidFill>
                  <a:srgbClr val="000000"/>
                </a:solidFill>
                <a:latin typeface="Times New Roman" pitchFamily="18" charset="0"/>
                <a:cs typeface="Times New Roman" pitchFamily="18" charset="0"/>
              </a:rPr>
              <a:t>Ответ:0,4</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ox(in)">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box(in)">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box(in)">
                                      <p:cBhvr>
                                        <p:cTn id="17" dur="500"/>
                                        <p:tgtEl>
                                          <p:spTgt spid="11"/>
                                        </p:tgtEl>
                                      </p:cBhvr>
                                    </p:animEffect>
                                  </p:childTnLst>
                                </p:cTn>
                              </p:par>
                            </p:childTnLst>
                          </p:cTn>
                        </p:par>
                      </p:childTnLst>
                    </p:cTn>
                  </p:par>
                  <p:par>
                    <p:cTn id="18" fill="hold">
                      <p:stCondLst>
                        <p:cond delay="indefinite"/>
                      </p:stCondLst>
                      <p:childTnLst>
                        <p:par>
                          <p:cTn id="19" fill="hold">
                            <p:stCondLst>
                              <p:cond delay="0"/>
                            </p:stCondLst>
                            <p:childTnLst>
                              <p:par>
                                <p:cTn id="20" presetID="4" presetClass="entr" presetSubtype="16" fill="hold" grpId="0"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box(in)">
                                      <p:cBhvr>
                                        <p:cTn id="22" dur="500"/>
                                        <p:tgtEl>
                                          <p:spTgt spid="12"/>
                                        </p:tgtEl>
                                      </p:cBhvr>
                                    </p:animEffect>
                                  </p:childTnLst>
                                </p:cTn>
                              </p:par>
                            </p:childTnLst>
                          </p:cTn>
                        </p:par>
                      </p:childTnLst>
                    </p:cTn>
                  </p:par>
                  <p:par>
                    <p:cTn id="23" fill="hold">
                      <p:stCondLst>
                        <p:cond delay="indefinite"/>
                      </p:stCondLst>
                      <p:childTnLst>
                        <p:par>
                          <p:cTn id="24" fill="hold">
                            <p:stCondLst>
                              <p:cond delay="0"/>
                            </p:stCondLst>
                            <p:childTnLst>
                              <p:par>
                                <p:cTn id="25" presetID="4" presetClass="entr" presetSubtype="16" fill="hold" grpId="0" nodeType="click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box(in)">
                                      <p:cBhvr>
                                        <p:cTn id="27" dur="500"/>
                                        <p:tgtEl>
                                          <p:spTgt spid="13"/>
                                        </p:tgtEl>
                                      </p:cBhvr>
                                    </p:animEffect>
                                  </p:childTnLst>
                                </p:cTn>
                              </p:par>
                            </p:childTnLst>
                          </p:cTn>
                        </p:par>
                      </p:childTnLst>
                    </p:cTn>
                  </p:par>
                  <p:par>
                    <p:cTn id="28" fill="hold">
                      <p:stCondLst>
                        <p:cond delay="indefinite"/>
                      </p:stCondLst>
                      <p:childTnLst>
                        <p:par>
                          <p:cTn id="29" fill="hold">
                            <p:stCondLst>
                              <p:cond delay="0"/>
                            </p:stCondLst>
                            <p:childTnLst>
                              <p:par>
                                <p:cTn id="30" presetID="4" presetClass="entr" presetSubtype="16" fill="hold" grpId="0" nodeType="clickEffect">
                                  <p:stCondLst>
                                    <p:cond delay="0"/>
                                  </p:stCondLst>
                                  <p:childTnLst>
                                    <p:set>
                                      <p:cBhvr>
                                        <p:cTn id="31" dur="1" fill="hold">
                                          <p:stCondLst>
                                            <p:cond delay="0"/>
                                          </p:stCondLst>
                                        </p:cTn>
                                        <p:tgtEl>
                                          <p:spTgt spid="14"/>
                                        </p:tgtEl>
                                        <p:attrNameLst>
                                          <p:attrName>style.visibility</p:attrName>
                                        </p:attrNameLst>
                                      </p:cBhvr>
                                      <p:to>
                                        <p:strVal val="visible"/>
                                      </p:to>
                                    </p:set>
                                    <p:animEffect transition="in" filter="box(in)">
                                      <p:cBhvr>
                                        <p:cTn id="32" dur="500"/>
                                        <p:tgtEl>
                                          <p:spTgt spid="14"/>
                                        </p:tgtEl>
                                      </p:cBhvr>
                                    </p:animEffect>
                                  </p:childTnLst>
                                </p:cTn>
                              </p:par>
                            </p:childTnLst>
                          </p:cTn>
                        </p:par>
                      </p:childTnLst>
                    </p:cTn>
                  </p:par>
                  <p:par>
                    <p:cTn id="33" fill="hold">
                      <p:stCondLst>
                        <p:cond delay="indefinite"/>
                      </p:stCondLst>
                      <p:childTnLst>
                        <p:par>
                          <p:cTn id="34" fill="hold">
                            <p:stCondLst>
                              <p:cond delay="0"/>
                            </p:stCondLst>
                            <p:childTnLst>
                              <p:par>
                                <p:cTn id="35" presetID="4" presetClass="entr" presetSubtype="16" fill="hold" grpId="0" nodeType="click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box(in)">
                                      <p:cBhvr>
                                        <p:cTn id="37" dur="500"/>
                                        <p:tgtEl>
                                          <p:spTgt spid="15"/>
                                        </p:tgtEl>
                                      </p:cBhvr>
                                    </p:animEffect>
                                  </p:childTnLst>
                                </p:cTn>
                              </p:par>
                            </p:childTnLst>
                          </p:cTn>
                        </p:par>
                      </p:childTnLst>
                    </p:cTn>
                  </p:par>
                  <p:par>
                    <p:cTn id="38" fill="hold">
                      <p:stCondLst>
                        <p:cond delay="indefinite"/>
                      </p:stCondLst>
                      <p:childTnLst>
                        <p:par>
                          <p:cTn id="39" fill="hold">
                            <p:stCondLst>
                              <p:cond delay="0"/>
                            </p:stCondLst>
                            <p:childTnLst>
                              <p:par>
                                <p:cTn id="40" presetID="4" presetClass="entr" presetSubtype="16" fill="hold" grpId="0" nodeType="clickEffect">
                                  <p:stCondLst>
                                    <p:cond delay="0"/>
                                  </p:stCondLst>
                                  <p:childTnLst>
                                    <p:set>
                                      <p:cBhvr>
                                        <p:cTn id="41" dur="1" fill="hold">
                                          <p:stCondLst>
                                            <p:cond delay="0"/>
                                          </p:stCondLst>
                                        </p:cTn>
                                        <p:tgtEl>
                                          <p:spTgt spid="16"/>
                                        </p:tgtEl>
                                        <p:attrNameLst>
                                          <p:attrName>style.visibility</p:attrName>
                                        </p:attrNameLst>
                                      </p:cBhvr>
                                      <p:to>
                                        <p:strVal val="visible"/>
                                      </p:to>
                                    </p:set>
                                    <p:animEffect transition="in" filter="box(in)">
                                      <p:cBhvr>
                                        <p:cTn id="42" dur="500"/>
                                        <p:tgtEl>
                                          <p:spTgt spid="16"/>
                                        </p:tgtEl>
                                      </p:cBhvr>
                                    </p:animEffect>
                                  </p:childTnLst>
                                </p:cTn>
                              </p:par>
                            </p:childTnLst>
                          </p:cTn>
                        </p:par>
                      </p:childTnLst>
                    </p:cTn>
                  </p:par>
                  <p:par>
                    <p:cTn id="43" fill="hold">
                      <p:stCondLst>
                        <p:cond delay="indefinite"/>
                      </p:stCondLst>
                      <p:childTnLst>
                        <p:par>
                          <p:cTn id="44" fill="hold">
                            <p:stCondLst>
                              <p:cond delay="0"/>
                            </p:stCondLst>
                            <p:childTnLst>
                              <p:par>
                                <p:cTn id="45" presetID="4" presetClass="entr" presetSubtype="16" fill="hold" grpId="0" nodeType="clickEffect">
                                  <p:stCondLst>
                                    <p:cond delay="0"/>
                                  </p:stCondLst>
                                  <p:childTnLst>
                                    <p:set>
                                      <p:cBhvr>
                                        <p:cTn id="46" dur="1" fill="hold">
                                          <p:stCondLst>
                                            <p:cond delay="0"/>
                                          </p:stCondLst>
                                        </p:cTn>
                                        <p:tgtEl>
                                          <p:spTgt spid="17"/>
                                        </p:tgtEl>
                                        <p:attrNameLst>
                                          <p:attrName>style.visibility</p:attrName>
                                        </p:attrNameLst>
                                      </p:cBhvr>
                                      <p:to>
                                        <p:strVal val="visible"/>
                                      </p:to>
                                    </p:set>
                                    <p:animEffect transition="in" filter="box(in)">
                                      <p:cBhvr>
                                        <p:cTn id="47" dur="500"/>
                                        <p:tgtEl>
                                          <p:spTgt spid="17"/>
                                        </p:tgtEl>
                                      </p:cBhvr>
                                    </p:animEffect>
                                  </p:childTnLst>
                                </p:cTn>
                              </p:par>
                            </p:childTnLst>
                          </p:cTn>
                        </p:par>
                      </p:childTnLst>
                    </p:cTn>
                  </p:par>
                  <p:par>
                    <p:cTn id="48" fill="hold">
                      <p:stCondLst>
                        <p:cond delay="indefinite"/>
                      </p:stCondLst>
                      <p:childTnLst>
                        <p:par>
                          <p:cTn id="49" fill="hold">
                            <p:stCondLst>
                              <p:cond delay="0"/>
                            </p:stCondLst>
                            <p:childTnLst>
                              <p:par>
                                <p:cTn id="50" presetID="4" presetClass="entr" presetSubtype="16" fill="hold" grpId="0" nodeType="clickEffect">
                                  <p:stCondLst>
                                    <p:cond delay="0"/>
                                  </p:stCondLst>
                                  <p:childTnLst>
                                    <p:set>
                                      <p:cBhvr>
                                        <p:cTn id="51" dur="1" fill="hold">
                                          <p:stCondLst>
                                            <p:cond delay="0"/>
                                          </p:stCondLst>
                                        </p:cTn>
                                        <p:tgtEl>
                                          <p:spTgt spid="45071"/>
                                        </p:tgtEl>
                                        <p:attrNameLst>
                                          <p:attrName>style.visibility</p:attrName>
                                        </p:attrNameLst>
                                      </p:cBhvr>
                                      <p:to>
                                        <p:strVal val="visible"/>
                                      </p:to>
                                    </p:set>
                                    <p:animEffect transition="in" filter="box(in)">
                                      <p:cBhvr>
                                        <p:cTn id="52" dur="500"/>
                                        <p:tgtEl>
                                          <p:spTgt spid="450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1" grpId="0"/>
      <p:bldP spid="12" grpId="0"/>
      <p:bldP spid="13" grpId="0"/>
      <p:bldP spid="14" grpId="0" animBg="1"/>
      <p:bldP spid="15" grpId="0"/>
      <p:bldP spid="16" grpId="0"/>
      <p:bldP spid="17" grpId="0"/>
      <p:bldP spid="45071"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5" name="Заголовок 1"/>
          <p:cNvSpPr>
            <a:spLocks noGrp="1"/>
          </p:cNvSpPr>
          <p:nvPr>
            <p:ph type="title" idx="4294967295"/>
          </p:nvPr>
        </p:nvSpPr>
        <p:spPr>
          <a:xfrm>
            <a:off x="0" y="1000125"/>
            <a:ext cx="8572500" cy="1143000"/>
          </a:xfrm>
        </p:spPr>
        <p:txBody>
          <a:bodyPr>
            <a:normAutofit fontScale="90000"/>
          </a:bodyPr>
          <a:lstStyle/>
          <a:p>
            <a:pPr algn="l"/>
            <a:r>
              <a:rPr lang="ru-RU" sz="2000" b="1" smtClean="0"/>
              <a:t/>
            </a:r>
            <a:br>
              <a:rPr lang="ru-RU" sz="2000" b="1" smtClean="0"/>
            </a:br>
            <a:r>
              <a:rPr lang="ru-RU" sz="2000" b="1" smtClean="0"/>
              <a:t/>
            </a:r>
            <a:br>
              <a:rPr lang="ru-RU" sz="2000" b="1" smtClean="0"/>
            </a:br>
            <a:r>
              <a:rPr lang="ru-RU" sz="2000" b="1" smtClean="0">
                <a:solidFill>
                  <a:schemeClr val="bg1"/>
                </a:solidFill>
              </a:rPr>
              <a:t>№ 3202</a:t>
            </a:r>
            <a:r>
              <a:rPr lang="en-US" sz="2000" b="1" smtClean="0">
                <a:solidFill>
                  <a:schemeClr val="bg1"/>
                </a:solidFill>
              </a:rPr>
              <a:t>05</a:t>
            </a:r>
            <a:r>
              <a:rPr lang="ru-RU" sz="2000" smtClean="0"/>
              <a:t/>
            </a:r>
            <a:br>
              <a:rPr lang="ru-RU" sz="2000" smtClean="0"/>
            </a:br>
            <a:r>
              <a:rPr lang="ru-RU" sz="2000" smtClean="0"/>
              <a:t> </a:t>
            </a:r>
            <a:r>
              <a:rPr lang="ru-RU" sz="2400" b="1" i="1" smtClean="0"/>
              <a:t>Перед началом волейбольного матча капитаны команд тянут честный жребий, чтобы определить, какая из команд начнёт игру с мячом. Команда «Статор» по очереди играет с командами «Ротор», «Мотор» и «Стартер». Найдите вероятность того, что «Статор» будет начинать только первую и последнюю игры.</a:t>
            </a:r>
            <a:r>
              <a:rPr lang="ru-RU" sz="2400" b="1" smtClean="0"/>
              <a:t/>
            </a:r>
            <a:br>
              <a:rPr lang="ru-RU" sz="2400" b="1" smtClean="0"/>
            </a:br>
            <a:r>
              <a:rPr lang="ru-RU" smtClean="0"/>
              <a:t/>
            </a:r>
            <a:br>
              <a:rPr lang="ru-RU" smtClean="0"/>
            </a:br>
            <a:endParaRPr lang="ru-RU" smtClean="0"/>
          </a:p>
        </p:txBody>
      </p:sp>
      <p:sp>
        <p:nvSpPr>
          <p:cNvPr id="4" name="Дата 3"/>
          <p:cNvSpPr txBox="1">
            <a:spLocks noGrp="1"/>
          </p:cNvSpPr>
          <p:nvPr/>
        </p:nvSpPr>
        <p:spPr>
          <a:xfrm>
            <a:off x="457200" y="6356350"/>
            <a:ext cx="2133600" cy="365125"/>
          </a:xfrm>
          <a:prstGeom prst="rect">
            <a:avLst/>
          </a:prstGeom>
          <a:noFill/>
        </p:spPr>
        <p:txBody>
          <a:bodyPr anchor="ctr"/>
          <a:lstStyle/>
          <a:p>
            <a:pPr fontAlgn="auto">
              <a:spcBef>
                <a:spcPts val="0"/>
              </a:spcBef>
              <a:spcAft>
                <a:spcPts val="0"/>
              </a:spcAft>
              <a:defRPr/>
            </a:pPr>
            <a:fld id="{DD9845EC-924B-40A2-B7F1-A3AF9F6B9CA7}" type="datetime1">
              <a:rPr lang="ru-RU" sz="1200">
                <a:solidFill>
                  <a:schemeClr val="tx1">
                    <a:tint val="75000"/>
                  </a:schemeClr>
                </a:solidFill>
                <a:latin typeface="+mn-lt"/>
                <a:cs typeface="+mn-cs"/>
              </a:rPr>
              <a:pPr fontAlgn="auto">
                <a:spcBef>
                  <a:spcPts val="0"/>
                </a:spcBef>
                <a:spcAft>
                  <a:spcPts val="0"/>
                </a:spcAft>
                <a:defRPr/>
              </a:pPr>
              <a:t>11.11.2013</a:t>
            </a:fld>
            <a:endParaRPr lang="ru-RU" sz="1200">
              <a:solidFill>
                <a:schemeClr val="tx1">
                  <a:tint val="75000"/>
                </a:schemeClr>
              </a:solidFill>
              <a:latin typeface="+mn-lt"/>
              <a:cs typeface="+mn-cs"/>
            </a:endParaRPr>
          </a:p>
        </p:txBody>
      </p:sp>
      <p:sp>
        <p:nvSpPr>
          <p:cNvPr id="5" name="Номер слайда 4"/>
          <p:cNvSpPr txBox="1">
            <a:spLocks noGrp="1"/>
          </p:cNvSpPr>
          <p:nvPr/>
        </p:nvSpPr>
        <p:spPr>
          <a:xfrm>
            <a:off x="6553200" y="6356350"/>
            <a:ext cx="2133600" cy="365125"/>
          </a:xfrm>
          <a:prstGeom prst="rect">
            <a:avLst/>
          </a:prstGeom>
          <a:noFill/>
        </p:spPr>
        <p:txBody>
          <a:bodyPr anchor="ctr"/>
          <a:lstStyle/>
          <a:p>
            <a:pPr algn="r" fontAlgn="auto">
              <a:spcBef>
                <a:spcPts val="0"/>
              </a:spcBef>
              <a:spcAft>
                <a:spcPts val="0"/>
              </a:spcAft>
              <a:defRPr/>
            </a:pPr>
            <a:fld id="{D767646B-77E7-4B24-88FB-F3D164B179A6}" type="slidenum">
              <a:rPr lang="ru-RU" sz="1200">
                <a:solidFill>
                  <a:schemeClr val="tx1">
                    <a:tint val="75000"/>
                  </a:schemeClr>
                </a:solidFill>
                <a:latin typeface="+mn-lt"/>
                <a:cs typeface="+mn-cs"/>
              </a:rPr>
              <a:pPr algn="r" fontAlgn="auto">
                <a:spcBef>
                  <a:spcPts val="0"/>
                </a:spcBef>
                <a:spcAft>
                  <a:spcPts val="0"/>
                </a:spcAft>
                <a:defRPr/>
              </a:pPr>
              <a:t>18</a:t>
            </a:fld>
            <a:endParaRPr lang="ru-RU" sz="1200">
              <a:solidFill>
                <a:schemeClr val="tx1">
                  <a:tint val="75000"/>
                </a:schemeClr>
              </a:solidFill>
              <a:latin typeface="+mn-lt"/>
              <a:cs typeface="+mn-cs"/>
            </a:endParaRPr>
          </a:p>
        </p:txBody>
      </p:sp>
      <p:sp>
        <p:nvSpPr>
          <p:cNvPr id="6" name="TextBox 5"/>
          <p:cNvSpPr txBox="1">
            <a:spLocks noChangeArrowheads="1"/>
          </p:cNvSpPr>
          <p:nvPr/>
        </p:nvSpPr>
        <p:spPr bwMode="auto">
          <a:xfrm>
            <a:off x="714375" y="2857500"/>
            <a:ext cx="4635500" cy="738188"/>
          </a:xfrm>
          <a:prstGeom prst="rect">
            <a:avLst/>
          </a:prstGeom>
          <a:noFill/>
          <a:ln w="9525">
            <a:noFill/>
            <a:miter lim="800000"/>
            <a:headEnd/>
            <a:tailEnd/>
          </a:ln>
        </p:spPr>
        <p:txBody>
          <a:bodyPr>
            <a:spAutoFit/>
          </a:bodyPr>
          <a:lstStyle/>
          <a:p>
            <a:r>
              <a:rPr lang="ru-RU" sz="2400" b="1" i="1">
                <a:latin typeface="Times New Roman" pitchFamily="18" charset="0"/>
                <a:cs typeface="Times New Roman" pitchFamily="18" charset="0"/>
              </a:rPr>
              <a:t>А- «Статор» начинает игру</a:t>
            </a:r>
            <a:endParaRPr lang="en-US" sz="2400" b="1" i="1">
              <a:latin typeface="Times New Roman" pitchFamily="18" charset="0"/>
              <a:cs typeface="Times New Roman" pitchFamily="18" charset="0"/>
            </a:endParaRPr>
          </a:p>
          <a:p>
            <a:endParaRPr lang="ru-RU" b="1" i="1">
              <a:latin typeface="Times New Roman" pitchFamily="18" charset="0"/>
              <a:cs typeface="Times New Roman" pitchFamily="18" charset="0"/>
            </a:endParaRPr>
          </a:p>
        </p:txBody>
      </p:sp>
      <p:sp>
        <p:nvSpPr>
          <p:cNvPr id="8199" name="Прямоугольник 6"/>
          <p:cNvSpPr>
            <a:spLocks noChangeArrowheads="1"/>
          </p:cNvSpPr>
          <p:nvPr/>
        </p:nvSpPr>
        <p:spPr bwMode="auto">
          <a:xfrm>
            <a:off x="785813" y="2428875"/>
            <a:ext cx="1495425" cy="461963"/>
          </a:xfrm>
          <a:prstGeom prst="rect">
            <a:avLst/>
          </a:prstGeom>
          <a:noFill/>
          <a:ln w="9525">
            <a:noFill/>
            <a:miter lim="800000"/>
            <a:headEnd/>
            <a:tailEnd/>
          </a:ln>
        </p:spPr>
        <p:txBody>
          <a:bodyPr wrap="none">
            <a:spAutoFit/>
          </a:bodyPr>
          <a:lstStyle/>
          <a:p>
            <a:r>
              <a:rPr lang="ru-RU" sz="2400" b="1">
                <a:latin typeface="Times New Roman" pitchFamily="18" charset="0"/>
                <a:cs typeface="Times New Roman" pitchFamily="18" charset="0"/>
              </a:rPr>
              <a:t>Решение:</a:t>
            </a:r>
          </a:p>
        </p:txBody>
      </p:sp>
      <p:sp>
        <p:nvSpPr>
          <p:cNvPr id="8" name="TextBox 7"/>
          <p:cNvSpPr txBox="1">
            <a:spLocks noChangeArrowheads="1"/>
          </p:cNvSpPr>
          <p:nvPr/>
        </p:nvSpPr>
        <p:spPr bwMode="auto">
          <a:xfrm>
            <a:off x="714375" y="3286125"/>
            <a:ext cx="5000625" cy="738188"/>
          </a:xfrm>
          <a:prstGeom prst="rect">
            <a:avLst/>
          </a:prstGeom>
          <a:noFill/>
          <a:ln w="9525">
            <a:noFill/>
            <a:miter lim="800000"/>
            <a:headEnd/>
            <a:tailEnd/>
          </a:ln>
        </p:spPr>
        <p:txBody>
          <a:bodyPr>
            <a:spAutoFit/>
          </a:bodyPr>
          <a:lstStyle/>
          <a:p>
            <a:r>
              <a:rPr lang="ru-RU" sz="2400" b="1" i="1">
                <a:latin typeface="Times New Roman" pitchFamily="18" charset="0"/>
                <a:cs typeface="Times New Roman" pitchFamily="18" charset="0"/>
              </a:rPr>
              <a:t>В- начинает игру другая команда</a:t>
            </a:r>
            <a:endParaRPr lang="en-US" sz="2400" b="1" i="1">
              <a:latin typeface="Times New Roman" pitchFamily="18" charset="0"/>
              <a:cs typeface="Times New Roman" pitchFamily="18" charset="0"/>
            </a:endParaRPr>
          </a:p>
          <a:p>
            <a:endParaRPr lang="ru-RU" b="1" i="1">
              <a:latin typeface="Times New Roman" pitchFamily="18" charset="0"/>
              <a:cs typeface="Times New Roman" pitchFamily="18" charset="0"/>
            </a:endParaRPr>
          </a:p>
        </p:txBody>
      </p:sp>
      <p:sp>
        <p:nvSpPr>
          <p:cNvPr id="9" name="TextBox 8"/>
          <p:cNvSpPr txBox="1">
            <a:spLocks noChangeArrowheads="1"/>
          </p:cNvSpPr>
          <p:nvPr/>
        </p:nvSpPr>
        <p:spPr bwMode="auto">
          <a:xfrm>
            <a:off x="714375" y="3786188"/>
            <a:ext cx="5572125" cy="738187"/>
          </a:xfrm>
          <a:prstGeom prst="rect">
            <a:avLst/>
          </a:prstGeom>
          <a:noFill/>
          <a:ln w="9525">
            <a:noFill/>
            <a:miter lim="800000"/>
            <a:headEnd/>
            <a:tailEnd/>
          </a:ln>
        </p:spPr>
        <p:txBody>
          <a:bodyPr>
            <a:spAutoFit/>
          </a:bodyPr>
          <a:lstStyle/>
          <a:p>
            <a:r>
              <a:rPr lang="ru-RU" sz="2400" b="1" i="1">
                <a:latin typeface="Times New Roman" pitchFamily="18" charset="0"/>
                <a:cs typeface="Times New Roman" pitchFamily="18" charset="0"/>
              </a:rPr>
              <a:t>«Статор» играет с тремя командами </a:t>
            </a:r>
            <a:endParaRPr lang="en-US" sz="2400" b="1" i="1">
              <a:latin typeface="Times New Roman" pitchFamily="18" charset="0"/>
              <a:cs typeface="Times New Roman" pitchFamily="18" charset="0"/>
            </a:endParaRPr>
          </a:p>
          <a:p>
            <a:endParaRPr lang="ru-RU" b="1" i="1">
              <a:latin typeface="Times New Roman" pitchFamily="18" charset="0"/>
              <a:cs typeface="Times New Roman" pitchFamily="18" charset="0"/>
            </a:endParaRPr>
          </a:p>
        </p:txBody>
      </p:sp>
      <p:sp>
        <p:nvSpPr>
          <p:cNvPr id="10" name="TextBox 9"/>
          <p:cNvSpPr txBox="1">
            <a:spLocks noChangeArrowheads="1"/>
          </p:cNvSpPr>
          <p:nvPr/>
        </p:nvSpPr>
        <p:spPr bwMode="auto">
          <a:xfrm>
            <a:off x="857250" y="4429125"/>
            <a:ext cx="2428875" cy="1108075"/>
          </a:xfrm>
          <a:prstGeom prst="rect">
            <a:avLst/>
          </a:prstGeom>
          <a:noFill/>
          <a:ln w="9525">
            <a:noFill/>
            <a:miter lim="800000"/>
            <a:headEnd/>
            <a:tailEnd/>
          </a:ln>
        </p:spPr>
        <p:txBody>
          <a:bodyPr>
            <a:spAutoFit/>
          </a:bodyPr>
          <a:lstStyle/>
          <a:p>
            <a:r>
              <a:rPr lang="ru-RU" sz="2400" b="1" i="1">
                <a:latin typeface="Times New Roman" pitchFamily="18" charset="0"/>
                <a:cs typeface="Times New Roman" pitchFamily="18" charset="0"/>
              </a:rPr>
              <a:t>Возможные </a:t>
            </a:r>
          </a:p>
          <a:p>
            <a:r>
              <a:rPr lang="ru-RU" sz="2400" b="1" i="1">
                <a:latin typeface="Times New Roman" pitchFamily="18" charset="0"/>
                <a:cs typeface="Times New Roman" pitchFamily="18" charset="0"/>
              </a:rPr>
              <a:t>комбинации:</a:t>
            </a:r>
            <a:endParaRPr lang="en-US" sz="2400" b="1" i="1">
              <a:latin typeface="Times New Roman" pitchFamily="18" charset="0"/>
              <a:cs typeface="Times New Roman" pitchFamily="18" charset="0"/>
            </a:endParaRPr>
          </a:p>
          <a:p>
            <a:endParaRPr lang="ru-RU" b="1" i="1">
              <a:latin typeface="Times New Roman" pitchFamily="18" charset="0"/>
              <a:cs typeface="Times New Roman" pitchFamily="18" charset="0"/>
            </a:endParaRPr>
          </a:p>
        </p:txBody>
      </p:sp>
      <p:sp>
        <p:nvSpPr>
          <p:cNvPr id="11" name="TextBox 10"/>
          <p:cNvSpPr txBox="1">
            <a:spLocks noChangeArrowheads="1"/>
          </p:cNvSpPr>
          <p:nvPr/>
        </p:nvSpPr>
        <p:spPr bwMode="auto">
          <a:xfrm>
            <a:off x="3929063" y="4214813"/>
            <a:ext cx="714375" cy="677862"/>
          </a:xfrm>
          <a:prstGeom prst="rect">
            <a:avLst/>
          </a:prstGeom>
          <a:noFill/>
          <a:ln w="9525">
            <a:noFill/>
            <a:miter lim="800000"/>
            <a:headEnd/>
            <a:tailEnd/>
          </a:ln>
        </p:spPr>
        <p:txBody>
          <a:bodyPr>
            <a:spAutoFit/>
          </a:bodyPr>
          <a:lstStyle/>
          <a:p>
            <a:r>
              <a:rPr lang="ru-RU" sz="2000" b="1" i="1">
                <a:latin typeface="Times New Roman" pitchFamily="18" charset="0"/>
                <a:cs typeface="Times New Roman" pitchFamily="18" charset="0"/>
              </a:rPr>
              <a:t>ААА</a:t>
            </a:r>
            <a:endParaRPr lang="en-US" sz="2000" b="1" i="1">
              <a:latin typeface="Times New Roman" pitchFamily="18" charset="0"/>
              <a:cs typeface="Times New Roman" pitchFamily="18" charset="0"/>
            </a:endParaRPr>
          </a:p>
          <a:p>
            <a:endParaRPr lang="ru-RU" b="1" i="1">
              <a:latin typeface="Times New Roman" pitchFamily="18" charset="0"/>
              <a:cs typeface="Times New Roman" pitchFamily="18" charset="0"/>
            </a:endParaRPr>
          </a:p>
        </p:txBody>
      </p:sp>
      <p:sp>
        <p:nvSpPr>
          <p:cNvPr id="12" name="TextBox 11"/>
          <p:cNvSpPr txBox="1">
            <a:spLocks noChangeArrowheads="1"/>
          </p:cNvSpPr>
          <p:nvPr/>
        </p:nvSpPr>
        <p:spPr bwMode="auto">
          <a:xfrm>
            <a:off x="3929063" y="4572000"/>
            <a:ext cx="714375" cy="677863"/>
          </a:xfrm>
          <a:prstGeom prst="rect">
            <a:avLst/>
          </a:prstGeom>
          <a:noFill/>
          <a:ln w="9525">
            <a:noFill/>
            <a:miter lim="800000"/>
            <a:headEnd/>
            <a:tailEnd/>
          </a:ln>
        </p:spPr>
        <p:txBody>
          <a:bodyPr>
            <a:spAutoFit/>
          </a:bodyPr>
          <a:lstStyle/>
          <a:p>
            <a:r>
              <a:rPr lang="ru-RU" sz="2000" b="1" i="1">
                <a:latin typeface="Times New Roman" pitchFamily="18" charset="0"/>
                <a:cs typeface="Times New Roman" pitchFamily="18" charset="0"/>
              </a:rPr>
              <a:t>ААВ</a:t>
            </a:r>
            <a:endParaRPr lang="en-US" sz="2000" b="1" i="1">
              <a:latin typeface="Times New Roman" pitchFamily="18" charset="0"/>
              <a:cs typeface="Times New Roman" pitchFamily="18" charset="0"/>
            </a:endParaRPr>
          </a:p>
          <a:p>
            <a:endParaRPr lang="ru-RU" b="1" i="1">
              <a:latin typeface="Times New Roman" pitchFamily="18" charset="0"/>
              <a:cs typeface="Times New Roman" pitchFamily="18" charset="0"/>
            </a:endParaRPr>
          </a:p>
        </p:txBody>
      </p:sp>
      <p:sp>
        <p:nvSpPr>
          <p:cNvPr id="13" name="TextBox 12"/>
          <p:cNvSpPr txBox="1">
            <a:spLocks noChangeArrowheads="1"/>
          </p:cNvSpPr>
          <p:nvPr/>
        </p:nvSpPr>
        <p:spPr bwMode="auto">
          <a:xfrm>
            <a:off x="3929063" y="4929188"/>
            <a:ext cx="714375" cy="677862"/>
          </a:xfrm>
          <a:prstGeom prst="rect">
            <a:avLst/>
          </a:prstGeom>
          <a:noFill/>
          <a:ln w="9525">
            <a:noFill/>
            <a:miter lim="800000"/>
            <a:headEnd/>
            <a:tailEnd/>
          </a:ln>
        </p:spPr>
        <p:txBody>
          <a:bodyPr>
            <a:spAutoFit/>
          </a:bodyPr>
          <a:lstStyle/>
          <a:p>
            <a:r>
              <a:rPr lang="ru-RU" sz="2000" b="1" i="1">
                <a:latin typeface="Times New Roman" pitchFamily="18" charset="0"/>
                <a:cs typeface="Times New Roman" pitchFamily="18" charset="0"/>
              </a:rPr>
              <a:t>АВА</a:t>
            </a:r>
            <a:endParaRPr lang="en-US" sz="2000" b="1" i="1">
              <a:latin typeface="Times New Roman" pitchFamily="18" charset="0"/>
              <a:cs typeface="Times New Roman" pitchFamily="18" charset="0"/>
            </a:endParaRPr>
          </a:p>
          <a:p>
            <a:endParaRPr lang="ru-RU" b="1" i="1">
              <a:latin typeface="Times New Roman" pitchFamily="18" charset="0"/>
              <a:cs typeface="Times New Roman" pitchFamily="18" charset="0"/>
            </a:endParaRPr>
          </a:p>
        </p:txBody>
      </p:sp>
      <p:sp>
        <p:nvSpPr>
          <p:cNvPr id="14" name="TextBox 13"/>
          <p:cNvSpPr txBox="1">
            <a:spLocks noChangeArrowheads="1"/>
          </p:cNvSpPr>
          <p:nvPr/>
        </p:nvSpPr>
        <p:spPr bwMode="auto">
          <a:xfrm>
            <a:off x="3929063" y="5286375"/>
            <a:ext cx="714375" cy="677863"/>
          </a:xfrm>
          <a:prstGeom prst="rect">
            <a:avLst/>
          </a:prstGeom>
          <a:noFill/>
          <a:ln w="9525">
            <a:noFill/>
            <a:miter lim="800000"/>
            <a:headEnd/>
            <a:tailEnd/>
          </a:ln>
        </p:spPr>
        <p:txBody>
          <a:bodyPr>
            <a:spAutoFit/>
          </a:bodyPr>
          <a:lstStyle/>
          <a:p>
            <a:r>
              <a:rPr lang="ru-RU" sz="2000" b="1" i="1">
                <a:latin typeface="Times New Roman" pitchFamily="18" charset="0"/>
                <a:cs typeface="Times New Roman" pitchFamily="18" charset="0"/>
              </a:rPr>
              <a:t>ВАА</a:t>
            </a:r>
            <a:endParaRPr lang="en-US" sz="2000" b="1" i="1">
              <a:latin typeface="Times New Roman" pitchFamily="18" charset="0"/>
              <a:cs typeface="Times New Roman" pitchFamily="18" charset="0"/>
            </a:endParaRPr>
          </a:p>
          <a:p>
            <a:endParaRPr lang="ru-RU" b="1" i="1">
              <a:latin typeface="Times New Roman" pitchFamily="18" charset="0"/>
              <a:cs typeface="Times New Roman" pitchFamily="18" charset="0"/>
            </a:endParaRPr>
          </a:p>
        </p:txBody>
      </p:sp>
      <p:sp>
        <p:nvSpPr>
          <p:cNvPr id="15" name="TextBox 14"/>
          <p:cNvSpPr txBox="1">
            <a:spLocks noChangeArrowheads="1"/>
          </p:cNvSpPr>
          <p:nvPr/>
        </p:nvSpPr>
        <p:spPr bwMode="auto">
          <a:xfrm>
            <a:off x="4857750" y="4214813"/>
            <a:ext cx="714375" cy="677862"/>
          </a:xfrm>
          <a:prstGeom prst="rect">
            <a:avLst/>
          </a:prstGeom>
          <a:noFill/>
          <a:ln w="9525">
            <a:noFill/>
            <a:miter lim="800000"/>
            <a:headEnd/>
            <a:tailEnd/>
          </a:ln>
        </p:spPr>
        <p:txBody>
          <a:bodyPr>
            <a:spAutoFit/>
          </a:bodyPr>
          <a:lstStyle/>
          <a:p>
            <a:r>
              <a:rPr lang="ru-RU" sz="2000" b="1" i="1">
                <a:latin typeface="Times New Roman" pitchFamily="18" charset="0"/>
                <a:cs typeface="Times New Roman" pitchFamily="18" charset="0"/>
              </a:rPr>
              <a:t>АВВ</a:t>
            </a:r>
            <a:endParaRPr lang="en-US" sz="2000" b="1" i="1">
              <a:latin typeface="Times New Roman" pitchFamily="18" charset="0"/>
              <a:cs typeface="Times New Roman" pitchFamily="18" charset="0"/>
            </a:endParaRPr>
          </a:p>
          <a:p>
            <a:endParaRPr lang="ru-RU" b="1" i="1">
              <a:latin typeface="Times New Roman" pitchFamily="18" charset="0"/>
              <a:cs typeface="Times New Roman" pitchFamily="18" charset="0"/>
            </a:endParaRPr>
          </a:p>
        </p:txBody>
      </p:sp>
      <p:sp>
        <p:nvSpPr>
          <p:cNvPr id="16" name="TextBox 15"/>
          <p:cNvSpPr txBox="1">
            <a:spLocks noChangeArrowheads="1"/>
          </p:cNvSpPr>
          <p:nvPr/>
        </p:nvSpPr>
        <p:spPr bwMode="auto">
          <a:xfrm>
            <a:off x="4857750" y="4572000"/>
            <a:ext cx="714375" cy="677863"/>
          </a:xfrm>
          <a:prstGeom prst="rect">
            <a:avLst/>
          </a:prstGeom>
          <a:noFill/>
          <a:ln w="9525">
            <a:noFill/>
            <a:miter lim="800000"/>
            <a:headEnd/>
            <a:tailEnd/>
          </a:ln>
        </p:spPr>
        <p:txBody>
          <a:bodyPr>
            <a:spAutoFit/>
          </a:bodyPr>
          <a:lstStyle/>
          <a:p>
            <a:r>
              <a:rPr lang="ru-RU" sz="2000" b="1" i="1">
                <a:latin typeface="Times New Roman" pitchFamily="18" charset="0"/>
                <a:cs typeface="Times New Roman" pitchFamily="18" charset="0"/>
              </a:rPr>
              <a:t>ВВА</a:t>
            </a:r>
            <a:endParaRPr lang="en-US" sz="2000" b="1" i="1">
              <a:latin typeface="Times New Roman" pitchFamily="18" charset="0"/>
              <a:cs typeface="Times New Roman" pitchFamily="18" charset="0"/>
            </a:endParaRPr>
          </a:p>
          <a:p>
            <a:endParaRPr lang="ru-RU" b="1" i="1">
              <a:latin typeface="Times New Roman" pitchFamily="18" charset="0"/>
              <a:cs typeface="Times New Roman" pitchFamily="18" charset="0"/>
            </a:endParaRPr>
          </a:p>
        </p:txBody>
      </p:sp>
      <p:sp>
        <p:nvSpPr>
          <p:cNvPr id="17" name="TextBox 16"/>
          <p:cNvSpPr txBox="1">
            <a:spLocks noChangeArrowheads="1"/>
          </p:cNvSpPr>
          <p:nvPr/>
        </p:nvSpPr>
        <p:spPr bwMode="auto">
          <a:xfrm>
            <a:off x="4857750" y="4929188"/>
            <a:ext cx="714375" cy="677862"/>
          </a:xfrm>
          <a:prstGeom prst="rect">
            <a:avLst/>
          </a:prstGeom>
          <a:noFill/>
          <a:ln w="9525">
            <a:noFill/>
            <a:miter lim="800000"/>
            <a:headEnd/>
            <a:tailEnd/>
          </a:ln>
        </p:spPr>
        <p:txBody>
          <a:bodyPr>
            <a:spAutoFit/>
          </a:bodyPr>
          <a:lstStyle/>
          <a:p>
            <a:r>
              <a:rPr lang="ru-RU" sz="2000" b="1" i="1">
                <a:latin typeface="Times New Roman" pitchFamily="18" charset="0"/>
                <a:cs typeface="Times New Roman" pitchFamily="18" charset="0"/>
              </a:rPr>
              <a:t>ВАВ</a:t>
            </a:r>
            <a:endParaRPr lang="en-US" sz="2000" b="1" i="1">
              <a:latin typeface="Times New Roman" pitchFamily="18" charset="0"/>
              <a:cs typeface="Times New Roman" pitchFamily="18" charset="0"/>
            </a:endParaRPr>
          </a:p>
          <a:p>
            <a:endParaRPr lang="ru-RU" b="1" i="1">
              <a:latin typeface="Times New Roman" pitchFamily="18" charset="0"/>
              <a:cs typeface="Times New Roman" pitchFamily="18" charset="0"/>
            </a:endParaRPr>
          </a:p>
        </p:txBody>
      </p:sp>
      <p:sp>
        <p:nvSpPr>
          <p:cNvPr id="18" name="TextBox 17"/>
          <p:cNvSpPr txBox="1">
            <a:spLocks noChangeArrowheads="1"/>
          </p:cNvSpPr>
          <p:nvPr/>
        </p:nvSpPr>
        <p:spPr bwMode="auto">
          <a:xfrm>
            <a:off x="5715000" y="4214813"/>
            <a:ext cx="714375" cy="677862"/>
          </a:xfrm>
          <a:prstGeom prst="rect">
            <a:avLst/>
          </a:prstGeom>
          <a:noFill/>
          <a:ln w="9525">
            <a:noFill/>
            <a:miter lim="800000"/>
            <a:headEnd/>
            <a:tailEnd/>
          </a:ln>
        </p:spPr>
        <p:txBody>
          <a:bodyPr>
            <a:spAutoFit/>
          </a:bodyPr>
          <a:lstStyle/>
          <a:p>
            <a:r>
              <a:rPr lang="ru-RU" sz="2000" b="1" i="1">
                <a:latin typeface="Times New Roman" pitchFamily="18" charset="0"/>
                <a:cs typeface="Times New Roman" pitchFamily="18" charset="0"/>
              </a:rPr>
              <a:t>ВВВ</a:t>
            </a:r>
            <a:endParaRPr lang="en-US" sz="2000" b="1" i="1">
              <a:latin typeface="Times New Roman" pitchFamily="18" charset="0"/>
              <a:cs typeface="Times New Roman" pitchFamily="18" charset="0"/>
            </a:endParaRPr>
          </a:p>
          <a:p>
            <a:endParaRPr lang="ru-RU" b="1" i="1">
              <a:latin typeface="Times New Roman" pitchFamily="18" charset="0"/>
              <a:cs typeface="Times New Roman" pitchFamily="18" charset="0"/>
            </a:endParaRPr>
          </a:p>
        </p:txBody>
      </p:sp>
      <p:sp>
        <p:nvSpPr>
          <p:cNvPr id="19" name="TextBox 18"/>
          <p:cNvSpPr txBox="1">
            <a:spLocks noChangeArrowheads="1"/>
          </p:cNvSpPr>
          <p:nvPr/>
        </p:nvSpPr>
        <p:spPr bwMode="auto">
          <a:xfrm>
            <a:off x="6786563" y="4214813"/>
            <a:ext cx="1785937" cy="738187"/>
          </a:xfrm>
          <a:prstGeom prst="rect">
            <a:avLst/>
          </a:prstGeom>
          <a:noFill/>
          <a:ln w="9525">
            <a:noFill/>
            <a:miter lim="800000"/>
            <a:headEnd/>
            <a:tailEnd/>
          </a:ln>
        </p:spPr>
        <p:txBody>
          <a:bodyPr>
            <a:spAutoFit/>
          </a:bodyPr>
          <a:lstStyle/>
          <a:p>
            <a:r>
              <a:rPr lang="ru-RU" sz="2400" b="1" i="1">
                <a:latin typeface="Times New Roman" pitchFamily="18" charset="0"/>
                <a:cs typeface="Times New Roman" pitchFamily="18" charset="0"/>
              </a:rPr>
              <a:t>Всего - 8</a:t>
            </a:r>
            <a:endParaRPr lang="en-US" sz="2400" b="1" i="1">
              <a:latin typeface="Times New Roman" pitchFamily="18" charset="0"/>
              <a:cs typeface="Times New Roman" pitchFamily="18" charset="0"/>
            </a:endParaRPr>
          </a:p>
          <a:p>
            <a:endParaRPr lang="ru-RU" b="1" i="1">
              <a:latin typeface="Times New Roman" pitchFamily="18" charset="0"/>
              <a:cs typeface="Times New Roman" pitchFamily="18" charset="0"/>
            </a:endParaRPr>
          </a:p>
        </p:txBody>
      </p:sp>
      <p:sp>
        <p:nvSpPr>
          <p:cNvPr id="20" name="TextBox 19"/>
          <p:cNvSpPr txBox="1">
            <a:spLocks noChangeArrowheads="1"/>
          </p:cNvSpPr>
          <p:nvPr/>
        </p:nvSpPr>
        <p:spPr bwMode="auto">
          <a:xfrm>
            <a:off x="6072188" y="4572000"/>
            <a:ext cx="2928937" cy="461963"/>
          </a:xfrm>
          <a:prstGeom prst="rect">
            <a:avLst/>
          </a:prstGeom>
          <a:noFill/>
          <a:ln w="9525">
            <a:noFill/>
            <a:miter lim="800000"/>
            <a:headEnd/>
            <a:tailEnd/>
          </a:ln>
        </p:spPr>
        <p:txBody>
          <a:bodyPr>
            <a:spAutoFit/>
          </a:bodyPr>
          <a:lstStyle/>
          <a:p>
            <a:r>
              <a:rPr lang="ru-RU" sz="2400" b="1" i="1">
                <a:latin typeface="Times New Roman" pitchFamily="18" charset="0"/>
                <a:cs typeface="Times New Roman" pitchFamily="18" charset="0"/>
              </a:rPr>
              <a:t>Благоприятное - 1</a:t>
            </a:r>
          </a:p>
        </p:txBody>
      </p:sp>
      <p:sp>
        <p:nvSpPr>
          <p:cNvPr id="21" name="Скругленный прямоугольник 20"/>
          <p:cNvSpPr/>
          <p:nvPr/>
        </p:nvSpPr>
        <p:spPr>
          <a:xfrm>
            <a:off x="3857625" y="5000625"/>
            <a:ext cx="857250" cy="285750"/>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a:p>
        </p:txBody>
      </p:sp>
      <p:graphicFrame>
        <p:nvGraphicFramePr>
          <p:cNvPr id="2" name="Object 5"/>
          <p:cNvGraphicFramePr>
            <a:graphicFrameLocks noChangeAspect="1"/>
          </p:cNvGraphicFramePr>
          <p:nvPr/>
        </p:nvGraphicFramePr>
        <p:xfrm>
          <a:off x="841375" y="5600700"/>
          <a:ext cx="2692400" cy="828675"/>
        </p:xfrm>
        <a:graphic>
          <a:graphicData uri="http://schemas.openxmlformats.org/presentationml/2006/ole">
            <p:oleObj spid="_x0000_s8194" name="Формула" r:id="rId3" imgW="1269720" imgH="393480" progId="Equation.3">
              <p:embed/>
            </p:oleObj>
          </a:graphicData>
        </a:graphic>
      </p:graphicFrame>
      <p:sp>
        <p:nvSpPr>
          <p:cNvPr id="10262" name="Прямоугольник 21"/>
          <p:cNvSpPr>
            <a:spLocks noChangeArrowheads="1"/>
          </p:cNvSpPr>
          <p:nvPr/>
        </p:nvSpPr>
        <p:spPr bwMode="auto">
          <a:xfrm>
            <a:off x="4286250" y="5786438"/>
            <a:ext cx="1822450" cy="461962"/>
          </a:xfrm>
          <a:prstGeom prst="rect">
            <a:avLst/>
          </a:prstGeom>
          <a:noFill/>
          <a:ln w="9525">
            <a:noFill/>
            <a:miter lim="800000"/>
            <a:headEnd/>
            <a:tailEnd/>
          </a:ln>
        </p:spPr>
        <p:txBody>
          <a:bodyPr wrap="none">
            <a:spAutoFit/>
          </a:bodyPr>
          <a:lstStyle/>
          <a:p>
            <a:r>
              <a:rPr lang="ru-RU" sz="2400" b="1">
                <a:solidFill>
                  <a:srgbClr val="000000"/>
                </a:solidFill>
                <a:latin typeface="Times New Roman" pitchFamily="18" charset="0"/>
                <a:cs typeface="Times New Roman" pitchFamily="18" charset="0"/>
              </a:rPr>
              <a:t>Ответ:0,125</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ox(in)">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box(in)">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box(in)">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4" presetClass="entr" presetSubtype="16"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box(in)">
                                      <p:cBhvr>
                                        <p:cTn id="22" dur="500"/>
                                        <p:tgtEl>
                                          <p:spTgt spid="10"/>
                                        </p:tgtEl>
                                      </p:cBhvr>
                                    </p:animEffect>
                                  </p:childTnLst>
                                </p:cTn>
                              </p:par>
                            </p:childTnLst>
                          </p:cTn>
                        </p:par>
                      </p:childTnLst>
                    </p:cTn>
                  </p:par>
                  <p:par>
                    <p:cTn id="23" fill="hold">
                      <p:stCondLst>
                        <p:cond delay="indefinite"/>
                      </p:stCondLst>
                      <p:childTnLst>
                        <p:par>
                          <p:cTn id="24" fill="hold">
                            <p:stCondLst>
                              <p:cond delay="0"/>
                            </p:stCondLst>
                            <p:childTnLst>
                              <p:par>
                                <p:cTn id="25" presetID="4" presetClass="entr" presetSubtype="16"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box(in)">
                                      <p:cBhvr>
                                        <p:cTn id="27" dur="500"/>
                                        <p:tgtEl>
                                          <p:spTgt spid="11"/>
                                        </p:tgtEl>
                                      </p:cBhvr>
                                    </p:animEffect>
                                  </p:childTnLst>
                                </p:cTn>
                              </p:par>
                            </p:childTnLst>
                          </p:cTn>
                        </p:par>
                      </p:childTnLst>
                    </p:cTn>
                  </p:par>
                  <p:par>
                    <p:cTn id="28" fill="hold">
                      <p:stCondLst>
                        <p:cond delay="indefinite"/>
                      </p:stCondLst>
                      <p:childTnLst>
                        <p:par>
                          <p:cTn id="29" fill="hold">
                            <p:stCondLst>
                              <p:cond delay="0"/>
                            </p:stCondLst>
                            <p:childTnLst>
                              <p:par>
                                <p:cTn id="30" presetID="4" presetClass="entr" presetSubtype="16" fill="hold" grpId="0" nodeType="click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box(in)">
                                      <p:cBhvr>
                                        <p:cTn id="32" dur="500"/>
                                        <p:tgtEl>
                                          <p:spTgt spid="12"/>
                                        </p:tgtEl>
                                      </p:cBhvr>
                                    </p:animEffect>
                                  </p:childTnLst>
                                </p:cTn>
                              </p:par>
                            </p:childTnLst>
                          </p:cTn>
                        </p:par>
                      </p:childTnLst>
                    </p:cTn>
                  </p:par>
                  <p:par>
                    <p:cTn id="33" fill="hold">
                      <p:stCondLst>
                        <p:cond delay="indefinite"/>
                      </p:stCondLst>
                      <p:childTnLst>
                        <p:par>
                          <p:cTn id="34" fill="hold">
                            <p:stCondLst>
                              <p:cond delay="0"/>
                            </p:stCondLst>
                            <p:childTnLst>
                              <p:par>
                                <p:cTn id="35" presetID="4" presetClass="entr" presetSubtype="16" fill="hold" grpId="0" nodeType="clickEffect">
                                  <p:stCondLst>
                                    <p:cond delay="0"/>
                                  </p:stCondLst>
                                  <p:childTnLst>
                                    <p:set>
                                      <p:cBhvr>
                                        <p:cTn id="36" dur="1" fill="hold">
                                          <p:stCondLst>
                                            <p:cond delay="0"/>
                                          </p:stCondLst>
                                        </p:cTn>
                                        <p:tgtEl>
                                          <p:spTgt spid="13"/>
                                        </p:tgtEl>
                                        <p:attrNameLst>
                                          <p:attrName>style.visibility</p:attrName>
                                        </p:attrNameLst>
                                      </p:cBhvr>
                                      <p:to>
                                        <p:strVal val="visible"/>
                                      </p:to>
                                    </p:set>
                                    <p:animEffect transition="in" filter="box(in)">
                                      <p:cBhvr>
                                        <p:cTn id="37" dur="500"/>
                                        <p:tgtEl>
                                          <p:spTgt spid="13"/>
                                        </p:tgtEl>
                                      </p:cBhvr>
                                    </p:animEffect>
                                  </p:childTnLst>
                                </p:cTn>
                              </p:par>
                            </p:childTnLst>
                          </p:cTn>
                        </p:par>
                      </p:childTnLst>
                    </p:cTn>
                  </p:par>
                  <p:par>
                    <p:cTn id="38" fill="hold">
                      <p:stCondLst>
                        <p:cond delay="indefinite"/>
                      </p:stCondLst>
                      <p:childTnLst>
                        <p:par>
                          <p:cTn id="39" fill="hold">
                            <p:stCondLst>
                              <p:cond delay="0"/>
                            </p:stCondLst>
                            <p:childTnLst>
                              <p:par>
                                <p:cTn id="40" presetID="4" presetClass="entr" presetSubtype="16" fill="hold" grpId="0" nodeType="clickEffect">
                                  <p:stCondLst>
                                    <p:cond delay="0"/>
                                  </p:stCondLst>
                                  <p:childTnLst>
                                    <p:set>
                                      <p:cBhvr>
                                        <p:cTn id="41" dur="1" fill="hold">
                                          <p:stCondLst>
                                            <p:cond delay="0"/>
                                          </p:stCondLst>
                                        </p:cTn>
                                        <p:tgtEl>
                                          <p:spTgt spid="14"/>
                                        </p:tgtEl>
                                        <p:attrNameLst>
                                          <p:attrName>style.visibility</p:attrName>
                                        </p:attrNameLst>
                                      </p:cBhvr>
                                      <p:to>
                                        <p:strVal val="visible"/>
                                      </p:to>
                                    </p:set>
                                    <p:animEffect transition="in" filter="box(in)">
                                      <p:cBhvr>
                                        <p:cTn id="42" dur="500"/>
                                        <p:tgtEl>
                                          <p:spTgt spid="14"/>
                                        </p:tgtEl>
                                      </p:cBhvr>
                                    </p:animEffect>
                                  </p:childTnLst>
                                </p:cTn>
                              </p:par>
                            </p:childTnLst>
                          </p:cTn>
                        </p:par>
                      </p:childTnLst>
                    </p:cTn>
                  </p:par>
                  <p:par>
                    <p:cTn id="43" fill="hold">
                      <p:stCondLst>
                        <p:cond delay="indefinite"/>
                      </p:stCondLst>
                      <p:childTnLst>
                        <p:par>
                          <p:cTn id="44" fill="hold">
                            <p:stCondLst>
                              <p:cond delay="0"/>
                            </p:stCondLst>
                            <p:childTnLst>
                              <p:par>
                                <p:cTn id="45" presetID="4" presetClass="entr" presetSubtype="16" fill="hold" grpId="0" nodeType="clickEffect">
                                  <p:stCondLst>
                                    <p:cond delay="0"/>
                                  </p:stCondLst>
                                  <p:childTnLst>
                                    <p:set>
                                      <p:cBhvr>
                                        <p:cTn id="46" dur="1" fill="hold">
                                          <p:stCondLst>
                                            <p:cond delay="0"/>
                                          </p:stCondLst>
                                        </p:cTn>
                                        <p:tgtEl>
                                          <p:spTgt spid="15"/>
                                        </p:tgtEl>
                                        <p:attrNameLst>
                                          <p:attrName>style.visibility</p:attrName>
                                        </p:attrNameLst>
                                      </p:cBhvr>
                                      <p:to>
                                        <p:strVal val="visible"/>
                                      </p:to>
                                    </p:set>
                                    <p:animEffect transition="in" filter="box(in)">
                                      <p:cBhvr>
                                        <p:cTn id="47" dur="500"/>
                                        <p:tgtEl>
                                          <p:spTgt spid="15"/>
                                        </p:tgtEl>
                                      </p:cBhvr>
                                    </p:animEffect>
                                  </p:childTnLst>
                                </p:cTn>
                              </p:par>
                            </p:childTnLst>
                          </p:cTn>
                        </p:par>
                      </p:childTnLst>
                    </p:cTn>
                  </p:par>
                  <p:par>
                    <p:cTn id="48" fill="hold">
                      <p:stCondLst>
                        <p:cond delay="indefinite"/>
                      </p:stCondLst>
                      <p:childTnLst>
                        <p:par>
                          <p:cTn id="49" fill="hold">
                            <p:stCondLst>
                              <p:cond delay="0"/>
                            </p:stCondLst>
                            <p:childTnLst>
                              <p:par>
                                <p:cTn id="50" presetID="4" presetClass="entr" presetSubtype="16" fill="hold" grpId="0" nodeType="clickEffect">
                                  <p:stCondLst>
                                    <p:cond delay="0"/>
                                  </p:stCondLst>
                                  <p:childTnLst>
                                    <p:set>
                                      <p:cBhvr>
                                        <p:cTn id="51" dur="1" fill="hold">
                                          <p:stCondLst>
                                            <p:cond delay="0"/>
                                          </p:stCondLst>
                                        </p:cTn>
                                        <p:tgtEl>
                                          <p:spTgt spid="16"/>
                                        </p:tgtEl>
                                        <p:attrNameLst>
                                          <p:attrName>style.visibility</p:attrName>
                                        </p:attrNameLst>
                                      </p:cBhvr>
                                      <p:to>
                                        <p:strVal val="visible"/>
                                      </p:to>
                                    </p:set>
                                    <p:animEffect transition="in" filter="box(in)">
                                      <p:cBhvr>
                                        <p:cTn id="52" dur="500"/>
                                        <p:tgtEl>
                                          <p:spTgt spid="16"/>
                                        </p:tgtEl>
                                      </p:cBhvr>
                                    </p:animEffect>
                                  </p:childTnLst>
                                </p:cTn>
                              </p:par>
                            </p:childTnLst>
                          </p:cTn>
                        </p:par>
                      </p:childTnLst>
                    </p:cTn>
                  </p:par>
                  <p:par>
                    <p:cTn id="53" fill="hold">
                      <p:stCondLst>
                        <p:cond delay="indefinite"/>
                      </p:stCondLst>
                      <p:childTnLst>
                        <p:par>
                          <p:cTn id="54" fill="hold">
                            <p:stCondLst>
                              <p:cond delay="0"/>
                            </p:stCondLst>
                            <p:childTnLst>
                              <p:par>
                                <p:cTn id="55" presetID="4" presetClass="entr" presetSubtype="16" fill="hold" grpId="0" nodeType="clickEffect">
                                  <p:stCondLst>
                                    <p:cond delay="0"/>
                                  </p:stCondLst>
                                  <p:childTnLst>
                                    <p:set>
                                      <p:cBhvr>
                                        <p:cTn id="56" dur="1" fill="hold">
                                          <p:stCondLst>
                                            <p:cond delay="0"/>
                                          </p:stCondLst>
                                        </p:cTn>
                                        <p:tgtEl>
                                          <p:spTgt spid="17"/>
                                        </p:tgtEl>
                                        <p:attrNameLst>
                                          <p:attrName>style.visibility</p:attrName>
                                        </p:attrNameLst>
                                      </p:cBhvr>
                                      <p:to>
                                        <p:strVal val="visible"/>
                                      </p:to>
                                    </p:set>
                                    <p:animEffect transition="in" filter="box(in)">
                                      <p:cBhvr>
                                        <p:cTn id="57" dur="500"/>
                                        <p:tgtEl>
                                          <p:spTgt spid="17"/>
                                        </p:tgtEl>
                                      </p:cBhvr>
                                    </p:animEffect>
                                  </p:childTnLst>
                                </p:cTn>
                              </p:par>
                            </p:childTnLst>
                          </p:cTn>
                        </p:par>
                      </p:childTnLst>
                    </p:cTn>
                  </p:par>
                  <p:par>
                    <p:cTn id="58" fill="hold">
                      <p:stCondLst>
                        <p:cond delay="indefinite"/>
                      </p:stCondLst>
                      <p:childTnLst>
                        <p:par>
                          <p:cTn id="59" fill="hold">
                            <p:stCondLst>
                              <p:cond delay="0"/>
                            </p:stCondLst>
                            <p:childTnLst>
                              <p:par>
                                <p:cTn id="60" presetID="4" presetClass="entr" presetSubtype="16" fill="hold" grpId="0" nodeType="clickEffect">
                                  <p:stCondLst>
                                    <p:cond delay="0"/>
                                  </p:stCondLst>
                                  <p:childTnLst>
                                    <p:set>
                                      <p:cBhvr>
                                        <p:cTn id="61" dur="1" fill="hold">
                                          <p:stCondLst>
                                            <p:cond delay="0"/>
                                          </p:stCondLst>
                                        </p:cTn>
                                        <p:tgtEl>
                                          <p:spTgt spid="18"/>
                                        </p:tgtEl>
                                        <p:attrNameLst>
                                          <p:attrName>style.visibility</p:attrName>
                                        </p:attrNameLst>
                                      </p:cBhvr>
                                      <p:to>
                                        <p:strVal val="visible"/>
                                      </p:to>
                                    </p:set>
                                    <p:animEffect transition="in" filter="box(in)">
                                      <p:cBhvr>
                                        <p:cTn id="62" dur="500"/>
                                        <p:tgtEl>
                                          <p:spTgt spid="18"/>
                                        </p:tgtEl>
                                      </p:cBhvr>
                                    </p:animEffect>
                                  </p:childTnLst>
                                </p:cTn>
                              </p:par>
                            </p:childTnLst>
                          </p:cTn>
                        </p:par>
                      </p:childTnLst>
                    </p:cTn>
                  </p:par>
                  <p:par>
                    <p:cTn id="63" fill="hold">
                      <p:stCondLst>
                        <p:cond delay="indefinite"/>
                      </p:stCondLst>
                      <p:childTnLst>
                        <p:par>
                          <p:cTn id="64" fill="hold">
                            <p:stCondLst>
                              <p:cond delay="0"/>
                            </p:stCondLst>
                            <p:childTnLst>
                              <p:par>
                                <p:cTn id="65" presetID="4" presetClass="entr" presetSubtype="16" fill="hold" grpId="0" nodeType="clickEffect">
                                  <p:stCondLst>
                                    <p:cond delay="0"/>
                                  </p:stCondLst>
                                  <p:childTnLst>
                                    <p:set>
                                      <p:cBhvr>
                                        <p:cTn id="66" dur="1" fill="hold">
                                          <p:stCondLst>
                                            <p:cond delay="0"/>
                                          </p:stCondLst>
                                        </p:cTn>
                                        <p:tgtEl>
                                          <p:spTgt spid="19"/>
                                        </p:tgtEl>
                                        <p:attrNameLst>
                                          <p:attrName>style.visibility</p:attrName>
                                        </p:attrNameLst>
                                      </p:cBhvr>
                                      <p:to>
                                        <p:strVal val="visible"/>
                                      </p:to>
                                    </p:set>
                                    <p:animEffect transition="in" filter="box(in)">
                                      <p:cBhvr>
                                        <p:cTn id="67" dur="500"/>
                                        <p:tgtEl>
                                          <p:spTgt spid="19"/>
                                        </p:tgtEl>
                                      </p:cBhvr>
                                    </p:animEffect>
                                  </p:childTnLst>
                                </p:cTn>
                              </p:par>
                            </p:childTnLst>
                          </p:cTn>
                        </p:par>
                      </p:childTnLst>
                    </p:cTn>
                  </p:par>
                  <p:par>
                    <p:cTn id="68" fill="hold">
                      <p:stCondLst>
                        <p:cond delay="indefinite"/>
                      </p:stCondLst>
                      <p:childTnLst>
                        <p:par>
                          <p:cTn id="69" fill="hold">
                            <p:stCondLst>
                              <p:cond delay="0"/>
                            </p:stCondLst>
                            <p:childTnLst>
                              <p:par>
                                <p:cTn id="70" presetID="4" presetClass="entr" presetSubtype="16" fill="hold" grpId="0" nodeType="clickEffect">
                                  <p:stCondLst>
                                    <p:cond delay="0"/>
                                  </p:stCondLst>
                                  <p:childTnLst>
                                    <p:set>
                                      <p:cBhvr>
                                        <p:cTn id="71" dur="1" fill="hold">
                                          <p:stCondLst>
                                            <p:cond delay="0"/>
                                          </p:stCondLst>
                                        </p:cTn>
                                        <p:tgtEl>
                                          <p:spTgt spid="20"/>
                                        </p:tgtEl>
                                        <p:attrNameLst>
                                          <p:attrName>style.visibility</p:attrName>
                                        </p:attrNameLst>
                                      </p:cBhvr>
                                      <p:to>
                                        <p:strVal val="visible"/>
                                      </p:to>
                                    </p:set>
                                    <p:animEffect transition="in" filter="box(in)">
                                      <p:cBhvr>
                                        <p:cTn id="72" dur="500"/>
                                        <p:tgtEl>
                                          <p:spTgt spid="20"/>
                                        </p:tgtEl>
                                      </p:cBhvr>
                                    </p:animEffect>
                                  </p:childTnLst>
                                </p:cTn>
                              </p:par>
                            </p:childTnLst>
                          </p:cTn>
                        </p:par>
                      </p:childTnLst>
                    </p:cTn>
                  </p:par>
                  <p:par>
                    <p:cTn id="73" fill="hold">
                      <p:stCondLst>
                        <p:cond delay="indefinite"/>
                      </p:stCondLst>
                      <p:childTnLst>
                        <p:par>
                          <p:cTn id="74" fill="hold">
                            <p:stCondLst>
                              <p:cond delay="0"/>
                            </p:stCondLst>
                            <p:childTnLst>
                              <p:par>
                                <p:cTn id="75" presetID="4" presetClass="entr" presetSubtype="16" fill="hold" grpId="0" nodeType="clickEffect">
                                  <p:stCondLst>
                                    <p:cond delay="0"/>
                                  </p:stCondLst>
                                  <p:childTnLst>
                                    <p:set>
                                      <p:cBhvr>
                                        <p:cTn id="76" dur="1" fill="hold">
                                          <p:stCondLst>
                                            <p:cond delay="0"/>
                                          </p:stCondLst>
                                        </p:cTn>
                                        <p:tgtEl>
                                          <p:spTgt spid="21"/>
                                        </p:tgtEl>
                                        <p:attrNameLst>
                                          <p:attrName>style.visibility</p:attrName>
                                        </p:attrNameLst>
                                      </p:cBhvr>
                                      <p:to>
                                        <p:strVal val="visible"/>
                                      </p:to>
                                    </p:set>
                                    <p:animEffect transition="in" filter="box(in)">
                                      <p:cBhvr>
                                        <p:cTn id="77" dur="500"/>
                                        <p:tgtEl>
                                          <p:spTgt spid="21"/>
                                        </p:tgtEl>
                                      </p:cBhvr>
                                    </p:animEffect>
                                  </p:childTnLst>
                                </p:cTn>
                              </p:par>
                            </p:childTnLst>
                          </p:cTn>
                        </p:par>
                      </p:childTnLst>
                    </p:cTn>
                  </p:par>
                  <p:par>
                    <p:cTn id="78" fill="hold">
                      <p:stCondLst>
                        <p:cond delay="indefinite"/>
                      </p:stCondLst>
                      <p:childTnLst>
                        <p:par>
                          <p:cTn id="79" fill="hold">
                            <p:stCondLst>
                              <p:cond delay="0"/>
                            </p:stCondLst>
                            <p:childTnLst>
                              <p:par>
                                <p:cTn id="80" presetID="4" presetClass="entr" presetSubtype="16" fill="hold" nodeType="clickEffect">
                                  <p:stCondLst>
                                    <p:cond delay="0"/>
                                  </p:stCondLst>
                                  <p:childTnLst>
                                    <p:set>
                                      <p:cBhvr>
                                        <p:cTn id="81" dur="1" fill="hold">
                                          <p:stCondLst>
                                            <p:cond delay="0"/>
                                          </p:stCondLst>
                                        </p:cTn>
                                        <p:tgtEl>
                                          <p:spTgt spid="2"/>
                                        </p:tgtEl>
                                        <p:attrNameLst>
                                          <p:attrName>style.visibility</p:attrName>
                                        </p:attrNameLst>
                                      </p:cBhvr>
                                      <p:to>
                                        <p:strVal val="visible"/>
                                      </p:to>
                                    </p:set>
                                    <p:animEffect transition="in" filter="box(in)">
                                      <p:cBhvr>
                                        <p:cTn id="82" dur="500"/>
                                        <p:tgtEl>
                                          <p:spTgt spid="2"/>
                                        </p:tgtEl>
                                      </p:cBhvr>
                                    </p:animEffect>
                                  </p:childTnLst>
                                </p:cTn>
                              </p:par>
                            </p:childTnLst>
                          </p:cTn>
                        </p:par>
                      </p:childTnLst>
                    </p:cTn>
                  </p:par>
                  <p:par>
                    <p:cTn id="83" fill="hold">
                      <p:stCondLst>
                        <p:cond delay="indefinite"/>
                      </p:stCondLst>
                      <p:childTnLst>
                        <p:par>
                          <p:cTn id="84" fill="hold">
                            <p:stCondLst>
                              <p:cond delay="0"/>
                            </p:stCondLst>
                            <p:childTnLst>
                              <p:par>
                                <p:cTn id="85" presetID="4" presetClass="entr" presetSubtype="16" fill="hold" grpId="0" nodeType="clickEffect">
                                  <p:stCondLst>
                                    <p:cond delay="0"/>
                                  </p:stCondLst>
                                  <p:childTnLst>
                                    <p:set>
                                      <p:cBhvr>
                                        <p:cTn id="86" dur="1" fill="hold">
                                          <p:stCondLst>
                                            <p:cond delay="0"/>
                                          </p:stCondLst>
                                        </p:cTn>
                                        <p:tgtEl>
                                          <p:spTgt spid="10262"/>
                                        </p:tgtEl>
                                        <p:attrNameLst>
                                          <p:attrName>style.visibility</p:attrName>
                                        </p:attrNameLst>
                                      </p:cBhvr>
                                      <p:to>
                                        <p:strVal val="visible"/>
                                      </p:to>
                                    </p:set>
                                    <p:animEffect transition="in" filter="box(in)">
                                      <p:cBhvr>
                                        <p:cTn id="87" dur="500"/>
                                        <p:tgtEl>
                                          <p:spTgt spid="102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0"/>
      <p:bldP spid="9" grpId="0"/>
      <p:bldP spid="10" grpId="0"/>
      <p:bldP spid="11" grpId="0"/>
      <p:bldP spid="12" grpId="0"/>
      <p:bldP spid="13" grpId="0"/>
      <p:bldP spid="14" grpId="0"/>
      <p:bldP spid="15" grpId="0"/>
      <p:bldP spid="16" grpId="0"/>
      <p:bldP spid="17" grpId="0"/>
      <p:bldP spid="18" grpId="0"/>
      <p:bldP spid="19" grpId="0"/>
      <p:bldP spid="20" grpId="0"/>
      <p:bldP spid="21" grpId="0" animBg="1"/>
      <p:bldP spid="1026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Заголовок 1"/>
          <p:cNvSpPr>
            <a:spLocks noGrp="1"/>
          </p:cNvSpPr>
          <p:nvPr>
            <p:ph type="title" idx="4294967295"/>
          </p:nvPr>
        </p:nvSpPr>
        <p:spPr>
          <a:xfrm>
            <a:off x="357188" y="428625"/>
            <a:ext cx="8786812" cy="1143000"/>
          </a:xfrm>
        </p:spPr>
        <p:txBody>
          <a:bodyPr>
            <a:normAutofit fontScale="90000"/>
          </a:bodyPr>
          <a:lstStyle/>
          <a:p>
            <a:pPr algn="l" eaLnBrk="1" hangingPunct="1"/>
            <a:r>
              <a:rPr lang="ru-RU" sz="2000" smtClean="0">
                <a:solidFill>
                  <a:srgbClr val="000000"/>
                </a:solidFill>
              </a:rPr>
              <a:t/>
            </a:r>
            <a:br>
              <a:rPr lang="ru-RU" sz="2000" smtClean="0">
                <a:solidFill>
                  <a:srgbClr val="000000"/>
                </a:solidFill>
              </a:rPr>
            </a:br>
            <a:r>
              <a:rPr lang="ru-RU" sz="2000" smtClean="0">
                <a:solidFill>
                  <a:srgbClr val="000000"/>
                </a:solidFill>
              </a:rPr>
              <a:t/>
            </a:r>
            <a:br>
              <a:rPr lang="ru-RU" sz="2000" smtClean="0">
                <a:solidFill>
                  <a:srgbClr val="000000"/>
                </a:solidFill>
              </a:rPr>
            </a:br>
            <a:r>
              <a:rPr lang="ru-RU" sz="2000" b="1" smtClean="0">
                <a:solidFill>
                  <a:schemeClr val="bg1"/>
                </a:solidFill>
              </a:rPr>
              <a:t>№ 320212</a:t>
            </a:r>
            <a:r>
              <a:rPr lang="ru-RU" sz="2000" b="1" smtClean="0">
                <a:solidFill>
                  <a:srgbClr val="000000"/>
                </a:solidFill>
              </a:rPr>
              <a:t/>
            </a:r>
            <a:br>
              <a:rPr lang="ru-RU" sz="2000" b="1" smtClean="0">
                <a:solidFill>
                  <a:srgbClr val="000000"/>
                </a:solidFill>
              </a:rPr>
            </a:br>
            <a:r>
              <a:rPr lang="ru-RU" sz="2000" smtClean="0"/>
              <a:t> </a:t>
            </a:r>
            <a:r>
              <a:rPr lang="ru-RU" sz="2400" b="1" i="1" smtClean="0"/>
              <a:t>На рисунке изображён лабиринт. Паук заползает в лабиринт в точке «Вход». Развернуться и ползти назад паук не может, поэтому на каждом разветвлении паук выбирает один из путей, по которому ещё не полз. Считая, что выбор дальнейшего пути чисто случайный, определите, с какой вероятностью паук придёт к выходу </a:t>
            </a:r>
            <a:r>
              <a:rPr lang="en-US" sz="2400" b="1" i="1" smtClean="0"/>
              <a:t>D</a:t>
            </a:r>
            <a:r>
              <a:rPr lang="ru-RU" sz="2400" b="1" i="1" smtClean="0"/>
              <a:t>.</a:t>
            </a:r>
            <a:endParaRPr lang="ru-RU" sz="2400" b="1" i="1" smtClean="0">
              <a:solidFill>
                <a:srgbClr val="000000"/>
              </a:solidFill>
            </a:endParaRPr>
          </a:p>
        </p:txBody>
      </p:sp>
      <p:sp>
        <p:nvSpPr>
          <p:cNvPr id="4" name="Дата 3"/>
          <p:cNvSpPr txBox="1">
            <a:spLocks noGrp="1"/>
          </p:cNvSpPr>
          <p:nvPr/>
        </p:nvSpPr>
        <p:spPr>
          <a:xfrm>
            <a:off x="457200" y="6356350"/>
            <a:ext cx="2133600" cy="365125"/>
          </a:xfrm>
          <a:prstGeom prst="rect">
            <a:avLst/>
          </a:prstGeom>
          <a:noFill/>
        </p:spPr>
        <p:txBody>
          <a:bodyPr anchor="ctr"/>
          <a:lstStyle/>
          <a:p>
            <a:pPr fontAlgn="auto">
              <a:spcBef>
                <a:spcPts val="0"/>
              </a:spcBef>
              <a:spcAft>
                <a:spcPts val="0"/>
              </a:spcAft>
              <a:defRPr/>
            </a:pPr>
            <a:fld id="{DD9845EC-924B-40A2-B7F1-A3AF9F6B9CA7}" type="datetime1">
              <a:rPr lang="ru-RU" sz="1200">
                <a:solidFill>
                  <a:schemeClr val="tx1">
                    <a:tint val="75000"/>
                  </a:schemeClr>
                </a:solidFill>
                <a:latin typeface="+mn-lt"/>
                <a:cs typeface="+mn-cs"/>
              </a:rPr>
              <a:pPr fontAlgn="auto">
                <a:spcBef>
                  <a:spcPts val="0"/>
                </a:spcBef>
                <a:spcAft>
                  <a:spcPts val="0"/>
                </a:spcAft>
                <a:defRPr/>
              </a:pPr>
              <a:t>11.11.2013</a:t>
            </a:fld>
            <a:endParaRPr lang="ru-RU" sz="1200" dirty="0">
              <a:solidFill>
                <a:schemeClr val="tx1">
                  <a:tint val="75000"/>
                </a:schemeClr>
              </a:solidFill>
              <a:latin typeface="+mn-lt"/>
              <a:cs typeface="+mn-cs"/>
            </a:endParaRPr>
          </a:p>
        </p:txBody>
      </p:sp>
      <p:sp>
        <p:nvSpPr>
          <p:cNvPr id="5" name="Номер слайда 4"/>
          <p:cNvSpPr txBox="1">
            <a:spLocks noGrp="1"/>
          </p:cNvSpPr>
          <p:nvPr/>
        </p:nvSpPr>
        <p:spPr>
          <a:xfrm>
            <a:off x="6553200" y="6356350"/>
            <a:ext cx="2133600" cy="365125"/>
          </a:xfrm>
          <a:prstGeom prst="rect">
            <a:avLst/>
          </a:prstGeom>
          <a:noFill/>
        </p:spPr>
        <p:txBody>
          <a:bodyPr anchor="ctr"/>
          <a:lstStyle/>
          <a:p>
            <a:pPr algn="r" fontAlgn="auto">
              <a:spcBef>
                <a:spcPts val="0"/>
              </a:spcBef>
              <a:spcAft>
                <a:spcPts val="0"/>
              </a:spcAft>
              <a:defRPr/>
            </a:pPr>
            <a:fld id="{39CF9EDA-0CB3-46FA-88C4-C398251B9D25}" type="slidenum">
              <a:rPr lang="ru-RU" sz="1200">
                <a:solidFill>
                  <a:schemeClr val="tx1">
                    <a:tint val="75000"/>
                  </a:schemeClr>
                </a:solidFill>
                <a:latin typeface="+mn-lt"/>
                <a:cs typeface="+mn-cs"/>
              </a:rPr>
              <a:pPr algn="r" fontAlgn="auto">
                <a:spcBef>
                  <a:spcPts val="0"/>
                </a:spcBef>
                <a:spcAft>
                  <a:spcPts val="0"/>
                </a:spcAft>
                <a:defRPr/>
              </a:pPr>
              <a:t>19</a:t>
            </a:fld>
            <a:endParaRPr lang="ru-RU" sz="1200">
              <a:solidFill>
                <a:schemeClr val="tx1">
                  <a:tint val="75000"/>
                </a:schemeClr>
              </a:solidFill>
              <a:latin typeface="+mn-lt"/>
              <a:cs typeface="+mn-cs"/>
            </a:endParaRPr>
          </a:p>
        </p:txBody>
      </p:sp>
      <p:pic>
        <p:nvPicPr>
          <p:cNvPr id="9222" name="Picture 2" descr="L0.eps"/>
          <p:cNvPicPr>
            <a:picLocks noChangeAspect="1" noChangeArrowheads="1"/>
          </p:cNvPicPr>
          <p:nvPr/>
        </p:nvPicPr>
        <p:blipFill>
          <a:blip r:embed="rId3" cstate="print"/>
          <a:srcRect/>
          <a:stretch>
            <a:fillRect/>
          </a:stretch>
        </p:blipFill>
        <p:spPr bwMode="auto">
          <a:xfrm>
            <a:off x="500063" y="3071813"/>
            <a:ext cx="3000375" cy="2219325"/>
          </a:xfrm>
          <a:prstGeom prst="rect">
            <a:avLst/>
          </a:prstGeom>
          <a:solidFill>
            <a:srgbClr val="993300">
              <a:alpha val="47842"/>
            </a:srgbClr>
          </a:solidFill>
          <a:ln w="9525">
            <a:noFill/>
            <a:miter lim="800000"/>
            <a:headEnd/>
            <a:tailEnd/>
          </a:ln>
        </p:spPr>
      </p:pic>
      <p:sp>
        <p:nvSpPr>
          <p:cNvPr id="6" name="TextBox 5"/>
          <p:cNvSpPr txBox="1">
            <a:spLocks noChangeArrowheads="1"/>
          </p:cNvSpPr>
          <p:nvPr/>
        </p:nvSpPr>
        <p:spPr bwMode="auto">
          <a:xfrm>
            <a:off x="3786188" y="3071813"/>
            <a:ext cx="4635500" cy="1108075"/>
          </a:xfrm>
          <a:prstGeom prst="rect">
            <a:avLst/>
          </a:prstGeom>
          <a:noFill/>
          <a:ln w="9525">
            <a:noFill/>
            <a:miter lim="800000"/>
            <a:headEnd/>
            <a:tailEnd/>
          </a:ln>
        </p:spPr>
        <p:txBody>
          <a:bodyPr>
            <a:spAutoFit/>
          </a:bodyPr>
          <a:lstStyle/>
          <a:p>
            <a:r>
              <a:rPr lang="ru-RU" sz="2400" b="1" i="1">
                <a:latin typeface="Times New Roman" pitchFamily="18" charset="0"/>
                <a:cs typeface="Times New Roman" pitchFamily="18" charset="0"/>
              </a:rPr>
              <a:t>Благоприятное событие А – паук пришел к выходу </a:t>
            </a:r>
            <a:r>
              <a:rPr lang="en-US" sz="2400" b="1" i="1">
                <a:latin typeface="Times New Roman" pitchFamily="18" charset="0"/>
                <a:cs typeface="Times New Roman" pitchFamily="18" charset="0"/>
              </a:rPr>
              <a:t>D</a:t>
            </a:r>
            <a:r>
              <a:rPr lang="ru-RU" sz="2400" b="1" i="1">
                <a:latin typeface="Times New Roman" pitchFamily="18" charset="0"/>
                <a:cs typeface="Times New Roman" pitchFamily="18" charset="0"/>
              </a:rPr>
              <a:t>. Одно.</a:t>
            </a:r>
            <a:endParaRPr lang="en-US" sz="2400" b="1" i="1">
              <a:latin typeface="Times New Roman" pitchFamily="18" charset="0"/>
              <a:cs typeface="Times New Roman" pitchFamily="18" charset="0"/>
            </a:endParaRPr>
          </a:p>
          <a:p>
            <a:endParaRPr lang="ru-RU" b="1" i="1">
              <a:latin typeface="Times New Roman" pitchFamily="18" charset="0"/>
              <a:cs typeface="Times New Roman" pitchFamily="18" charset="0"/>
            </a:endParaRPr>
          </a:p>
        </p:txBody>
      </p:sp>
      <p:sp>
        <p:nvSpPr>
          <p:cNvPr id="9224" name="TextBox 16"/>
          <p:cNvSpPr txBox="1">
            <a:spLocks noChangeArrowheads="1"/>
          </p:cNvSpPr>
          <p:nvPr/>
        </p:nvSpPr>
        <p:spPr bwMode="auto">
          <a:xfrm>
            <a:off x="3286125" y="2571750"/>
            <a:ext cx="1495425" cy="461963"/>
          </a:xfrm>
          <a:prstGeom prst="rect">
            <a:avLst/>
          </a:prstGeom>
          <a:noFill/>
          <a:ln w="9525">
            <a:noFill/>
            <a:miter lim="800000"/>
            <a:headEnd/>
            <a:tailEnd/>
          </a:ln>
        </p:spPr>
        <p:txBody>
          <a:bodyPr wrap="none">
            <a:spAutoFit/>
          </a:bodyPr>
          <a:lstStyle/>
          <a:p>
            <a:r>
              <a:rPr lang="ru-RU" sz="2400" b="1">
                <a:latin typeface="Times New Roman" pitchFamily="18" charset="0"/>
                <a:cs typeface="Times New Roman" pitchFamily="18" charset="0"/>
              </a:rPr>
              <a:t>Решение:</a:t>
            </a:r>
          </a:p>
        </p:txBody>
      </p:sp>
      <p:sp>
        <p:nvSpPr>
          <p:cNvPr id="8" name="Полилиния 7"/>
          <p:cNvSpPr/>
          <p:nvPr/>
        </p:nvSpPr>
        <p:spPr>
          <a:xfrm>
            <a:off x="1249363" y="3422650"/>
            <a:ext cx="750887" cy="577850"/>
          </a:xfrm>
          <a:custGeom>
            <a:avLst/>
            <a:gdLst>
              <a:gd name="connsiteX0" fmla="*/ 0 w 751438"/>
              <a:gd name="connsiteY0" fmla="*/ 588475 h 588475"/>
              <a:gd name="connsiteX1" fmla="*/ 0 w 751438"/>
              <a:gd name="connsiteY1" fmla="*/ 190123 h 588475"/>
              <a:gd name="connsiteX2" fmla="*/ 380246 w 751438"/>
              <a:gd name="connsiteY2" fmla="*/ 199176 h 588475"/>
              <a:gd name="connsiteX3" fmla="*/ 380246 w 751438"/>
              <a:gd name="connsiteY3" fmla="*/ 570368 h 588475"/>
              <a:gd name="connsiteX4" fmla="*/ 751438 w 751438"/>
              <a:gd name="connsiteY4" fmla="*/ 579422 h 588475"/>
              <a:gd name="connsiteX5" fmla="*/ 751438 w 751438"/>
              <a:gd name="connsiteY5" fmla="*/ 0 h 588475"/>
              <a:gd name="connsiteX6" fmla="*/ 751438 w 751438"/>
              <a:gd name="connsiteY6" fmla="*/ 0 h 5884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51438" h="588475">
                <a:moveTo>
                  <a:pt x="0" y="588475"/>
                </a:moveTo>
                <a:lnTo>
                  <a:pt x="0" y="190123"/>
                </a:lnTo>
                <a:lnTo>
                  <a:pt x="380246" y="199176"/>
                </a:lnTo>
                <a:lnTo>
                  <a:pt x="380246" y="570368"/>
                </a:lnTo>
                <a:lnTo>
                  <a:pt x="751438" y="579422"/>
                </a:lnTo>
                <a:lnTo>
                  <a:pt x="751438" y="0"/>
                </a:lnTo>
                <a:lnTo>
                  <a:pt x="751438" y="0"/>
                </a:lnTo>
              </a:path>
            </a:pathLst>
          </a:custGeom>
          <a:ln w="28575">
            <a:solidFill>
              <a:srgbClr val="FF0000"/>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ru-RU"/>
          </a:p>
        </p:txBody>
      </p:sp>
      <p:sp>
        <p:nvSpPr>
          <p:cNvPr id="9" name="TextBox 8"/>
          <p:cNvSpPr txBox="1">
            <a:spLocks noChangeArrowheads="1"/>
          </p:cNvSpPr>
          <p:nvPr/>
        </p:nvSpPr>
        <p:spPr bwMode="auto">
          <a:xfrm>
            <a:off x="3786188" y="3857625"/>
            <a:ext cx="4635500" cy="646113"/>
          </a:xfrm>
          <a:prstGeom prst="rect">
            <a:avLst/>
          </a:prstGeom>
          <a:noFill/>
          <a:ln w="9525">
            <a:noFill/>
            <a:miter lim="800000"/>
            <a:headEnd/>
            <a:tailEnd/>
          </a:ln>
        </p:spPr>
        <p:txBody>
          <a:bodyPr>
            <a:spAutoFit/>
          </a:bodyPr>
          <a:lstStyle/>
          <a:p>
            <a:r>
              <a:rPr lang="ru-RU" b="1" i="1">
                <a:latin typeface="Times New Roman" pitchFamily="18" charset="0"/>
                <a:cs typeface="Times New Roman" pitchFamily="18" charset="0"/>
              </a:rPr>
              <a:t> </a:t>
            </a:r>
            <a:endParaRPr lang="en-US" b="1" i="1">
              <a:latin typeface="Times New Roman" pitchFamily="18" charset="0"/>
              <a:cs typeface="Times New Roman" pitchFamily="18" charset="0"/>
            </a:endParaRPr>
          </a:p>
          <a:p>
            <a:endParaRPr lang="ru-RU" b="1" i="1">
              <a:latin typeface="Times New Roman" pitchFamily="18" charset="0"/>
              <a:cs typeface="Times New Roman" pitchFamily="18" charset="0"/>
            </a:endParaRPr>
          </a:p>
        </p:txBody>
      </p:sp>
      <p:sp>
        <p:nvSpPr>
          <p:cNvPr id="10" name="Овал 9"/>
          <p:cNvSpPr>
            <a:spLocks noChangeAspect="1"/>
          </p:cNvSpPr>
          <p:nvPr/>
        </p:nvSpPr>
        <p:spPr>
          <a:xfrm>
            <a:off x="1214438" y="3929063"/>
            <a:ext cx="107950" cy="10795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a:p>
        </p:txBody>
      </p:sp>
      <p:sp>
        <p:nvSpPr>
          <p:cNvPr id="11" name="Овал 10"/>
          <p:cNvSpPr>
            <a:spLocks noChangeAspect="1"/>
          </p:cNvSpPr>
          <p:nvPr/>
        </p:nvSpPr>
        <p:spPr>
          <a:xfrm>
            <a:off x="1944688" y="3500438"/>
            <a:ext cx="107950" cy="10795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a:p>
        </p:txBody>
      </p:sp>
      <p:sp>
        <p:nvSpPr>
          <p:cNvPr id="12" name="Овал 11"/>
          <p:cNvSpPr>
            <a:spLocks noChangeAspect="1"/>
          </p:cNvSpPr>
          <p:nvPr/>
        </p:nvSpPr>
        <p:spPr>
          <a:xfrm>
            <a:off x="1944688" y="3929063"/>
            <a:ext cx="107950" cy="10795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a:p>
        </p:txBody>
      </p:sp>
      <p:sp>
        <p:nvSpPr>
          <p:cNvPr id="13" name="TextBox 12"/>
          <p:cNvSpPr txBox="1">
            <a:spLocks noChangeArrowheads="1"/>
          </p:cNvSpPr>
          <p:nvPr/>
        </p:nvSpPr>
        <p:spPr bwMode="auto">
          <a:xfrm>
            <a:off x="3786188" y="3857625"/>
            <a:ext cx="4635500" cy="1108075"/>
          </a:xfrm>
          <a:prstGeom prst="rect">
            <a:avLst/>
          </a:prstGeom>
          <a:noFill/>
          <a:ln w="9525">
            <a:noFill/>
            <a:miter lim="800000"/>
            <a:headEnd/>
            <a:tailEnd/>
          </a:ln>
        </p:spPr>
        <p:txBody>
          <a:bodyPr>
            <a:spAutoFit/>
          </a:bodyPr>
          <a:lstStyle/>
          <a:p>
            <a:r>
              <a:rPr lang="ru-RU" sz="2400" b="1" i="1">
                <a:latin typeface="Times New Roman" pitchFamily="18" charset="0"/>
                <a:cs typeface="Times New Roman" pitchFamily="18" charset="0"/>
              </a:rPr>
              <a:t>На пути три развилки по два варианта 2·2·2=8</a:t>
            </a:r>
            <a:endParaRPr lang="en-US" sz="2400" b="1" i="1">
              <a:latin typeface="Times New Roman" pitchFamily="18" charset="0"/>
              <a:cs typeface="Times New Roman" pitchFamily="18" charset="0"/>
            </a:endParaRPr>
          </a:p>
          <a:p>
            <a:endParaRPr lang="ru-RU" b="1" i="1">
              <a:latin typeface="Times New Roman" pitchFamily="18" charset="0"/>
              <a:cs typeface="Times New Roman" pitchFamily="18" charset="0"/>
            </a:endParaRPr>
          </a:p>
        </p:txBody>
      </p:sp>
      <p:graphicFrame>
        <p:nvGraphicFramePr>
          <p:cNvPr id="4114" name="Object 5"/>
          <p:cNvGraphicFramePr>
            <a:graphicFrameLocks noChangeAspect="1"/>
          </p:cNvGraphicFramePr>
          <p:nvPr/>
        </p:nvGraphicFramePr>
        <p:xfrm>
          <a:off x="4286250" y="4857750"/>
          <a:ext cx="2355850" cy="857250"/>
        </p:xfrm>
        <a:graphic>
          <a:graphicData uri="http://schemas.openxmlformats.org/presentationml/2006/ole">
            <p:oleObj spid="_x0000_s9218" name="Формула" r:id="rId4" imgW="1079280" imgH="393480" progId="Equation.3">
              <p:embed/>
            </p:oleObj>
          </a:graphicData>
        </a:graphic>
      </p:graphicFrame>
      <p:sp>
        <p:nvSpPr>
          <p:cNvPr id="10255" name="Прямоугольник 15"/>
          <p:cNvSpPr>
            <a:spLocks noChangeArrowheads="1"/>
          </p:cNvSpPr>
          <p:nvPr/>
        </p:nvSpPr>
        <p:spPr bwMode="auto">
          <a:xfrm>
            <a:off x="4286250" y="5715000"/>
            <a:ext cx="1822450" cy="461963"/>
          </a:xfrm>
          <a:prstGeom prst="rect">
            <a:avLst/>
          </a:prstGeom>
          <a:noFill/>
          <a:ln w="9525">
            <a:noFill/>
            <a:miter lim="800000"/>
            <a:headEnd/>
            <a:tailEnd/>
          </a:ln>
        </p:spPr>
        <p:txBody>
          <a:bodyPr wrap="none">
            <a:spAutoFit/>
          </a:bodyPr>
          <a:lstStyle/>
          <a:p>
            <a:r>
              <a:rPr lang="ru-RU" sz="2400" b="1">
                <a:solidFill>
                  <a:srgbClr val="000000"/>
                </a:solidFill>
                <a:latin typeface="Times New Roman" pitchFamily="18" charset="0"/>
                <a:cs typeface="Times New Roman" pitchFamily="18" charset="0"/>
              </a:rPr>
              <a:t>Ответ:0,125</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ox(in)">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box(in)">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xit" presetSubtype="16" fill="hold" nodeType="clickEffect">
                                  <p:stCondLst>
                                    <p:cond delay="0"/>
                                  </p:stCondLst>
                                  <p:childTnLst>
                                    <p:animEffect transition="out" filter="box(in)">
                                      <p:cBhvr>
                                        <p:cTn id="16" dur="500"/>
                                        <p:tgtEl>
                                          <p:spTgt spid="8"/>
                                        </p:tgtEl>
                                      </p:cBhvr>
                                    </p:animEffect>
                                    <p:set>
                                      <p:cBhvr>
                                        <p:cTn id="17" dur="1" fill="hold">
                                          <p:stCondLst>
                                            <p:cond delay="499"/>
                                          </p:stCondLst>
                                        </p:cTn>
                                        <p:tgtEl>
                                          <p:spTgt spid="8"/>
                                        </p:tgtEl>
                                        <p:attrNameLst>
                                          <p:attrName>style.visibility</p:attrName>
                                        </p:attrNameLst>
                                      </p:cBhvr>
                                      <p:to>
                                        <p:strVal val="hidden"/>
                                      </p:to>
                                    </p:set>
                                  </p:childTnLst>
                                </p:cTn>
                              </p:par>
                            </p:childTnLst>
                          </p:cTn>
                        </p:par>
                      </p:childTnLst>
                    </p:cTn>
                  </p:par>
                  <p:par>
                    <p:cTn id="18" fill="hold">
                      <p:stCondLst>
                        <p:cond delay="indefinite"/>
                      </p:stCondLst>
                      <p:childTnLst>
                        <p:par>
                          <p:cTn id="19" fill="hold">
                            <p:stCondLst>
                              <p:cond delay="0"/>
                            </p:stCondLst>
                            <p:childTnLst>
                              <p:par>
                                <p:cTn id="20" presetID="4" presetClass="entr" presetSubtype="16"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ox(in)">
                                      <p:cBhvr>
                                        <p:cTn id="22" dur="500"/>
                                        <p:tgtEl>
                                          <p:spTgt spid="9"/>
                                        </p:tgtEl>
                                      </p:cBhvr>
                                    </p:animEffect>
                                  </p:childTnLst>
                                </p:cTn>
                              </p:par>
                            </p:childTnLst>
                          </p:cTn>
                        </p:par>
                      </p:childTnLst>
                    </p:cTn>
                  </p:par>
                  <p:par>
                    <p:cTn id="23" fill="hold">
                      <p:stCondLst>
                        <p:cond delay="indefinite"/>
                      </p:stCondLst>
                      <p:childTnLst>
                        <p:par>
                          <p:cTn id="24" fill="hold">
                            <p:stCondLst>
                              <p:cond delay="0"/>
                            </p:stCondLst>
                            <p:childTnLst>
                              <p:par>
                                <p:cTn id="25" presetID="4" presetClass="entr" presetSubtype="16" fill="hold" grpId="0" nodeType="click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box(in)">
                                      <p:cBhvr>
                                        <p:cTn id="27" dur="500"/>
                                        <p:tgtEl>
                                          <p:spTgt spid="13"/>
                                        </p:tgtEl>
                                      </p:cBhvr>
                                    </p:animEffect>
                                  </p:childTnLst>
                                </p:cTn>
                              </p:par>
                              <p:par>
                                <p:cTn id="28" presetID="4" presetClass="entr" presetSubtype="16"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box(in)">
                                      <p:cBhvr>
                                        <p:cTn id="30" dur="500"/>
                                        <p:tgtEl>
                                          <p:spTgt spid="10"/>
                                        </p:tgtEl>
                                      </p:cBhvr>
                                    </p:animEffect>
                                  </p:childTnLst>
                                </p:cTn>
                              </p:par>
                              <p:par>
                                <p:cTn id="31" presetID="4" presetClass="entr" presetSubtype="16" fill="hold" grpId="0" nodeType="withEffect">
                                  <p:stCondLst>
                                    <p:cond delay="0"/>
                                  </p:stCondLst>
                                  <p:childTnLst>
                                    <p:set>
                                      <p:cBhvr>
                                        <p:cTn id="32" dur="1" fill="hold">
                                          <p:stCondLst>
                                            <p:cond delay="0"/>
                                          </p:stCondLst>
                                        </p:cTn>
                                        <p:tgtEl>
                                          <p:spTgt spid="12"/>
                                        </p:tgtEl>
                                        <p:attrNameLst>
                                          <p:attrName>style.visibility</p:attrName>
                                        </p:attrNameLst>
                                      </p:cBhvr>
                                      <p:to>
                                        <p:strVal val="visible"/>
                                      </p:to>
                                    </p:set>
                                    <p:animEffect transition="in" filter="box(in)">
                                      <p:cBhvr>
                                        <p:cTn id="33" dur="500"/>
                                        <p:tgtEl>
                                          <p:spTgt spid="12"/>
                                        </p:tgtEl>
                                      </p:cBhvr>
                                    </p:animEffect>
                                  </p:childTnLst>
                                </p:cTn>
                              </p:par>
                              <p:par>
                                <p:cTn id="34" presetID="4" presetClass="entr" presetSubtype="16" fill="hold" grpId="0" nodeType="withEffect">
                                  <p:stCondLst>
                                    <p:cond delay="0"/>
                                  </p:stCondLst>
                                  <p:childTnLst>
                                    <p:set>
                                      <p:cBhvr>
                                        <p:cTn id="35" dur="1" fill="hold">
                                          <p:stCondLst>
                                            <p:cond delay="0"/>
                                          </p:stCondLst>
                                        </p:cTn>
                                        <p:tgtEl>
                                          <p:spTgt spid="11"/>
                                        </p:tgtEl>
                                        <p:attrNameLst>
                                          <p:attrName>style.visibility</p:attrName>
                                        </p:attrNameLst>
                                      </p:cBhvr>
                                      <p:to>
                                        <p:strVal val="visible"/>
                                      </p:to>
                                    </p:set>
                                    <p:animEffect transition="in" filter="box(in)">
                                      <p:cBhvr>
                                        <p:cTn id="36" dur="500"/>
                                        <p:tgtEl>
                                          <p:spTgt spid="11"/>
                                        </p:tgtEl>
                                      </p:cBhvr>
                                    </p:animEffect>
                                  </p:childTnLst>
                                </p:cTn>
                              </p:par>
                            </p:childTnLst>
                          </p:cTn>
                        </p:par>
                      </p:childTnLst>
                    </p:cTn>
                  </p:par>
                  <p:par>
                    <p:cTn id="37" fill="hold">
                      <p:stCondLst>
                        <p:cond delay="indefinite"/>
                      </p:stCondLst>
                      <p:childTnLst>
                        <p:par>
                          <p:cTn id="38" fill="hold">
                            <p:stCondLst>
                              <p:cond delay="0"/>
                            </p:stCondLst>
                            <p:childTnLst>
                              <p:par>
                                <p:cTn id="39" presetID="4" presetClass="entr" presetSubtype="16" fill="hold" nodeType="clickEffect">
                                  <p:stCondLst>
                                    <p:cond delay="0"/>
                                  </p:stCondLst>
                                  <p:childTnLst>
                                    <p:set>
                                      <p:cBhvr>
                                        <p:cTn id="40" dur="1" fill="hold">
                                          <p:stCondLst>
                                            <p:cond delay="0"/>
                                          </p:stCondLst>
                                        </p:cTn>
                                        <p:tgtEl>
                                          <p:spTgt spid="4114"/>
                                        </p:tgtEl>
                                        <p:attrNameLst>
                                          <p:attrName>style.visibility</p:attrName>
                                        </p:attrNameLst>
                                      </p:cBhvr>
                                      <p:to>
                                        <p:strVal val="visible"/>
                                      </p:to>
                                    </p:set>
                                    <p:animEffect transition="in" filter="box(in)">
                                      <p:cBhvr>
                                        <p:cTn id="41" dur="500"/>
                                        <p:tgtEl>
                                          <p:spTgt spid="4114"/>
                                        </p:tgtEl>
                                      </p:cBhvr>
                                    </p:animEffect>
                                  </p:childTnLst>
                                </p:cTn>
                              </p:par>
                            </p:childTnLst>
                          </p:cTn>
                        </p:par>
                      </p:childTnLst>
                    </p:cTn>
                  </p:par>
                  <p:par>
                    <p:cTn id="42" fill="hold">
                      <p:stCondLst>
                        <p:cond delay="indefinite"/>
                      </p:stCondLst>
                      <p:childTnLst>
                        <p:par>
                          <p:cTn id="43" fill="hold">
                            <p:stCondLst>
                              <p:cond delay="0"/>
                            </p:stCondLst>
                            <p:childTnLst>
                              <p:par>
                                <p:cTn id="44" presetID="4" presetClass="entr" presetSubtype="16" fill="hold" grpId="0" nodeType="clickEffect">
                                  <p:stCondLst>
                                    <p:cond delay="0"/>
                                  </p:stCondLst>
                                  <p:childTnLst>
                                    <p:set>
                                      <p:cBhvr>
                                        <p:cTn id="45" dur="1" fill="hold">
                                          <p:stCondLst>
                                            <p:cond delay="0"/>
                                          </p:stCondLst>
                                        </p:cTn>
                                        <p:tgtEl>
                                          <p:spTgt spid="10255"/>
                                        </p:tgtEl>
                                        <p:attrNameLst>
                                          <p:attrName>style.visibility</p:attrName>
                                        </p:attrNameLst>
                                      </p:cBhvr>
                                      <p:to>
                                        <p:strVal val="visible"/>
                                      </p:to>
                                    </p:set>
                                    <p:animEffect transition="in" filter="box(in)">
                                      <p:cBhvr>
                                        <p:cTn id="46" dur="500"/>
                                        <p:tgtEl>
                                          <p:spTgt spid="102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9" grpId="0"/>
      <p:bldP spid="10" grpId="0" animBg="1"/>
      <p:bldP spid="11" grpId="0" animBg="1"/>
      <p:bldP spid="12" grpId="0" animBg="1"/>
      <p:bldP spid="13" grpId="0"/>
      <p:bldP spid="10255"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4" name="Заголовок 1"/>
          <p:cNvSpPr>
            <a:spLocks noGrp="1"/>
          </p:cNvSpPr>
          <p:nvPr>
            <p:ph type="title" idx="4294967295"/>
          </p:nvPr>
        </p:nvSpPr>
        <p:spPr>
          <a:xfrm>
            <a:off x="0" y="214313"/>
            <a:ext cx="8501063" cy="1143000"/>
          </a:xfrm>
        </p:spPr>
        <p:txBody>
          <a:bodyPr>
            <a:normAutofit fontScale="90000"/>
          </a:bodyPr>
          <a:lstStyle/>
          <a:p>
            <a:pPr algn="l"/>
            <a:r>
              <a:rPr lang="ru-RU" sz="2000" b="1" smtClean="0"/>
              <a:t/>
            </a:r>
            <a:br>
              <a:rPr lang="ru-RU" sz="2000" b="1" smtClean="0"/>
            </a:br>
            <a:r>
              <a:rPr lang="ru-RU" sz="2000" b="1" smtClean="0"/>
              <a:t/>
            </a:r>
            <a:br>
              <a:rPr lang="ru-RU" sz="2000" b="1" smtClean="0"/>
            </a:br>
            <a:r>
              <a:rPr lang="ru-RU" sz="2000" b="1" smtClean="0">
                <a:solidFill>
                  <a:schemeClr val="bg1"/>
                </a:solidFill>
              </a:rPr>
              <a:t>№ 320</a:t>
            </a:r>
            <a:r>
              <a:rPr lang="en-US" sz="2000" b="1" smtClean="0">
                <a:solidFill>
                  <a:schemeClr val="bg1"/>
                </a:solidFill>
              </a:rPr>
              <a:t>194</a:t>
            </a:r>
            <a:r>
              <a:rPr lang="ru-RU" sz="2000" smtClean="0"/>
              <a:t/>
            </a:r>
            <a:br>
              <a:rPr lang="ru-RU" sz="2000" smtClean="0"/>
            </a:br>
            <a:r>
              <a:rPr lang="ru-RU" sz="2400" b="1" i="1" smtClean="0"/>
              <a:t>В группе туристов 30 человек. Их вертолётом в несколько приёмов забрасывают в труднодоступный район по 6 человек за рейс. Порядок, в котором вертолёт перевозит туристов, случаен. Найдите вероятность того, что турист П. полетит первым рейсом вертолёта. </a:t>
            </a:r>
          </a:p>
        </p:txBody>
      </p:sp>
      <p:sp>
        <p:nvSpPr>
          <p:cNvPr id="4" name="Дата 3"/>
          <p:cNvSpPr txBox="1">
            <a:spLocks noGrp="1"/>
          </p:cNvSpPr>
          <p:nvPr/>
        </p:nvSpPr>
        <p:spPr>
          <a:xfrm>
            <a:off x="457200" y="6356350"/>
            <a:ext cx="2133600" cy="365125"/>
          </a:xfrm>
          <a:prstGeom prst="rect">
            <a:avLst/>
          </a:prstGeom>
          <a:noFill/>
        </p:spPr>
        <p:txBody>
          <a:bodyPr anchor="ctr"/>
          <a:lstStyle/>
          <a:p>
            <a:pPr fontAlgn="auto">
              <a:spcBef>
                <a:spcPts val="0"/>
              </a:spcBef>
              <a:spcAft>
                <a:spcPts val="0"/>
              </a:spcAft>
              <a:defRPr/>
            </a:pPr>
            <a:fld id="{DD9845EC-924B-40A2-B7F1-A3AF9F6B9CA7}" type="datetime1">
              <a:rPr lang="ru-RU" sz="1200">
                <a:solidFill>
                  <a:schemeClr val="tx1">
                    <a:tint val="75000"/>
                  </a:schemeClr>
                </a:solidFill>
                <a:latin typeface="+mn-lt"/>
                <a:cs typeface="+mn-cs"/>
              </a:rPr>
              <a:pPr fontAlgn="auto">
                <a:spcBef>
                  <a:spcPts val="0"/>
                </a:spcBef>
                <a:spcAft>
                  <a:spcPts val="0"/>
                </a:spcAft>
                <a:defRPr/>
              </a:pPr>
              <a:t>11.11.2013</a:t>
            </a:fld>
            <a:endParaRPr lang="ru-RU" sz="1200">
              <a:solidFill>
                <a:schemeClr val="tx1">
                  <a:tint val="75000"/>
                </a:schemeClr>
              </a:solidFill>
              <a:latin typeface="+mn-lt"/>
              <a:cs typeface="+mn-cs"/>
            </a:endParaRPr>
          </a:p>
        </p:txBody>
      </p:sp>
      <p:sp>
        <p:nvSpPr>
          <p:cNvPr id="5" name="Номер слайда 4"/>
          <p:cNvSpPr txBox="1">
            <a:spLocks noGrp="1"/>
          </p:cNvSpPr>
          <p:nvPr/>
        </p:nvSpPr>
        <p:spPr>
          <a:xfrm>
            <a:off x="6553200" y="6356350"/>
            <a:ext cx="2133600" cy="365125"/>
          </a:xfrm>
          <a:prstGeom prst="rect">
            <a:avLst/>
          </a:prstGeom>
          <a:noFill/>
        </p:spPr>
        <p:txBody>
          <a:bodyPr anchor="ctr"/>
          <a:lstStyle/>
          <a:p>
            <a:pPr algn="r" fontAlgn="auto">
              <a:spcBef>
                <a:spcPts val="0"/>
              </a:spcBef>
              <a:spcAft>
                <a:spcPts val="0"/>
              </a:spcAft>
              <a:defRPr/>
            </a:pPr>
            <a:fld id="{EA4B915E-1255-43E6-BA37-A5B2FAB85FA4}" type="slidenum">
              <a:rPr lang="ru-RU" sz="1200">
                <a:solidFill>
                  <a:schemeClr val="tx1">
                    <a:tint val="75000"/>
                  </a:schemeClr>
                </a:solidFill>
                <a:latin typeface="+mn-lt"/>
                <a:cs typeface="+mn-cs"/>
              </a:rPr>
              <a:pPr algn="r" fontAlgn="auto">
                <a:spcBef>
                  <a:spcPts val="0"/>
                </a:spcBef>
                <a:spcAft>
                  <a:spcPts val="0"/>
                </a:spcAft>
                <a:defRPr/>
              </a:pPr>
              <a:t>20</a:t>
            </a:fld>
            <a:endParaRPr lang="ru-RU" sz="1200">
              <a:solidFill>
                <a:schemeClr val="tx1">
                  <a:tint val="75000"/>
                </a:schemeClr>
              </a:solidFill>
              <a:latin typeface="+mn-lt"/>
              <a:cs typeface="+mn-cs"/>
            </a:endParaRPr>
          </a:p>
        </p:txBody>
      </p:sp>
      <p:sp>
        <p:nvSpPr>
          <p:cNvPr id="10247" name="Прямоугольник 5"/>
          <p:cNvSpPr>
            <a:spLocks noChangeArrowheads="1"/>
          </p:cNvSpPr>
          <p:nvPr/>
        </p:nvSpPr>
        <p:spPr bwMode="auto">
          <a:xfrm>
            <a:off x="571500" y="2428875"/>
            <a:ext cx="1495425" cy="461963"/>
          </a:xfrm>
          <a:prstGeom prst="rect">
            <a:avLst/>
          </a:prstGeom>
          <a:noFill/>
          <a:ln w="9525">
            <a:noFill/>
            <a:miter lim="800000"/>
            <a:headEnd/>
            <a:tailEnd/>
          </a:ln>
        </p:spPr>
        <p:txBody>
          <a:bodyPr wrap="none">
            <a:spAutoFit/>
          </a:bodyPr>
          <a:lstStyle/>
          <a:p>
            <a:r>
              <a:rPr lang="ru-RU" sz="2400" b="1">
                <a:latin typeface="Times New Roman" pitchFamily="18" charset="0"/>
                <a:cs typeface="Times New Roman" pitchFamily="18" charset="0"/>
              </a:rPr>
              <a:t>Решение:</a:t>
            </a:r>
          </a:p>
        </p:txBody>
      </p:sp>
      <p:graphicFrame>
        <p:nvGraphicFramePr>
          <p:cNvPr id="2" name="Object 5"/>
          <p:cNvGraphicFramePr>
            <a:graphicFrameLocks noChangeAspect="1"/>
          </p:cNvGraphicFramePr>
          <p:nvPr/>
        </p:nvGraphicFramePr>
        <p:xfrm>
          <a:off x="544513" y="2928938"/>
          <a:ext cx="941387" cy="831850"/>
        </p:xfrm>
        <a:graphic>
          <a:graphicData uri="http://schemas.openxmlformats.org/presentationml/2006/ole">
            <p:oleObj spid="_x0000_s10242" name="Формула" r:id="rId3" imgW="444240" imgH="393480" progId="Equation.3">
              <p:embed/>
            </p:oleObj>
          </a:graphicData>
        </a:graphic>
      </p:graphicFrame>
      <p:sp>
        <p:nvSpPr>
          <p:cNvPr id="18440" name="Прямоугольник 6"/>
          <p:cNvSpPr>
            <a:spLocks noChangeArrowheads="1"/>
          </p:cNvSpPr>
          <p:nvPr/>
        </p:nvSpPr>
        <p:spPr bwMode="auto">
          <a:xfrm>
            <a:off x="1500188" y="3071813"/>
            <a:ext cx="2070100" cy="461962"/>
          </a:xfrm>
          <a:prstGeom prst="rect">
            <a:avLst/>
          </a:prstGeom>
          <a:noFill/>
          <a:ln w="9525">
            <a:noFill/>
            <a:miter lim="800000"/>
            <a:headEnd/>
            <a:tailEnd/>
          </a:ln>
        </p:spPr>
        <p:txBody>
          <a:bodyPr wrap="none">
            <a:spAutoFit/>
          </a:bodyPr>
          <a:lstStyle/>
          <a:p>
            <a:r>
              <a:rPr lang="ru-RU" sz="2400" b="1" i="1">
                <a:latin typeface="Times New Roman" pitchFamily="18" charset="0"/>
                <a:cs typeface="Times New Roman" pitchFamily="18" charset="0"/>
              </a:rPr>
              <a:t>- всего рейсов.</a:t>
            </a:r>
          </a:p>
        </p:txBody>
      </p:sp>
      <p:sp>
        <p:nvSpPr>
          <p:cNvPr id="15369" name="Прямоугольник 7"/>
          <p:cNvSpPr>
            <a:spLocks noChangeArrowheads="1"/>
          </p:cNvSpPr>
          <p:nvPr/>
        </p:nvSpPr>
        <p:spPr bwMode="auto">
          <a:xfrm>
            <a:off x="428625" y="3929063"/>
            <a:ext cx="8434388" cy="830262"/>
          </a:xfrm>
          <a:prstGeom prst="rect">
            <a:avLst/>
          </a:prstGeom>
          <a:noFill/>
          <a:ln w="9525">
            <a:noFill/>
            <a:miter lim="800000"/>
            <a:headEnd/>
            <a:tailEnd/>
          </a:ln>
        </p:spPr>
        <p:txBody>
          <a:bodyPr wrap="none">
            <a:spAutoFit/>
          </a:bodyPr>
          <a:lstStyle/>
          <a:p>
            <a:r>
              <a:rPr lang="ru-RU" sz="2400" b="1" i="1">
                <a:latin typeface="Times New Roman" pitchFamily="18" charset="0"/>
                <a:cs typeface="Times New Roman" pitchFamily="18" charset="0"/>
              </a:rPr>
              <a:t>Попасть на первый рейс (равно как и на второй и на любой </a:t>
            </a:r>
          </a:p>
          <a:p>
            <a:r>
              <a:rPr lang="ru-RU" sz="2400" b="1" i="1">
                <a:latin typeface="Times New Roman" pitchFamily="18" charset="0"/>
                <a:cs typeface="Times New Roman" pitchFamily="18" charset="0"/>
              </a:rPr>
              <a:t>имеющийся) – один шанс из пяти .</a:t>
            </a:r>
          </a:p>
        </p:txBody>
      </p:sp>
      <p:graphicFrame>
        <p:nvGraphicFramePr>
          <p:cNvPr id="3" name="Object 6"/>
          <p:cNvGraphicFramePr>
            <a:graphicFrameLocks noChangeAspect="1"/>
          </p:cNvGraphicFramePr>
          <p:nvPr/>
        </p:nvGraphicFramePr>
        <p:xfrm>
          <a:off x="1255713" y="5000625"/>
          <a:ext cx="1560512" cy="833438"/>
        </p:xfrm>
        <a:graphic>
          <a:graphicData uri="http://schemas.openxmlformats.org/presentationml/2006/ole">
            <p:oleObj spid="_x0000_s10243" name="Формула" r:id="rId4" imgW="736560" imgH="393480" progId="Equation.3">
              <p:embed/>
            </p:oleObj>
          </a:graphicData>
        </a:graphic>
      </p:graphicFrame>
      <p:sp>
        <p:nvSpPr>
          <p:cNvPr id="15370" name="Прямоугольник 14"/>
          <p:cNvSpPr>
            <a:spLocks noChangeArrowheads="1"/>
          </p:cNvSpPr>
          <p:nvPr/>
        </p:nvSpPr>
        <p:spPr bwMode="auto">
          <a:xfrm>
            <a:off x="4929188" y="5429250"/>
            <a:ext cx="1514475" cy="461963"/>
          </a:xfrm>
          <a:prstGeom prst="rect">
            <a:avLst/>
          </a:prstGeom>
          <a:noFill/>
          <a:ln w="9525">
            <a:noFill/>
            <a:miter lim="800000"/>
            <a:headEnd/>
            <a:tailEnd/>
          </a:ln>
        </p:spPr>
        <p:txBody>
          <a:bodyPr wrap="none">
            <a:spAutoFit/>
          </a:bodyPr>
          <a:lstStyle/>
          <a:p>
            <a:r>
              <a:rPr lang="ru-RU" sz="2400" b="1">
                <a:solidFill>
                  <a:srgbClr val="000000"/>
                </a:solidFill>
                <a:latin typeface="Times New Roman" pitchFamily="18" charset="0"/>
                <a:cs typeface="Times New Roman" pitchFamily="18" charset="0"/>
              </a:rPr>
              <a:t>Ответ:0,2</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ox(i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18440"/>
                                        </p:tgtEl>
                                        <p:attrNameLst>
                                          <p:attrName>style.visibility</p:attrName>
                                        </p:attrNameLst>
                                      </p:cBhvr>
                                      <p:to>
                                        <p:strVal val="visible"/>
                                      </p:to>
                                    </p:set>
                                    <p:animEffect transition="in" filter="box(in)">
                                      <p:cBhvr>
                                        <p:cTn id="12" dur="500"/>
                                        <p:tgtEl>
                                          <p:spTgt spid="18440"/>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grpId="0" nodeType="clickEffect">
                                  <p:stCondLst>
                                    <p:cond delay="0"/>
                                  </p:stCondLst>
                                  <p:childTnLst>
                                    <p:set>
                                      <p:cBhvr>
                                        <p:cTn id="16" dur="1" fill="hold">
                                          <p:stCondLst>
                                            <p:cond delay="0"/>
                                          </p:stCondLst>
                                        </p:cTn>
                                        <p:tgtEl>
                                          <p:spTgt spid="15369"/>
                                        </p:tgtEl>
                                        <p:attrNameLst>
                                          <p:attrName>style.visibility</p:attrName>
                                        </p:attrNameLst>
                                      </p:cBhvr>
                                      <p:to>
                                        <p:strVal val="visible"/>
                                      </p:to>
                                    </p:set>
                                    <p:animEffect transition="in" filter="box(in)">
                                      <p:cBhvr>
                                        <p:cTn id="17" dur="500"/>
                                        <p:tgtEl>
                                          <p:spTgt spid="15369"/>
                                        </p:tgtEl>
                                      </p:cBhvr>
                                    </p:animEffect>
                                  </p:childTnLst>
                                </p:cTn>
                              </p:par>
                            </p:childTnLst>
                          </p:cTn>
                        </p:par>
                      </p:childTnLst>
                    </p:cTn>
                  </p:par>
                  <p:par>
                    <p:cTn id="18" fill="hold">
                      <p:stCondLst>
                        <p:cond delay="indefinite"/>
                      </p:stCondLst>
                      <p:childTnLst>
                        <p:par>
                          <p:cTn id="19" fill="hold">
                            <p:stCondLst>
                              <p:cond delay="0"/>
                            </p:stCondLst>
                            <p:childTnLst>
                              <p:par>
                                <p:cTn id="20" presetID="4" presetClass="entr" presetSubtype="16" fill="hold" nodeType="click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box(in)">
                                      <p:cBhvr>
                                        <p:cTn id="22" dur="500"/>
                                        <p:tgtEl>
                                          <p:spTgt spid="3"/>
                                        </p:tgtEl>
                                      </p:cBhvr>
                                    </p:animEffect>
                                  </p:childTnLst>
                                </p:cTn>
                              </p:par>
                            </p:childTnLst>
                          </p:cTn>
                        </p:par>
                      </p:childTnLst>
                    </p:cTn>
                  </p:par>
                  <p:par>
                    <p:cTn id="23" fill="hold">
                      <p:stCondLst>
                        <p:cond delay="indefinite"/>
                      </p:stCondLst>
                      <p:childTnLst>
                        <p:par>
                          <p:cTn id="24" fill="hold">
                            <p:stCondLst>
                              <p:cond delay="0"/>
                            </p:stCondLst>
                            <p:childTnLst>
                              <p:par>
                                <p:cTn id="25" presetID="4" presetClass="entr" presetSubtype="16" fill="hold" grpId="0" nodeType="clickEffect">
                                  <p:stCondLst>
                                    <p:cond delay="0"/>
                                  </p:stCondLst>
                                  <p:childTnLst>
                                    <p:set>
                                      <p:cBhvr>
                                        <p:cTn id="26" dur="1" fill="hold">
                                          <p:stCondLst>
                                            <p:cond delay="0"/>
                                          </p:stCondLst>
                                        </p:cTn>
                                        <p:tgtEl>
                                          <p:spTgt spid="15370"/>
                                        </p:tgtEl>
                                        <p:attrNameLst>
                                          <p:attrName>style.visibility</p:attrName>
                                        </p:attrNameLst>
                                      </p:cBhvr>
                                      <p:to>
                                        <p:strVal val="visible"/>
                                      </p:to>
                                    </p:set>
                                    <p:animEffect transition="in" filter="box(in)">
                                      <p:cBhvr>
                                        <p:cTn id="27" dur="500"/>
                                        <p:tgtEl>
                                          <p:spTgt spid="153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40" grpId="0"/>
      <p:bldP spid="15369" grpId="0"/>
      <p:bldP spid="15370"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Заголовок 1"/>
          <p:cNvSpPr>
            <a:spLocks noGrp="1"/>
          </p:cNvSpPr>
          <p:nvPr>
            <p:ph type="title" idx="4294967295"/>
          </p:nvPr>
        </p:nvSpPr>
        <p:spPr>
          <a:xfrm>
            <a:off x="0" y="142875"/>
            <a:ext cx="8572500" cy="1143000"/>
          </a:xfrm>
        </p:spPr>
        <p:txBody>
          <a:bodyPr>
            <a:normAutofit fontScale="90000"/>
          </a:bodyPr>
          <a:lstStyle/>
          <a:p>
            <a:pPr algn="l"/>
            <a:r>
              <a:rPr lang="ru-RU" sz="2000" b="1" smtClean="0"/>
              <a:t/>
            </a:r>
            <a:br>
              <a:rPr lang="ru-RU" sz="2000" b="1" smtClean="0"/>
            </a:br>
            <a:r>
              <a:rPr lang="ru-RU" sz="2000" b="1" smtClean="0"/>
              <a:t/>
            </a:r>
            <a:br>
              <a:rPr lang="ru-RU" sz="2000" b="1" smtClean="0"/>
            </a:br>
            <a:r>
              <a:rPr lang="ru-RU" sz="2000" b="1" smtClean="0">
                <a:solidFill>
                  <a:schemeClr val="bg1"/>
                </a:solidFill>
              </a:rPr>
              <a:t>№ 320</a:t>
            </a:r>
            <a:r>
              <a:rPr lang="en-US" sz="2000" b="1" smtClean="0">
                <a:solidFill>
                  <a:schemeClr val="bg1"/>
                </a:solidFill>
              </a:rPr>
              <a:t>186</a:t>
            </a:r>
            <a:r>
              <a:rPr lang="ru-RU" sz="2000" smtClean="0"/>
              <a:t/>
            </a:r>
            <a:br>
              <a:rPr lang="ru-RU" sz="2000" smtClean="0"/>
            </a:br>
            <a:r>
              <a:rPr lang="ru-RU" sz="2200" b="1" i="1" smtClean="0"/>
              <a:t> </a:t>
            </a:r>
            <a:r>
              <a:rPr lang="ru-RU" sz="2400" b="1" i="1" smtClean="0"/>
              <a:t>На рок-фестивале выступают группы — по одной от каждой из заявленных стран. Порядок выступления определяется жребием. Какова вероятность того, что группа из Дании будет выступать после группы из Швеции и после группы из Норвегии? Результат округлите до сотых. </a:t>
            </a:r>
          </a:p>
        </p:txBody>
      </p:sp>
      <p:sp>
        <p:nvSpPr>
          <p:cNvPr id="4" name="Дата 3"/>
          <p:cNvSpPr txBox="1">
            <a:spLocks noGrp="1"/>
          </p:cNvSpPr>
          <p:nvPr/>
        </p:nvSpPr>
        <p:spPr>
          <a:xfrm>
            <a:off x="457200" y="6356350"/>
            <a:ext cx="2133600" cy="365125"/>
          </a:xfrm>
          <a:prstGeom prst="rect">
            <a:avLst/>
          </a:prstGeom>
          <a:noFill/>
        </p:spPr>
        <p:txBody>
          <a:bodyPr anchor="ctr"/>
          <a:lstStyle/>
          <a:p>
            <a:pPr fontAlgn="auto">
              <a:spcBef>
                <a:spcPts val="0"/>
              </a:spcBef>
              <a:spcAft>
                <a:spcPts val="0"/>
              </a:spcAft>
              <a:defRPr/>
            </a:pPr>
            <a:fld id="{DD9845EC-924B-40A2-B7F1-A3AF9F6B9CA7}" type="datetime1">
              <a:rPr lang="ru-RU" sz="1200">
                <a:solidFill>
                  <a:schemeClr val="tx1">
                    <a:tint val="75000"/>
                  </a:schemeClr>
                </a:solidFill>
                <a:latin typeface="+mn-lt"/>
                <a:cs typeface="+mn-cs"/>
              </a:rPr>
              <a:pPr fontAlgn="auto">
                <a:spcBef>
                  <a:spcPts val="0"/>
                </a:spcBef>
                <a:spcAft>
                  <a:spcPts val="0"/>
                </a:spcAft>
                <a:defRPr/>
              </a:pPr>
              <a:t>11.11.2013</a:t>
            </a:fld>
            <a:endParaRPr lang="ru-RU" sz="1200">
              <a:solidFill>
                <a:schemeClr val="tx1">
                  <a:tint val="75000"/>
                </a:schemeClr>
              </a:solidFill>
              <a:latin typeface="+mn-lt"/>
              <a:cs typeface="+mn-cs"/>
            </a:endParaRPr>
          </a:p>
        </p:txBody>
      </p:sp>
      <p:sp>
        <p:nvSpPr>
          <p:cNvPr id="5" name="Номер слайда 4"/>
          <p:cNvSpPr txBox="1">
            <a:spLocks noGrp="1"/>
          </p:cNvSpPr>
          <p:nvPr/>
        </p:nvSpPr>
        <p:spPr>
          <a:xfrm>
            <a:off x="6553200" y="6356350"/>
            <a:ext cx="2133600" cy="365125"/>
          </a:xfrm>
          <a:prstGeom prst="rect">
            <a:avLst/>
          </a:prstGeom>
          <a:noFill/>
        </p:spPr>
        <p:txBody>
          <a:bodyPr anchor="ctr"/>
          <a:lstStyle/>
          <a:p>
            <a:pPr algn="r" fontAlgn="auto">
              <a:spcBef>
                <a:spcPts val="0"/>
              </a:spcBef>
              <a:spcAft>
                <a:spcPts val="0"/>
              </a:spcAft>
              <a:defRPr/>
            </a:pPr>
            <a:fld id="{F56EAC5B-005C-4D1F-BB9A-7F335CBDAE55}" type="slidenum">
              <a:rPr lang="ru-RU" sz="1200">
                <a:solidFill>
                  <a:schemeClr val="tx1">
                    <a:tint val="75000"/>
                  </a:schemeClr>
                </a:solidFill>
                <a:latin typeface="+mn-lt"/>
                <a:cs typeface="+mn-cs"/>
              </a:rPr>
              <a:pPr algn="r" fontAlgn="auto">
                <a:spcBef>
                  <a:spcPts val="0"/>
                </a:spcBef>
                <a:spcAft>
                  <a:spcPts val="0"/>
                </a:spcAft>
                <a:defRPr/>
              </a:pPr>
              <a:t>21</a:t>
            </a:fld>
            <a:endParaRPr lang="ru-RU" sz="1200">
              <a:solidFill>
                <a:schemeClr val="tx1">
                  <a:tint val="75000"/>
                </a:schemeClr>
              </a:solidFill>
              <a:latin typeface="+mn-lt"/>
              <a:cs typeface="+mn-cs"/>
            </a:endParaRPr>
          </a:p>
        </p:txBody>
      </p:sp>
      <p:sp>
        <p:nvSpPr>
          <p:cNvPr id="11270" name="Прямоугольник 5"/>
          <p:cNvSpPr>
            <a:spLocks noChangeArrowheads="1"/>
          </p:cNvSpPr>
          <p:nvPr/>
        </p:nvSpPr>
        <p:spPr bwMode="auto">
          <a:xfrm>
            <a:off x="571500" y="2286000"/>
            <a:ext cx="1495425" cy="461963"/>
          </a:xfrm>
          <a:prstGeom prst="rect">
            <a:avLst/>
          </a:prstGeom>
          <a:noFill/>
          <a:ln w="9525">
            <a:noFill/>
            <a:miter lim="800000"/>
            <a:headEnd/>
            <a:tailEnd/>
          </a:ln>
        </p:spPr>
        <p:txBody>
          <a:bodyPr wrap="none">
            <a:spAutoFit/>
          </a:bodyPr>
          <a:lstStyle/>
          <a:p>
            <a:r>
              <a:rPr lang="ru-RU" sz="2400" b="1">
                <a:latin typeface="Times New Roman" pitchFamily="18" charset="0"/>
                <a:cs typeface="Times New Roman" pitchFamily="18" charset="0"/>
              </a:rPr>
              <a:t>Решение:</a:t>
            </a:r>
          </a:p>
        </p:txBody>
      </p:sp>
      <p:sp>
        <p:nvSpPr>
          <p:cNvPr id="7" name="TextBox 6"/>
          <p:cNvSpPr txBox="1">
            <a:spLocks noChangeArrowheads="1"/>
          </p:cNvSpPr>
          <p:nvPr/>
        </p:nvSpPr>
        <p:spPr bwMode="auto">
          <a:xfrm>
            <a:off x="571500" y="2714625"/>
            <a:ext cx="8072438" cy="1108075"/>
          </a:xfrm>
          <a:prstGeom prst="rect">
            <a:avLst/>
          </a:prstGeom>
          <a:noFill/>
          <a:ln w="9525">
            <a:noFill/>
            <a:miter lim="800000"/>
            <a:headEnd/>
            <a:tailEnd/>
          </a:ln>
        </p:spPr>
        <p:txBody>
          <a:bodyPr>
            <a:spAutoFit/>
          </a:bodyPr>
          <a:lstStyle/>
          <a:p>
            <a:r>
              <a:rPr lang="ru-RU" sz="2400" b="1" i="1">
                <a:latin typeface="Times New Roman" pitchFamily="18" charset="0"/>
                <a:cs typeface="Times New Roman" pitchFamily="18" charset="0"/>
              </a:rPr>
              <a:t>Возможные комбинации (независимо от количества групп):</a:t>
            </a:r>
            <a:endParaRPr lang="en-US" sz="2400" b="1" i="1">
              <a:latin typeface="Times New Roman" pitchFamily="18" charset="0"/>
              <a:cs typeface="Times New Roman" pitchFamily="18" charset="0"/>
            </a:endParaRPr>
          </a:p>
          <a:p>
            <a:endParaRPr lang="ru-RU" b="1" i="1">
              <a:latin typeface="Times New Roman" pitchFamily="18" charset="0"/>
              <a:cs typeface="Times New Roman" pitchFamily="18" charset="0"/>
            </a:endParaRPr>
          </a:p>
        </p:txBody>
      </p:sp>
      <p:sp>
        <p:nvSpPr>
          <p:cNvPr id="8" name="TextBox 7"/>
          <p:cNvSpPr txBox="1">
            <a:spLocks noChangeArrowheads="1"/>
          </p:cNvSpPr>
          <p:nvPr/>
        </p:nvSpPr>
        <p:spPr bwMode="auto">
          <a:xfrm>
            <a:off x="3857625" y="3214688"/>
            <a:ext cx="857250" cy="677862"/>
          </a:xfrm>
          <a:prstGeom prst="rect">
            <a:avLst/>
          </a:prstGeom>
          <a:noFill/>
          <a:ln w="9525">
            <a:noFill/>
            <a:miter lim="800000"/>
            <a:headEnd/>
            <a:tailEnd/>
          </a:ln>
        </p:spPr>
        <p:txBody>
          <a:bodyPr>
            <a:spAutoFit/>
          </a:bodyPr>
          <a:lstStyle/>
          <a:p>
            <a:r>
              <a:rPr lang="ru-RU" sz="2000" b="1" i="1">
                <a:latin typeface="Times New Roman" pitchFamily="18" charset="0"/>
                <a:cs typeface="Times New Roman" pitchFamily="18" charset="0"/>
              </a:rPr>
              <a:t>ДШН</a:t>
            </a:r>
            <a:endParaRPr lang="en-US" sz="2000" b="1" i="1">
              <a:latin typeface="Times New Roman" pitchFamily="18" charset="0"/>
              <a:cs typeface="Times New Roman" pitchFamily="18" charset="0"/>
            </a:endParaRPr>
          </a:p>
          <a:p>
            <a:endParaRPr lang="ru-RU" b="1" i="1">
              <a:latin typeface="Times New Roman" pitchFamily="18" charset="0"/>
              <a:cs typeface="Times New Roman" pitchFamily="18" charset="0"/>
            </a:endParaRPr>
          </a:p>
        </p:txBody>
      </p:sp>
      <p:sp>
        <p:nvSpPr>
          <p:cNvPr id="9" name="TextBox 8"/>
          <p:cNvSpPr txBox="1">
            <a:spLocks noChangeArrowheads="1"/>
          </p:cNvSpPr>
          <p:nvPr/>
        </p:nvSpPr>
        <p:spPr bwMode="auto">
          <a:xfrm>
            <a:off x="3857625" y="3643313"/>
            <a:ext cx="857250" cy="677862"/>
          </a:xfrm>
          <a:prstGeom prst="rect">
            <a:avLst/>
          </a:prstGeom>
          <a:noFill/>
          <a:ln w="9525">
            <a:noFill/>
            <a:miter lim="800000"/>
            <a:headEnd/>
            <a:tailEnd/>
          </a:ln>
        </p:spPr>
        <p:txBody>
          <a:bodyPr>
            <a:spAutoFit/>
          </a:bodyPr>
          <a:lstStyle/>
          <a:p>
            <a:r>
              <a:rPr lang="ru-RU" sz="2000" b="1" i="1">
                <a:latin typeface="Times New Roman" pitchFamily="18" charset="0"/>
                <a:cs typeface="Times New Roman" pitchFamily="18" charset="0"/>
              </a:rPr>
              <a:t>ДНШ</a:t>
            </a:r>
            <a:endParaRPr lang="en-US" sz="2000" b="1" i="1">
              <a:latin typeface="Times New Roman" pitchFamily="18" charset="0"/>
              <a:cs typeface="Times New Roman" pitchFamily="18" charset="0"/>
            </a:endParaRPr>
          </a:p>
          <a:p>
            <a:endParaRPr lang="ru-RU" b="1" i="1">
              <a:latin typeface="Times New Roman" pitchFamily="18" charset="0"/>
              <a:cs typeface="Times New Roman" pitchFamily="18" charset="0"/>
            </a:endParaRPr>
          </a:p>
        </p:txBody>
      </p:sp>
      <p:sp>
        <p:nvSpPr>
          <p:cNvPr id="10" name="TextBox 9"/>
          <p:cNvSpPr txBox="1">
            <a:spLocks noChangeArrowheads="1"/>
          </p:cNvSpPr>
          <p:nvPr/>
        </p:nvSpPr>
        <p:spPr bwMode="auto">
          <a:xfrm>
            <a:off x="3857625" y="4071938"/>
            <a:ext cx="857250" cy="677862"/>
          </a:xfrm>
          <a:prstGeom prst="rect">
            <a:avLst/>
          </a:prstGeom>
          <a:noFill/>
          <a:ln w="9525">
            <a:noFill/>
            <a:miter lim="800000"/>
            <a:headEnd/>
            <a:tailEnd/>
          </a:ln>
        </p:spPr>
        <p:txBody>
          <a:bodyPr>
            <a:spAutoFit/>
          </a:bodyPr>
          <a:lstStyle/>
          <a:p>
            <a:r>
              <a:rPr lang="ru-RU" sz="2000" b="1" i="1">
                <a:latin typeface="Times New Roman" pitchFamily="18" charset="0"/>
                <a:cs typeface="Times New Roman" pitchFamily="18" charset="0"/>
              </a:rPr>
              <a:t>ШДН</a:t>
            </a:r>
            <a:endParaRPr lang="en-US" sz="2000" b="1" i="1">
              <a:latin typeface="Times New Roman" pitchFamily="18" charset="0"/>
              <a:cs typeface="Times New Roman" pitchFamily="18" charset="0"/>
            </a:endParaRPr>
          </a:p>
          <a:p>
            <a:endParaRPr lang="ru-RU" b="1" i="1">
              <a:latin typeface="Times New Roman" pitchFamily="18" charset="0"/>
              <a:cs typeface="Times New Roman" pitchFamily="18" charset="0"/>
            </a:endParaRPr>
          </a:p>
        </p:txBody>
      </p:sp>
      <p:sp>
        <p:nvSpPr>
          <p:cNvPr id="11" name="TextBox 10"/>
          <p:cNvSpPr txBox="1">
            <a:spLocks noChangeArrowheads="1"/>
          </p:cNvSpPr>
          <p:nvPr/>
        </p:nvSpPr>
        <p:spPr bwMode="auto">
          <a:xfrm>
            <a:off x="4929188" y="3214688"/>
            <a:ext cx="857250" cy="677862"/>
          </a:xfrm>
          <a:prstGeom prst="rect">
            <a:avLst/>
          </a:prstGeom>
          <a:noFill/>
          <a:ln w="9525">
            <a:noFill/>
            <a:miter lim="800000"/>
            <a:headEnd/>
            <a:tailEnd/>
          </a:ln>
        </p:spPr>
        <p:txBody>
          <a:bodyPr>
            <a:spAutoFit/>
          </a:bodyPr>
          <a:lstStyle/>
          <a:p>
            <a:r>
              <a:rPr lang="ru-RU" sz="2000" b="1" i="1">
                <a:latin typeface="Times New Roman" pitchFamily="18" charset="0"/>
                <a:cs typeface="Times New Roman" pitchFamily="18" charset="0"/>
              </a:rPr>
              <a:t>ШНД</a:t>
            </a:r>
            <a:endParaRPr lang="en-US" sz="2000" b="1" i="1">
              <a:latin typeface="Times New Roman" pitchFamily="18" charset="0"/>
              <a:cs typeface="Times New Roman" pitchFamily="18" charset="0"/>
            </a:endParaRPr>
          </a:p>
          <a:p>
            <a:endParaRPr lang="ru-RU" b="1" i="1">
              <a:latin typeface="Times New Roman" pitchFamily="18" charset="0"/>
              <a:cs typeface="Times New Roman" pitchFamily="18" charset="0"/>
            </a:endParaRPr>
          </a:p>
        </p:txBody>
      </p:sp>
      <p:sp>
        <p:nvSpPr>
          <p:cNvPr id="12" name="TextBox 11"/>
          <p:cNvSpPr txBox="1">
            <a:spLocks noChangeArrowheads="1"/>
          </p:cNvSpPr>
          <p:nvPr/>
        </p:nvSpPr>
        <p:spPr bwMode="auto">
          <a:xfrm>
            <a:off x="4929188" y="3643313"/>
            <a:ext cx="857250" cy="677862"/>
          </a:xfrm>
          <a:prstGeom prst="rect">
            <a:avLst/>
          </a:prstGeom>
          <a:noFill/>
          <a:ln w="9525">
            <a:noFill/>
            <a:miter lim="800000"/>
            <a:headEnd/>
            <a:tailEnd/>
          </a:ln>
        </p:spPr>
        <p:txBody>
          <a:bodyPr>
            <a:spAutoFit/>
          </a:bodyPr>
          <a:lstStyle/>
          <a:p>
            <a:r>
              <a:rPr lang="ru-RU" sz="2000" b="1" i="1">
                <a:latin typeface="Times New Roman" pitchFamily="18" charset="0"/>
                <a:cs typeface="Times New Roman" pitchFamily="18" charset="0"/>
              </a:rPr>
              <a:t>НДШ</a:t>
            </a:r>
            <a:endParaRPr lang="en-US" sz="2000" b="1" i="1">
              <a:latin typeface="Times New Roman" pitchFamily="18" charset="0"/>
              <a:cs typeface="Times New Roman" pitchFamily="18" charset="0"/>
            </a:endParaRPr>
          </a:p>
          <a:p>
            <a:endParaRPr lang="ru-RU" b="1" i="1">
              <a:latin typeface="Times New Roman" pitchFamily="18" charset="0"/>
              <a:cs typeface="Times New Roman" pitchFamily="18" charset="0"/>
            </a:endParaRPr>
          </a:p>
        </p:txBody>
      </p:sp>
      <p:sp>
        <p:nvSpPr>
          <p:cNvPr id="13" name="TextBox 12"/>
          <p:cNvSpPr txBox="1">
            <a:spLocks noChangeArrowheads="1"/>
          </p:cNvSpPr>
          <p:nvPr/>
        </p:nvSpPr>
        <p:spPr bwMode="auto">
          <a:xfrm>
            <a:off x="4929188" y="4071938"/>
            <a:ext cx="857250" cy="677862"/>
          </a:xfrm>
          <a:prstGeom prst="rect">
            <a:avLst/>
          </a:prstGeom>
          <a:noFill/>
          <a:ln w="9525">
            <a:noFill/>
            <a:miter lim="800000"/>
            <a:headEnd/>
            <a:tailEnd/>
          </a:ln>
        </p:spPr>
        <p:txBody>
          <a:bodyPr>
            <a:spAutoFit/>
          </a:bodyPr>
          <a:lstStyle/>
          <a:p>
            <a:r>
              <a:rPr lang="ru-RU" sz="2000" b="1" i="1">
                <a:latin typeface="Times New Roman" pitchFamily="18" charset="0"/>
                <a:cs typeface="Times New Roman" pitchFamily="18" charset="0"/>
              </a:rPr>
              <a:t>НШД</a:t>
            </a:r>
            <a:endParaRPr lang="en-US" sz="2000" b="1" i="1">
              <a:latin typeface="Times New Roman" pitchFamily="18" charset="0"/>
              <a:cs typeface="Times New Roman" pitchFamily="18" charset="0"/>
            </a:endParaRPr>
          </a:p>
          <a:p>
            <a:endParaRPr lang="ru-RU" b="1" i="1">
              <a:latin typeface="Times New Roman" pitchFamily="18" charset="0"/>
              <a:cs typeface="Times New Roman" pitchFamily="18" charset="0"/>
            </a:endParaRPr>
          </a:p>
        </p:txBody>
      </p:sp>
      <p:sp>
        <p:nvSpPr>
          <p:cNvPr id="14" name="Правая фигурная скобка 13"/>
          <p:cNvSpPr/>
          <p:nvPr/>
        </p:nvSpPr>
        <p:spPr>
          <a:xfrm>
            <a:off x="6000750" y="3214688"/>
            <a:ext cx="285750" cy="1285875"/>
          </a:xfrm>
          <a:prstGeom prst="righ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ru-RU"/>
          </a:p>
        </p:txBody>
      </p:sp>
      <p:sp>
        <p:nvSpPr>
          <p:cNvPr id="15" name="TextBox 14"/>
          <p:cNvSpPr txBox="1">
            <a:spLocks noChangeArrowheads="1"/>
          </p:cNvSpPr>
          <p:nvPr/>
        </p:nvSpPr>
        <p:spPr bwMode="auto">
          <a:xfrm>
            <a:off x="6357938" y="3643313"/>
            <a:ext cx="2286000" cy="830262"/>
          </a:xfrm>
          <a:prstGeom prst="rect">
            <a:avLst/>
          </a:prstGeom>
          <a:noFill/>
          <a:ln w="9525">
            <a:noFill/>
            <a:miter lim="800000"/>
            <a:headEnd/>
            <a:tailEnd/>
          </a:ln>
        </p:spPr>
        <p:txBody>
          <a:bodyPr>
            <a:spAutoFit/>
          </a:bodyPr>
          <a:lstStyle/>
          <a:p>
            <a:r>
              <a:rPr lang="ru-RU" sz="2400" b="1" i="1">
                <a:latin typeface="Times New Roman" pitchFamily="18" charset="0"/>
                <a:cs typeface="Times New Roman" pitchFamily="18" charset="0"/>
              </a:rPr>
              <a:t>6 - вариантов</a:t>
            </a:r>
            <a:endParaRPr lang="en-US" sz="2400" b="1" i="1">
              <a:latin typeface="Times New Roman" pitchFamily="18" charset="0"/>
              <a:cs typeface="Times New Roman" pitchFamily="18" charset="0"/>
            </a:endParaRPr>
          </a:p>
          <a:p>
            <a:endParaRPr lang="ru-RU" sz="2400" b="1" i="1">
              <a:latin typeface="Times New Roman" pitchFamily="18" charset="0"/>
              <a:cs typeface="Times New Roman" pitchFamily="18" charset="0"/>
            </a:endParaRPr>
          </a:p>
        </p:txBody>
      </p:sp>
      <p:sp>
        <p:nvSpPr>
          <p:cNvPr id="16" name="TextBox 15"/>
          <p:cNvSpPr txBox="1">
            <a:spLocks noChangeArrowheads="1"/>
          </p:cNvSpPr>
          <p:nvPr/>
        </p:nvSpPr>
        <p:spPr bwMode="auto">
          <a:xfrm>
            <a:off x="642938" y="4929188"/>
            <a:ext cx="2857500" cy="738187"/>
          </a:xfrm>
          <a:prstGeom prst="rect">
            <a:avLst/>
          </a:prstGeom>
          <a:noFill/>
          <a:ln w="9525">
            <a:noFill/>
            <a:miter lim="800000"/>
            <a:headEnd/>
            <a:tailEnd/>
          </a:ln>
        </p:spPr>
        <p:txBody>
          <a:bodyPr>
            <a:spAutoFit/>
          </a:bodyPr>
          <a:lstStyle/>
          <a:p>
            <a:r>
              <a:rPr lang="ru-RU" sz="2400" b="1" i="1">
                <a:latin typeface="Times New Roman" pitchFamily="18" charset="0"/>
                <a:cs typeface="Times New Roman" pitchFamily="18" charset="0"/>
              </a:rPr>
              <a:t>Благоприятных - 2</a:t>
            </a:r>
            <a:endParaRPr lang="en-US" sz="2400" b="1" i="1">
              <a:latin typeface="Times New Roman" pitchFamily="18" charset="0"/>
              <a:cs typeface="Times New Roman" pitchFamily="18" charset="0"/>
            </a:endParaRPr>
          </a:p>
          <a:p>
            <a:endParaRPr lang="ru-RU" b="1" i="1">
              <a:latin typeface="Times New Roman" pitchFamily="18" charset="0"/>
              <a:cs typeface="Times New Roman" pitchFamily="18" charset="0"/>
            </a:endParaRPr>
          </a:p>
        </p:txBody>
      </p:sp>
      <p:sp>
        <p:nvSpPr>
          <p:cNvPr id="17" name="Скругленный прямоугольник 16"/>
          <p:cNvSpPr/>
          <p:nvPr/>
        </p:nvSpPr>
        <p:spPr>
          <a:xfrm>
            <a:off x="4929188" y="3286125"/>
            <a:ext cx="857250" cy="285750"/>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a:p>
        </p:txBody>
      </p:sp>
      <p:sp>
        <p:nvSpPr>
          <p:cNvPr id="18" name="Скругленный прямоугольник 17"/>
          <p:cNvSpPr/>
          <p:nvPr/>
        </p:nvSpPr>
        <p:spPr>
          <a:xfrm>
            <a:off x="4929188" y="4143375"/>
            <a:ext cx="857250" cy="285750"/>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a:p>
        </p:txBody>
      </p:sp>
      <p:graphicFrame>
        <p:nvGraphicFramePr>
          <p:cNvPr id="2" name="Object 5"/>
          <p:cNvGraphicFramePr>
            <a:graphicFrameLocks noChangeAspect="1"/>
          </p:cNvGraphicFramePr>
          <p:nvPr/>
        </p:nvGraphicFramePr>
        <p:xfrm>
          <a:off x="714375" y="5357813"/>
          <a:ext cx="2259013" cy="830262"/>
        </p:xfrm>
        <a:graphic>
          <a:graphicData uri="http://schemas.openxmlformats.org/presentationml/2006/ole">
            <p:oleObj spid="_x0000_s11266" name="Формула" r:id="rId3" imgW="1066680" imgH="393480" progId="Equation.3">
              <p:embed/>
            </p:oleObj>
          </a:graphicData>
        </a:graphic>
      </p:graphicFrame>
      <p:sp>
        <p:nvSpPr>
          <p:cNvPr id="17427" name="Прямоугольник 14"/>
          <p:cNvSpPr>
            <a:spLocks noChangeArrowheads="1"/>
          </p:cNvSpPr>
          <p:nvPr/>
        </p:nvSpPr>
        <p:spPr bwMode="auto">
          <a:xfrm>
            <a:off x="4572000" y="5572125"/>
            <a:ext cx="1668463" cy="461963"/>
          </a:xfrm>
          <a:prstGeom prst="rect">
            <a:avLst/>
          </a:prstGeom>
          <a:noFill/>
          <a:ln w="9525">
            <a:noFill/>
            <a:miter lim="800000"/>
            <a:headEnd/>
            <a:tailEnd/>
          </a:ln>
        </p:spPr>
        <p:txBody>
          <a:bodyPr wrap="none">
            <a:spAutoFit/>
          </a:bodyPr>
          <a:lstStyle/>
          <a:p>
            <a:r>
              <a:rPr lang="ru-RU" sz="2400" b="1">
                <a:solidFill>
                  <a:srgbClr val="000000"/>
                </a:solidFill>
                <a:latin typeface="Times New Roman" pitchFamily="18" charset="0"/>
                <a:cs typeface="Times New Roman" pitchFamily="18" charset="0"/>
              </a:rPr>
              <a:t>Ответ:0,33</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ox(in)">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box(in)">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box(in)">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4" presetClass="entr" presetSubtype="16"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box(in)">
                                      <p:cBhvr>
                                        <p:cTn id="22" dur="500"/>
                                        <p:tgtEl>
                                          <p:spTgt spid="10"/>
                                        </p:tgtEl>
                                      </p:cBhvr>
                                    </p:animEffect>
                                  </p:childTnLst>
                                </p:cTn>
                              </p:par>
                            </p:childTnLst>
                          </p:cTn>
                        </p:par>
                      </p:childTnLst>
                    </p:cTn>
                  </p:par>
                  <p:par>
                    <p:cTn id="23" fill="hold">
                      <p:stCondLst>
                        <p:cond delay="indefinite"/>
                      </p:stCondLst>
                      <p:childTnLst>
                        <p:par>
                          <p:cTn id="24" fill="hold">
                            <p:stCondLst>
                              <p:cond delay="0"/>
                            </p:stCondLst>
                            <p:childTnLst>
                              <p:par>
                                <p:cTn id="25" presetID="4" presetClass="entr" presetSubtype="16"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box(in)">
                                      <p:cBhvr>
                                        <p:cTn id="27" dur="500"/>
                                        <p:tgtEl>
                                          <p:spTgt spid="11"/>
                                        </p:tgtEl>
                                      </p:cBhvr>
                                    </p:animEffect>
                                  </p:childTnLst>
                                </p:cTn>
                              </p:par>
                            </p:childTnLst>
                          </p:cTn>
                        </p:par>
                      </p:childTnLst>
                    </p:cTn>
                  </p:par>
                  <p:par>
                    <p:cTn id="28" fill="hold">
                      <p:stCondLst>
                        <p:cond delay="indefinite"/>
                      </p:stCondLst>
                      <p:childTnLst>
                        <p:par>
                          <p:cTn id="29" fill="hold">
                            <p:stCondLst>
                              <p:cond delay="0"/>
                            </p:stCondLst>
                            <p:childTnLst>
                              <p:par>
                                <p:cTn id="30" presetID="4" presetClass="entr" presetSubtype="16" fill="hold" grpId="0" nodeType="click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box(in)">
                                      <p:cBhvr>
                                        <p:cTn id="32" dur="500"/>
                                        <p:tgtEl>
                                          <p:spTgt spid="12"/>
                                        </p:tgtEl>
                                      </p:cBhvr>
                                    </p:animEffect>
                                  </p:childTnLst>
                                </p:cTn>
                              </p:par>
                            </p:childTnLst>
                          </p:cTn>
                        </p:par>
                      </p:childTnLst>
                    </p:cTn>
                  </p:par>
                  <p:par>
                    <p:cTn id="33" fill="hold">
                      <p:stCondLst>
                        <p:cond delay="indefinite"/>
                      </p:stCondLst>
                      <p:childTnLst>
                        <p:par>
                          <p:cTn id="34" fill="hold">
                            <p:stCondLst>
                              <p:cond delay="0"/>
                            </p:stCondLst>
                            <p:childTnLst>
                              <p:par>
                                <p:cTn id="35" presetID="4" presetClass="entr" presetSubtype="16" fill="hold" grpId="0" nodeType="clickEffect">
                                  <p:stCondLst>
                                    <p:cond delay="0"/>
                                  </p:stCondLst>
                                  <p:childTnLst>
                                    <p:set>
                                      <p:cBhvr>
                                        <p:cTn id="36" dur="1" fill="hold">
                                          <p:stCondLst>
                                            <p:cond delay="0"/>
                                          </p:stCondLst>
                                        </p:cTn>
                                        <p:tgtEl>
                                          <p:spTgt spid="13"/>
                                        </p:tgtEl>
                                        <p:attrNameLst>
                                          <p:attrName>style.visibility</p:attrName>
                                        </p:attrNameLst>
                                      </p:cBhvr>
                                      <p:to>
                                        <p:strVal val="visible"/>
                                      </p:to>
                                    </p:set>
                                    <p:animEffect transition="in" filter="box(in)">
                                      <p:cBhvr>
                                        <p:cTn id="37" dur="500"/>
                                        <p:tgtEl>
                                          <p:spTgt spid="13"/>
                                        </p:tgtEl>
                                      </p:cBhvr>
                                    </p:animEffect>
                                  </p:childTnLst>
                                </p:cTn>
                              </p:par>
                            </p:childTnLst>
                          </p:cTn>
                        </p:par>
                      </p:childTnLst>
                    </p:cTn>
                  </p:par>
                  <p:par>
                    <p:cTn id="38" fill="hold">
                      <p:stCondLst>
                        <p:cond delay="indefinite"/>
                      </p:stCondLst>
                      <p:childTnLst>
                        <p:par>
                          <p:cTn id="39" fill="hold">
                            <p:stCondLst>
                              <p:cond delay="0"/>
                            </p:stCondLst>
                            <p:childTnLst>
                              <p:par>
                                <p:cTn id="40" presetID="4" presetClass="entr" presetSubtype="16" fill="hold" grpId="0" nodeType="clickEffect">
                                  <p:stCondLst>
                                    <p:cond delay="0"/>
                                  </p:stCondLst>
                                  <p:childTnLst>
                                    <p:set>
                                      <p:cBhvr>
                                        <p:cTn id="41" dur="1" fill="hold">
                                          <p:stCondLst>
                                            <p:cond delay="0"/>
                                          </p:stCondLst>
                                        </p:cTn>
                                        <p:tgtEl>
                                          <p:spTgt spid="15"/>
                                        </p:tgtEl>
                                        <p:attrNameLst>
                                          <p:attrName>style.visibility</p:attrName>
                                        </p:attrNameLst>
                                      </p:cBhvr>
                                      <p:to>
                                        <p:strVal val="visible"/>
                                      </p:to>
                                    </p:set>
                                    <p:animEffect transition="in" filter="box(in)">
                                      <p:cBhvr>
                                        <p:cTn id="42" dur="500"/>
                                        <p:tgtEl>
                                          <p:spTgt spid="15"/>
                                        </p:tgtEl>
                                      </p:cBhvr>
                                    </p:animEffect>
                                  </p:childTnLst>
                                </p:cTn>
                              </p:par>
                            </p:childTnLst>
                          </p:cTn>
                        </p:par>
                      </p:childTnLst>
                    </p:cTn>
                  </p:par>
                  <p:par>
                    <p:cTn id="43" fill="hold">
                      <p:stCondLst>
                        <p:cond delay="indefinite"/>
                      </p:stCondLst>
                      <p:childTnLst>
                        <p:par>
                          <p:cTn id="44" fill="hold">
                            <p:stCondLst>
                              <p:cond delay="0"/>
                            </p:stCondLst>
                            <p:childTnLst>
                              <p:par>
                                <p:cTn id="45" presetID="4" presetClass="entr" presetSubtype="16" fill="hold" grpId="0" nodeType="clickEffect">
                                  <p:stCondLst>
                                    <p:cond delay="0"/>
                                  </p:stCondLst>
                                  <p:childTnLst>
                                    <p:set>
                                      <p:cBhvr>
                                        <p:cTn id="46" dur="1" fill="hold">
                                          <p:stCondLst>
                                            <p:cond delay="0"/>
                                          </p:stCondLst>
                                        </p:cTn>
                                        <p:tgtEl>
                                          <p:spTgt spid="14"/>
                                        </p:tgtEl>
                                        <p:attrNameLst>
                                          <p:attrName>style.visibility</p:attrName>
                                        </p:attrNameLst>
                                      </p:cBhvr>
                                      <p:to>
                                        <p:strVal val="visible"/>
                                      </p:to>
                                    </p:set>
                                    <p:animEffect transition="in" filter="box(in)">
                                      <p:cBhvr>
                                        <p:cTn id="47" dur="500"/>
                                        <p:tgtEl>
                                          <p:spTgt spid="14"/>
                                        </p:tgtEl>
                                      </p:cBhvr>
                                    </p:animEffect>
                                  </p:childTnLst>
                                </p:cTn>
                              </p:par>
                            </p:childTnLst>
                          </p:cTn>
                        </p:par>
                      </p:childTnLst>
                    </p:cTn>
                  </p:par>
                  <p:par>
                    <p:cTn id="48" fill="hold">
                      <p:stCondLst>
                        <p:cond delay="indefinite"/>
                      </p:stCondLst>
                      <p:childTnLst>
                        <p:par>
                          <p:cTn id="49" fill="hold">
                            <p:stCondLst>
                              <p:cond delay="0"/>
                            </p:stCondLst>
                            <p:childTnLst>
                              <p:par>
                                <p:cTn id="50" presetID="4" presetClass="entr" presetSubtype="16" fill="hold" grpId="0" nodeType="clickEffect">
                                  <p:stCondLst>
                                    <p:cond delay="0"/>
                                  </p:stCondLst>
                                  <p:childTnLst>
                                    <p:set>
                                      <p:cBhvr>
                                        <p:cTn id="51" dur="1" fill="hold">
                                          <p:stCondLst>
                                            <p:cond delay="0"/>
                                          </p:stCondLst>
                                        </p:cTn>
                                        <p:tgtEl>
                                          <p:spTgt spid="17"/>
                                        </p:tgtEl>
                                        <p:attrNameLst>
                                          <p:attrName>style.visibility</p:attrName>
                                        </p:attrNameLst>
                                      </p:cBhvr>
                                      <p:to>
                                        <p:strVal val="visible"/>
                                      </p:to>
                                    </p:set>
                                    <p:animEffect transition="in" filter="box(in)">
                                      <p:cBhvr>
                                        <p:cTn id="52" dur="500"/>
                                        <p:tgtEl>
                                          <p:spTgt spid="17"/>
                                        </p:tgtEl>
                                      </p:cBhvr>
                                    </p:animEffect>
                                  </p:childTnLst>
                                </p:cTn>
                              </p:par>
                              <p:par>
                                <p:cTn id="53" presetID="4" presetClass="entr" presetSubtype="16" fill="hold" grpId="0" nodeType="withEffect">
                                  <p:stCondLst>
                                    <p:cond delay="0"/>
                                  </p:stCondLst>
                                  <p:childTnLst>
                                    <p:set>
                                      <p:cBhvr>
                                        <p:cTn id="54" dur="1" fill="hold">
                                          <p:stCondLst>
                                            <p:cond delay="0"/>
                                          </p:stCondLst>
                                        </p:cTn>
                                        <p:tgtEl>
                                          <p:spTgt spid="18"/>
                                        </p:tgtEl>
                                        <p:attrNameLst>
                                          <p:attrName>style.visibility</p:attrName>
                                        </p:attrNameLst>
                                      </p:cBhvr>
                                      <p:to>
                                        <p:strVal val="visible"/>
                                      </p:to>
                                    </p:set>
                                    <p:animEffect transition="in" filter="box(in)">
                                      <p:cBhvr>
                                        <p:cTn id="55" dur="500"/>
                                        <p:tgtEl>
                                          <p:spTgt spid="18"/>
                                        </p:tgtEl>
                                      </p:cBhvr>
                                    </p:animEffect>
                                  </p:childTnLst>
                                </p:cTn>
                              </p:par>
                            </p:childTnLst>
                          </p:cTn>
                        </p:par>
                      </p:childTnLst>
                    </p:cTn>
                  </p:par>
                  <p:par>
                    <p:cTn id="56" fill="hold">
                      <p:stCondLst>
                        <p:cond delay="indefinite"/>
                      </p:stCondLst>
                      <p:childTnLst>
                        <p:par>
                          <p:cTn id="57" fill="hold">
                            <p:stCondLst>
                              <p:cond delay="0"/>
                            </p:stCondLst>
                            <p:childTnLst>
                              <p:par>
                                <p:cTn id="58" presetID="4" presetClass="entr" presetSubtype="16" fill="hold" grpId="0" nodeType="clickEffect">
                                  <p:stCondLst>
                                    <p:cond delay="0"/>
                                  </p:stCondLst>
                                  <p:childTnLst>
                                    <p:set>
                                      <p:cBhvr>
                                        <p:cTn id="59" dur="1" fill="hold">
                                          <p:stCondLst>
                                            <p:cond delay="0"/>
                                          </p:stCondLst>
                                        </p:cTn>
                                        <p:tgtEl>
                                          <p:spTgt spid="16"/>
                                        </p:tgtEl>
                                        <p:attrNameLst>
                                          <p:attrName>style.visibility</p:attrName>
                                        </p:attrNameLst>
                                      </p:cBhvr>
                                      <p:to>
                                        <p:strVal val="visible"/>
                                      </p:to>
                                    </p:set>
                                    <p:animEffect transition="in" filter="box(in)">
                                      <p:cBhvr>
                                        <p:cTn id="60" dur="500"/>
                                        <p:tgtEl>
                                          <p:spTgt spid="16"/>
                                        </p:tgtEl>
                                      </p:cBhvr>
                                    </p:animEffect>
                                  </p:childTnLst>
                                </p:cTn>
                              </p:par>
                            </p:childTnLst>
                          </p:cTn>
                        </p:par>
                      </p:childTnLst>
                    </p:cTn>
                  </p:par>
                  <p:par>
                    <p:cTn id="61" fill="hold">
                      <p:stCondLst>
                        <p:cond delay="indefinite"/>
                      </p:stCondLst>
                      <p:childTnLst>
                        <p:par>
                          <p:cTn id="62" fill="hold">
                            <p:stCondLst>
                              <p:cond delay="0"/>
                            </p:stCondLst>
                            <p:childTnLst>
                              <p:par>
                                <p:cTn id="63" presetID="4" presetClass="entr" presetSubtype="16" fill="hold" nodeType="clickEffect">
                                  <p:stCondLst>
                                    <p:cond delay="0"/>
                                  </p:stCondLst>
                                  <p:childTnLst>
                                    <p:set>
                                      <p:cBhvr>
                                        <p:cTn id="64" dur="1" fill="hold">
                                          <p:stCondLst>
                                            <p:cond delay="0"/>
                                          </p:stCondLst>
                                        </p:cTn>
                                        <p:tgtEl>
                                          <p:spTgt spid="2"/>
                                        </p:tgtEl>
                                        <p:attrNameLst>
                                          <p:attrName>style.visibility</p:attrName>
                                        </p:attrNameLst>
                                      </p:cBhvr>
                                      <p:to>
                                        <p:strVal val="visible"/>
                                      </p:to>
                                    </p:set>
                                    <p:animEffect transition="in" filter="box(in)">
                                      <p:cBhvr>
                                        <p:cTn id="65" dur="500"/>
                                        <p:tgtEl>
                                          <p:spTgt spid="2"/>
                                        </p:tgtEl>
                                      </p:cBhvr>
                                    </p:animEffect>
                                  </p:childTnLst>
                                </p:cTn>
                              </p:par>
                            </p:childTnLst>
                          </p:cTn>
                        </p:par>
                      </p:childTnLst>
                    </p:cTn>
                  </p:par>
                  <p:par>
                    <p:cTn id="66" fill="hold">
                      <p:stCondLst>
                        <p:cond delay="indefinite"/>
                      </p:stCondLst>
                      <p:childTnLst>
                        <p:par>
                          <p:cTn id="67" fill="hold">
                            <p:stCondLst>
                              <p:cond delay="0"/>
                            </p:stCondLst>
                            <p:childTnLst>
                              <p:par>
                                <p:cTn id="68" presetID="4" presetClass="entr" presetSubtype="16" fill="hold" grpId="0" nodeType="clickEffect">
                                  <p:stCondLst>
                                    <p:cond delay="0"/>
                                  </p:stCondLst>
                                  <p:childTnLst>
                                    <p:set>
                                      <p:cBhvr>
                                        <p:cTn id="69" dur="1" fill="hold">
                                          <p:stCondLst>
                                            <p:cond delay="0"/>
                                          </p:stCondLst>
                                        </p:cTn>
                                        <p:tgtEl>
                                          <p:spTgt spid="17427"/>
                                        </p:tgtEl>
                                        <p:attrNameLst>
                                          <p:attrName>style.visibility</p:attrName>
                                        </p:attrNameLst>
                                      </p:cBhvr>
                                      <p:to>
                                        <p:strVal val="visible"/>
                                      </p:to>
                                    </p:set>
                                    <p:animEffect transition="in" filter="box(in)">
                                      <p:cBhvr>
                                        <p:cTn id="70" dur="500"/>
                                        <p:tgtEl>
                                          <p:spTgt spid="174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P spid="10" grpId="0"/>
      <p:bldP spid="11" grpId="0"/>
      <p:bldP spid="12" grpId="0"/>
      <p:bldP spid="13" grpId="0"/>
      <p:bldP spid="14" grpId="0" animBg="1"/>
      <p:bldP spid="15" grpId="0"/>
      <p:bldP spid="16" grpId="0"/>
      <p:bldP spid="17" grpId="0" animBg="1"/>
      <p:bldP spid="18" grpId="0" animBg="1"/>
      <p:bldP spid="17427"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1" name="Заголовок 1"/>
          <p:cNvSpPr>
            <a:spLocks noGrp="1"/>
          </p:cNvSpPr>
          <p:nvPr>
            <p:ph type="title" idx="4294967295"/>
          </p:nvPr>
        </p:nvSpPr>
        <p:spPr>
          <a:xfrm>
            <a:off x="500063" y="214313"/>
            <a:ext cx="8643937" cy="1143000"/>
          </a:xfrm>
        </p:spPr>
        <p:txBody>
          <a:bodyPr>
            <a:normAutofit fontScale="90000"/>
          </a:bodyPr>
          <a:lstStyle/>
          <a:p>
            <a:pPr algn="l"/>
            <a:r>
              <a:rPr lang="ru-RU" sz="2000" b="1" smtClean="0"/>
              <a:t/>
            </a:r>
            <a:br>
              <a:rPr lang="ru-RU" sz="2000" b="1" smtClean="0"/>
            </a:br>
            <a:r>
              <a:rPr lang="ru-RU" sz="2000" b="1" smtClean="0"/>
              <a:t/>
            </a:r>
            <a:br>
              <a:rPr lang="ru-RU" sz="2000" b="1" smtClean="0"/>
            </a:br>
            <a:r>
              <a:rPr lang="ru-RU" sz="2000" b="1" smtClean="0">
                <a:solidFill>
                  <a:schemeClr val="bg1"/>
                </a:solidFill>
              </a:rPr>
              <a:t>№ 320</a:t>
            </a:r>
            <a:r>
              <a:rPr lang="en-US" sz="2000" b="1" smtClean="0">
                <a:solidFill>
                  <a:schemeClr val="bg1"/>
                </a:solidFill>
              </a:rPr>
              <a:t>196</a:t>
            </a:r>
            <a:r>
              <a:rPr lang="ru-RU" sz="2000" smtClean="0"/>
              <a:t/>
            </a:r>
            <a:br>
              <a:rPr lang="ru-RU" sz="2000" smtClean="0"/>
            </a:br>
            <a:r>
              <a:rPr lang="ru-RU" sz="2200" i="1" smtClean="0"/>
              <a:t> </a:t>
            </a:r>
            <a:r>
              <a:rPr lang="ru-RU" sz="2400" b="1" i="1" smtClean="0"/>
              <a:t>При изготовлении подшипников диаметром 67 мм вероятность того, что диаметр будет отличаться от заданного меньше, чем на 0,01 мм, равна 0,965. Найдите вероятность того, что случайный подшипник будет иметь диаметр меньше чем 66,99 мм или больше чем 67,01 мм.</a:t>
            </a:r>
          </a:p>
        </p:txBody>
      </p:sp>
      <p:sp>
        <p:nvSpPr>
          <p:cNvPr id="4" name="Дата 3"/>
          <p:cNvSpPr txBox="1">
            <a:spLocks noGrp="1"/>
          </p:cNvSpPr>
          <p:nvPr/>
        </p:nvSpPr>
        <p:spPr>
          <a:xfrm>
            <a:off x="457200" y="6356350"/>
            <a:ext cx="2133600" cy="365125"/>
          </a:xfrm>
          <a:prstGeom prst="rect">
            <a:avLst/>
          </a:prstGeom>
          <a:noFill/>
        </p:spPr>
        <p:txBody>
          <a:bodyPr anchor="ctr"/>
          <a:lstStyle/>
          <a:p>
            <a:pPr fontAlgn="auto">
              <a:spcBef>
                <a:spcPts val="0"/>
              </a:spcBef>
              <a:spcAft>
                <a:spcPts val="0"/>
              </a:spcAft>
              <a:defRPr/>
            </a:pPr>
            <a:fld id="{DD9845EC-924B-40A2-B7F1-A3AF9F6B9CA7}" type="datetime1">
              <a:rPr lang="ru-RU" sz="1200">
                <a:solidFill>
                  <a:schemeClr val="tx1">
                    <a:tint val="75000"/>
                  </a:schemeClr>
                </a:solidFill>
                <a:latin typeface="+mn-lt"/>
                <a:cs typeface="+mn-cs"/>
              </a:rPr>
              <a:pPr fontAlgn="auto">
                <a:spcBef>
                  <a:spcPts val="0"/>
                </a:spcBef>
                <a:spcAft>
                  <a:spcPts val="0"/>
                </a:spcAft>
                <a:defRPr/>
              </a:pPr>
              <a:t>11.11.2013</a:t>
            </a:fld>
            <a:endParaRPr lang="ru-RU" sz="1200">
              <a:solidFill>
                <a:schemeClr val="tx1">
                  <a:tint val="75000"/>
                </a:schemeClr>
              </a:solidFill>
              <a:latin typeface="+mn-lt"/>
              <a:cs typeface="+mn-cs"/>
            </a:endParaRPr>
          </a:p>
        </p:txBody>
      </p:sp>
      <p:sp>
        <p:nvSpPr>
          <p:cNvPr id="5" name="Номер слайда 4"/>
          <p:cNvSpPr txBox="1">
            <a:spLocks noGrp="1"/>
          </p:cNvSpPr>
          <p:nvPr/>
        </p:nvSpPr>
        <p:spPr>
          <a:xfrm>
            <a:off x="6553200" y="6356350"/>
            <a:ext cx="2133600" cy="365125"/>
          </a:xfrm>
          <a:prstGeom prst="rect">
            <a:avLst/>
          </a:prstGeom>
          <a:noFill/>
        </p:spPr>
        <p:txBody>
          <a:bodyPr anchor="ctr"/>
          <a:lstStyle/>
          <a:p>
            <a:pPr algn="r" fontAlgn="auto">
              <a:spcBef>
                <a:spcPts val="0"/>
              </a:spcBef>
              <a:spcAft>
                <a:spcPts val="0"/>
              </a:spcAft>
              <a:defRPr/>
            </a:pPr>
            <a:fld id="{5A9A5E9C-A739-4300-88D3-6E254DE4E258}" type="slidenum">
              <a:rPr lang="ru-RU" sz="1200">
                <a:solidFill>
                  <a:schemeClr val="tx1">
                    <a:tint val="75000"/>
                  </a:schemeClr>
                </a:solidFill>
                <a:latin typeface="+mn-lt"/>
                <a:cs typeface="+mn-cs"/>
              </a:rPr>
              <a:pPr algn="r" fontAlgn="auto">
                <a:spcBef>
                  <a:spcPts val="0"/>
                </a:spcBef>
                <a:spcAft>
                  <a:spcPts val="0"/>
                </a:spcAft>
                <a:defRPr/>
              </a:pPr>
              <a:t>22</a:t>
            </a:fld>
            <a:endParaRPr lang="ru-RU" sz="1200">
              <a:solidFill>
                <a:schemeClr val="tx1">
                  <a:tint val="75000"/>
                </a:schemeClr>
              </a:solidFill>
              <a:latin typeface="+mn-lt"/>
              <a:cs typeface="+mn-cs"/>
            </a:endParaRPr>
          </a:p>
        </p:txBody>
      </p:sp>
      <p:sp>
        <p:nvSpPr>
          <p:cNvPr id="12294" name="Прямоугольник 5"/>
          <p:cNvSpPr>
            <a:spLocks noChangeArrowheads="1"/>
          </p:cNvSpPr>
          <p:nvPr/>
        </p:nvSpPr>
        <p:spPr bwMode="auto">
          <a:xfrm>
            <a:off x="571500" y="2357438"/>
            <a:ext cx="1495425" cy="461962"/>
          </a:xfrm>
          <a:prstGeom prst="rect">
            <a:avLst/>
          </a:prstGeom>
          <a:noFill/>
          <a:ln w="9525">
            <a:noFill/>
            <a:miter lim="800000"/>
            <a:headEnd/>
            <a:tailEnd/>
          </a:ln>
        </p:spPr>
        <p:txBody>
          <a:bodyPr wrap="none">
            <a:spAutoFit/>
          </a:bodyPr>
          <a:lstStyle/>
          <a:p>
            <a:r>
              <a:rPr lang="ru-RU" sz="2400" b="1">
                <a:latin typeface="Times New Roman" pitchFamily="18" charset="0"/>
                <a:cs typeface="Times New Roman" pitchFamily="18" charset="0"/>
              </a:rPr>
              <a:t>Решение:</a:t>
            </a:r>
          </a:p>
        </p:txBody>
      </p:sp>
      <p:sp>
        <p:nvSpPr>
          <p:cNvPr id="7" name="TextBox 6"/>
          <p:cNvSpPr txBox="1">
            <a:spLocks noChangeArrowheads="1"/>
          </p:cNvSpPr>
          <p:nvPr/>
        </p:nvSpPr>
        <p:spPr bwMode="auto">
          <a:xfrm>
            <a:off x="0" y="2786063"/>
            <a:ext cx="6929438" cy="738187"/>
          </a:xfrm>
          <a:prstGeom prst="rect">
            <a:avLst/>
          </a:prstGeom>
          <a:noFill/>
          <a:ln w="9525">
            <a:noFill/>
            <a:miter lim="800000"/>
            <a:headEnd/>
            <a:tailEnd/>
          </a:ln>
        </p:spPr>
        <p:txBody>
          <a:bodyPr>
            <a:spAutoFit/>
          </a:bodyPr>
          <a:lstStyle/>
          <a:p>
            <a:pPr algn="ctr"/>
            <a:r>
              <a:rPr lang="ru-RU" sz="2400" b="1" i="1">
                <a:latin typeface="Times New Roman" pitchFamily="18" charset="0"/>
                <a:cs typeface="Times New Roman" pitchFamily="18" charset="0"/>
              </a:rPr>
              <a:t>А – диаметр не больше 66,99 и не меньше 67,1</a:t>
            </a:r>
            <a:endParaRPr lang="en-US" sz="2400" b="1" i="1">
              <a:latin typeface="Times New Roman" pitchFamily="18" charset="0"/>
              <a:cs typeface="Times New Roman" pitchFamily="18" charset="0"/>
            </a:endParaRPr>
          </a:p>
          <a:p>
            <a:endParaRPr lang="ru-RU" b="1" i="1">
              <a:latin typeface="Times New Roman" pitchFamily="18" charset="0"/>
              <a:cs typeface="Times New Roman" pitchFamily="18" charset="0"/>
            </a:endParaRPr>
          </a:p>
        </p:txBody>
      </p:sp>
      <p:sp>
        <p:nvSpPr>
          <p:cNvPr id="11272" name="Прямоугольник 7"/>
          <p:cNvSpPr>
            <a:spLocks noChangeArrowheads="1"/>
          </p:cNvSpPr>
          <p:nvPr/>
        </p:nvSpPr>
        <p:spPr bwMode="auto">
          <a:xfrm>
            <a:off x="500063" y="3286125"/>
            <a:ext cx="8001000" cy="1138238"/>
          </a:xfrm>
          <a:prstGeom prst="rect">
            <a:avLst/>
          </a:prstGeom>
          <a:noFill/>
          <a:ln w="9525">
            <a:noFill/>
            <a:miter lim="800000"/>
            <a:headEnd/>
            <a:tailEnd/>
          </a:ln>
        </p:spPr>
        <p:txBody>
          <a:bodyPr>
            <a:spAutoFit/>
          </a:bodyPr>
          <a:lstStyle/>
          <a:p>
            <a:r>
              <a:rPr lang="ru-RU" sz="2400" b="1" i="1">
                <a:latin typeface="Times New Roman" pitchFamily="18" charset="0"/>
                <a:cs typeface="Times New Roman" pitchFamily="18" charset="0"/>
              </a:rPr>
              <a:t>Диаметр меньше чем 66,99 мм или больше чем 67,01 мм – противоположное событие</a:t>
            </a:r>
          </a:p>
          <a:p>
            <a:endParaRPr lang="ru-RU" sz="2000">
              <a:latin typeface="Times New Roman" pitchFamily="18" charset="0"/>
              <a:cs typeface="Times New Roman" pitchFamily="18" charset="0"/>
            </a:endParaRPr>
          </a:p>
        </p:txBody>
      </p:sp>
      <p:sp>
        <p:nvSpPr>
          <p:cNvPr id="10" name="TextBox 9"/>
          <p:cNvSpPr txBox="1">
            <a:spLocks noChangeArrowheads="1"/>
          </p:cNvSpPr>
          <p:nvPr/>
        </p:nvSpPr>
        <p:spPr bwMode="auto">
          <a:xfrm>
            <a:off x="6286500" y="2786063"/>
            <a:ext cx="2714625" cy="738187"/>
          </a:xfrm>
          <a:prstGeom prst="rect">
            <a:avLst/>
          </a:prstGeom>
          <a:noFill/>
          <a:ln w="9525">
            <a:noFill/>
            <a:miter lim="800000"/>
            <a:headEnd/>
            <a:tailEnd/>
          </a:ln>
        </p:spPr>
        <p:txBody>
          <a:bodyPr>
            <a:spAutoFit/>
          </a:bodyPr>
          <a:lstStyle/>
          <a:p>
            <a:pPr algn="ctr"/>
            <a:r>
              <a:rPr lang="ru-RU" sz="2400" b="1" i="1">
                <a:latin typeface="Times New Roman" pitchFamily="18" charset="0"/>
                <a:cs typeface="Times New Roman" pitchFamily="18" charset="0"/>
              </a:rPr>
              <a:t>Р(А) =0,965</a:t>
            </a:r>
            <a:endParaRPr lang="en-US" sz="2400" b="1" i="1">
              <a:latin typeface="Times New Roman" pitchFamily="18" charset="0"/>
              <a:cs typeface="Times New Roman" pitchFamily="18" charset="0"/>
            </a:endParaRPr>
          </a:p>
          <a:p>
            <a:endParaRPr lang="ru-RU" b="1" i="1">
              <a:latin typeface="Times New Roman" pitchFamily="18" charset="0"/>
              <a:cs typeface="Times New Roman" pitchFamily="18" charset="0"/>
            </a:endParaRPr>
          </a:p>
        </p:txBody>
      </p:sp>
      <p:graphicFrame>
        <p:nvGraphicFramePr>
          <p:cNvPr id="2" name="Object 5"/>
          <p:cNvGraphicFramePr>
            <a:graphicFrameLocks noChangeAspect="1"/>
          </p:cNvGraphicFramePr>
          <p:nvPr/>
        </p:nvGraphicFramePr>
        <p:xfrm>
          <a:off x="1677988" y="4475163"/>
          <a:ext cx="4754562" cy="454025"/>
        </p:xfrm>
        <a:graphic>
          <a:graphicData uri="http://schemas.openxmlformats.org/presentationml/2006/ole">
            <p:oleObj spid="_x0000_s12290" name="Формула" r:id="rId3" imgW="2387520" imgH="228600" progId="Equation.3">
              <p:embed/>
            </p:oleObj>
          </a:graphicData>
        </a:graphic>
      </p:graphicFrame>
      <p:sp>
        <p:nvSpPr>
          <p:cNvPr id="11274" name="Прямоугольник 10"/>
          <p:cNvSpPr>
            <a:spLocks noChangeArrowheads="1"/>
          </p:cNvSpPr>
          <p:nvPr/>
        </p:nvSpPr>
        <p:spPr bwMode="auto">
          <a:xfrm>
            <a:off x="3786188" y="5572125"/>
            <a:ext cx="1822450" cy="461963"/>
          </a:xfrm>
          <a:prstGeom prst="rect">
            <a:avLst/>
          </a:prstGeom>
          <a:noFill/>
          <a:ln w="9525">
            <a:noFill/>
            <a:miter lim="800000"/>
            <a:headEnd/>
            <a:tailEnd/>
          </a:ln>
        </p:spPr>
        <p:txBody>
          <a:bodyPr wrap="none">
            <a:spAutoFit/>
          </a:bodyPr>
          <a:lstStyle/>
          <a:p>
            <a:r>
              <a:rPr lang="ru-RU" sz="2400" b="1">
                <a:solidFill>
                  <a:srgbClr val="000000"/>
                </a:solidFill>
                <a:latin typeface="Times New Roman" pitchFamily="18" charset="0"/>
                <a:cs typeface="Times New Roman" pitchFamily="18" charset="0"/>
              </a:rPr>
              <a:t>Ответ:0,035</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ox(in)">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box(in)">
                                      <p:cBhvr>
                                        <p:cTn id="12" dur="5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grpId="0" nodeType="clickEffect">
                                  <p:stCondLst>
                                    <p:cond delay="0"/>
                                  </p:stCondLst>
                                  <p:childTnLst>
                                    <p:set>
                                      <p:cBhvr>
                                        <p:cTn id="16" dur="1" fill="hold">
                                          <p:stCondLst>
                                            <p:cond delay="0"/>
                                          </p:stCondLst>
                                        </p:cTn>
                                        <p:tgtEl>
                                          <p:spTgt spid="11272"/>
                                        </p:tgtEl>
                                        <p:attrNameLst>
                                          <p:attrName>style.visibility</p:attrName>
                                        </p:attrNameLst>
                                      </p:cBhvr>
                                      <p:to>
                                        <p:strVal val="visible"/>
                                      </p:to>
                                    </p:set>
                                    <p:animEffect transition="in" filter="box(in)">
                                      <p:cBhvr>
                                        <p:cTn id="17" dur="500"/>
                                        <p:tgtEl>
                                          <p:spTgt spid="11272"/>
                                        </p:tgtEl>
                                      </p:cBhvr>
                                    </p:animEffect>
                                  </p:childTnLst>
                                </p:cTn>
                              </p:par>
                            </p:childTnLst>
                          </p:cTn>
                        </p:par>
                      </p:childTnLst>
                    </p:cTn>
                  </p:par>
                  <p:par>
                    <p:cTn id="18" fill="hold">
                      <p:stCondLst>
                        <p:cond delay="indefinite"/>
                      </p:stCondLst>
                      <p:childTnLst>
                        <p:par>
                          <p:cTn id="19" fill="hold">
                            <p:stCondLst>
                              <p:cond delay="0"/>
                            </p:stCondLst>
                            <p:childTnLst>
                              <p:par>
                                <p:cTn id="20" presetID="4" presetClass="entr" presetSubtype="16"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box(in)">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4" presetClass="entr" presetSubtype="16" fill="hold" grpId="0" nodeType="clickEffect">
                                  <p:stCondLst>
                                    <p:cond delay="0"/>
                                  </p:stCondLst>
                                  <p:childTnLst>
                                    <p:set>
                                      <p:cBhvr>
                                        <p:cTn id="26" dur="1" fill="hold">
                                          <p:stCondLst>
                                            <p:cond delay="0"/>
                                          </p:stCondLst>
                                        </p:cTn>
                                        <p:tgtEl>
                                          <p:spTgt spid="11274"/>
                                        </p:tgtEl>
                                        <p:attrNameLst>
                                          <p:attrName>style.visibility</p:attrName>
                                        </p:attrNameLst>
                                      </p:cBhvr>
                                      <p:to>
                                        <p:strVal val="visible"/>
                                      </p:to>
                                    </p:set>
                                    <p:animEffect transition="in" filter="box(in)">
                                      <p:cBhvr>
                                        <p:cTn id="27" dur="500"/>
                                        <p:tgtEl>
                                          <p:spTgt spid="112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1272" grpId="0"/>
      <p:bldP spid="10" grpId="0"/>
      <p:bldP spid="11274"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6" name="Заголовок 1"/>
          <p:cNvSpPr>
            <a:spLocks noGrp="1"/>
          </p:cNvSpPr>
          <p:nvPr>
            <p:ph type="title" idx="4294967295"/>
          </p:nvPr>
        </p:nvSpPr>
        <p:spPr>
          <a:xfrm>
            <a:off x="285750" y="357188"/>
            <a:ext cx="8858250" cy="1143000"/>
          </a:xfrm>
        </p:spPr>
        <p:txBody>
          <a:bodyPr/>
          <a:lstStyle/>
          <a:p>
            <a:pPr algn="l"/>
            <a:r>
              <a:rPr lang="ru-RU" sz="2000" b="1" smtClean="0"/>
              <a:t/>
            </a:r>
            <a:br>
              <a:rPr lang="ru-RU" sz="2000" b="1" smtClean="0"/>
            </a:br>
            <a:r>
              <a:rPr lang="ru-RU" sz="2000" b="1" smtClean="0"/>
              <a:t/>
            </a:r>
            <a:br>
              <a:rPr lang="ru-RU" sz="2000" b="1" smtClean="0"/>
            </a:br>
            <a:r>
              <a:rPr lang="ru-RU" sz="2000" b="1" smtClean="0">
                <a:solidFill>
                  <a:schemeClr val="bg1"/>
                </a:solidFill>
              </a:rPr>
              <a:t>№ 320</a:t>
            </a:r>
            <a:r>
              <a:rPr lang="en-US" sz="2000" b="1" smtClean="0">
                <a:solidFill>
                  <a:schemeClr val="bg1"/>
                </a:solidFill>
              </a:rPr>
              <a:t>191</a:t>
            </a:r>
            <a:r>
              <a:rPr lang="ru-RU" sz="2000" smtClean="0"/>
              <a:t/>
            </a:r>
            <a:br>
              <a:rPr lang="ru-RU" sz="2000" smtClean="0"/>
            </a:br>
            <a:r>
              <a:rPr lang="ru-RU" sz="2400" b="1" i="1" smtClean="0"/>
              <a:t>На олимпиаде в вузе участников рассаживают по трём аудиториям. В первых двух по 120 человек, оставшихся проводят в запасную аудиторию в другом корпусе. При подсчёте выяснилось, что всего было 250 участников. Найдите вероятность того, что случайно выбранный участник писал олимпиаду в запасной аудитории.</a:t>
            </a:r>
          </a:p>
        </p:txBody>
      </p:sp>
      <p:sp>
        <p:nvSpPr>
          <p:cNvPr id="4" name="Дата 3"/>
          <p:cNvSpPr txBox="1">
            <a:spLocks noGrp="1"/>
          </p:cNvSpPr>
          <p:nvPr/>
        </p:nvSpPr>
        <p:spPr>
          <a:xfrm>
            <a:off x="457200" y="6356350"/>
            <a:ext cx="2133600" cy="365125"/>
          </a:xfrm>
          <a:prstGeom prst="rect">
            <a:avLst/>
          </a:prstGeom>
          <a:noFill/>
        </p:spPr>
        <p:txBody>
          <a:bodyPr anchor="ctr"/>
          <a:lstStyle/>
          <a:p>
            <a:pPr fontAlgn="auto">
              <a:spcBef>
                <a:spcPts val="0"/>
              </a:spcBef>
              <a:spcAft>
                <a:spcPts val="0"/>
              </a:spcAft>
              <a:defRPr/>
            </a:pPr>
            <a:fld id="{DD9845EC-924B-40A2-B7F1-A3AF9F6B9CA7}" type="datetime1">
              <a:rPr lang="ru-RU" sz="1200">
                <a:solidFill>
                  <a:schemeClr val="tx1">
                    <a:tint val="75000"/>
                  </a:schemeClr>
                </a:solidFill>
                <a:latin typeface="+mn-lt"/>
                <a:cs typeface="+mn-cs"/>
              </a:rPr>
              <a:pPr fontAlgn="auto">
                <a:spcBef>
                  <a:spcPts val="0"/>
                </a:spcBef>
                <a:spcAft>
                  <a:spcPts val="0"/>
                </a:spcAft>
                <a:defRPr/>
              </a:pPr>
              <a:t>11.11.2013</a:t>
            </a:fld>
            <a:endParaRPr lang="ru-RU" sz="1200">
              <a:solidFill>
                <a:schemeClr val="tx1">
                  <a:tint val="75000"/>
                </a:schemeClr>
              </a:solidFill>
              <a:latin typeface="+mn-lt"/>
              <a:cs typeface="+mn-cs"/>
            </a:endParaRPr>
          </a:p>
        </p:txBody>
      </p:sp>
      <p:sp>
        <p:nvSpPr>
          <p:cNvPr id="5" name="Номер слайда 4"/>
          <p:cNvSpPr txBox="1">
            <a:spLocks noGrp="1"/>
          </p:cNvSpPr>
          <p:nvPr/>
        </p:nvSpPr>
        <p:spPr>
          <a:xfrm>
            <a:off x="6553200" y="6356350"/>
            <a:ext cx="2133600" cy="365125"/>
          </a:xfrm>
          <a:prstGeom prst="rect">
            <a:avLst/>
          </a:prstGeom>
          <a:noFill/>
        </p:spPr>
        <p:txBody>
          <a:bodyPr anchor="ctr"/>
          <a:lstStyle/>
          <a:p>
            <a:pPr algn="r" fontAlgn="auto">
              <a:spcBef>
                <a:spcPts val="0"/>
              </a:spcBef>
              <a:spcAft>
                <a:spcPts val="0"/>
              </a:spcAft>
              <a:defRPr/>
            </a:pPr>
            <a:fld id="{9FC0E3D5-C065-4D04-AC42-B946C7F4AA0B}" type="slidenum">
              <a:rPr lang="ru-RU" sz="1200">
                <a:solidFill>
                  <a:schemeClr val="tx1">
                    <a:tint val="75000"/>
                  </a:schemeClr>
                </a:solidFill>
                <a:latin typeface="+mn-lt"/>
                <a:cs typeface="+mn-cs"/>
              </a:rPr>
              <a:pPr algn="r" fontAlgn="auto">
                <a:spcBef>
                  <a:spcPts val="0"/>
                </a:spcBef>
                <a:spcAft>
                  <a:spcPts val="0"/>
                </a:spcAft>
                <a:defRPr/>
              </a:pPr>
              <a:t>23</a:t>
            </a:fld>
            <a:endParaRPr lang="ru-RU" sz="1200">
              <a:solidFill>
                <a:schemeClr val="tx1">
                  <a:tint val="75000"/>
                </a:schemeClr>
              </a:solidFill>
              <a:latin typeface="+mn-lt"/>
              <a:cs typeface="+mn-cs"/>
            </a:endParaRPr>
          </a:p>
        </p:txBody>
      </p:sp>
      <p:sp>
        <p:nvSpPr>
          <p:cNvPr id="13319" name="Прямоугольник 5"/>
          <p:cNvSpPr>
            <a:spLocks noChangeArrowheads="1"/>
          </p:cNvSpPr>
          <p:nvPr/>
        </p:nvSpPr>
        <p:spPr bwMode="auto">
          <a:xfrm>
            <a:off x="571500" y="2571750"/>
            <a:ext cx="1495425" cy="461963"/>
          </a:xfrm>
          <a:prstGeom prst="rect">
            <a:avLst/>
          </a:prstGeom>
          <a:noFill/>
          <a:ln w="9525">
            <a:noFill/>
            <a:miter lim="800000"/>
            <a:headEnd/>
            <a:tailEnd/>
          </a:ln>
        </p:spPr>
        <p:txBody>
          <a:bodyPr wrap="none">
            <a:spAutoFit/>
          </a:bodyPr>
          <a:lstStyle/>
          <a:p>
            <a:r>
              <a:rPr lang="ru-RU" sz="2400" b="1">
                <a:latin typeface="Times New Roman" pitchFamily="18" charset="0"/>
                <a:cs typeface="Times New Roman" pitchFamily="18" charset="0"/>
              </a:rPr>
              <a:t>Решение:</a:t>
            </a:r>
          </a:p>
        </p:txBody>
      </p:sp>
      <p:sp>
        <p:nvSpPr>
          <p:cNvPr id="14344" name="Прямоугольник 6"/>
          <p:cNvSpPr>
            <a:spLocks noChangeArrowheads="1"/>
          </p:cNvSpPr>
          <p:nvPr/>
        </p:nvSpPr>
        <p:spPr bwMode="auto">
          <a:xfrm>
            <a:off x="714375" y="3643313"/>
            <a:ext cx="7469188" cy="830262"/>
          </a:xfrm>
          <a:prstGeom prst="rect">
            <a:avLst/>
          </a:prstGeom>
          <a:noFill/>
          <a:ln w="9525">
            <a:noFill/>
            <a:miter lim="800000"/>
            <a:headEnd/>
            <a:tailEnd/>
          </a:ln>
        </p:spPr>
        <p:txBody>
          <a:bodyPr wrap="none">
            <a:spAutoFit/>
          </a:bodyPr>
          <a:lstStyle/>
          <a:p>
            <a:r>
              <a:rPr lang="ru-RU" sz="2400" b="1" i="1">
                <a:latin typeface="Times New Roman" pitchFamily="18" charset="0"/>
                <a:cs typeface="Times New Roman" pitchFamily="18" charset="0"/>
              </a:rPr>
              <a:t>Только 10 из 250 участников имеют шанс попасть в </a:t>
            </a:r>
          </a:p>
          <a:p>
            <a:r>
              <a:rPr lang="ru-RU" sz="2400" b="1" i="1">
                <a:latin typeface="Times New Roman" pitchFamily="18" charset="0"/>
                <a:cs typeface="Times New Roman" pitchFamily="18" charset="0"/>
              </a:rPr>
              <a:t>запасную аудиторию.</a:t>
            </a:r>
          </a:p>
        </p:txBody>
      </p:sp>
      <p:graphicFrame>
        <p:nvGraphicFramePr>
          <p:cNvPr id="2" name="Object 5"/>
          <p:cNvGraphicFramePr>
            <a:graphicFrameLocks noChangeAspect="1"/>
          </p:cNvGraphicFramePr>
          <p:nvPr/>
        </p:nvGraphicFramePr>
        <p:xfrm>
          <a:off x="2357438" y="2714625"/>
          <a:ext cx="2286000" cy="376238"/>
        </p:xfrm>
        <a:graphic>
          <a:graphicData uri="http://schemas.openxmlformats.org/presentationml/2006/ole">
            <p:oleObj spid="_x0000_s13314" name="Формула" r:id="rId3" imgW="1079280" imgH="177480" progId="Equation.3">
              <p:embed/>
            </p:oleObj>
          </a:graphicData>
        </a:graphic>
      </p:graphicFrame>
      <p:sp>
        <p:nvSpPr>
          <p:cNvPr id="14345" name="Прямоугольник 7"/>
          <p:cNvSpPr>
            <a:spLocks noChangeArrowheads="1"/>
          </p:cNvSpPr>
          <p:nvPr/>
        </p:nvSpPr>
        <p:spPr bwMode="auto">
          <a:xfrm>
            <a:off x="4714875" y="2643188"/>
            <a:ext cx="3703638" cy="830262"/>
          </a:xfrm>
          <a:prstGeom prst="rect">
            <a:avLst/>
          </a:prstGeom>
          <a:noFill/>
          <a:ln w="9525">
            <a:noFill/>
            <a:miter lim="800000"/>
            <a:headEnd/>
            <a:tailEnd/>
          </a:ln>
        </p:spPr>
        <p:txBody>
          <a:bodyPr wrap="none">
            <a:spAutoFit/>
          </a:bodyPr>
          <a:lstStyle/>
          <a:p>
            <a:r>
              <a:rPr lang="ru-RU" sz="2400" b="1" i="1">
                <a:latin typeface="Times New Roman" pitchFamily="18" charset="0"/>
                <a:cs typeface="Times New Roman" pitchFamily="18" charset="0"/>
              </a:rPr>
              <a:t>- участников не попали в </a:t>
            </a:r>
          </a:p>
          <a:p>
            <a:r>
              <a:rPr lang="ru-RU" sz="2400" b="1" i="1">
                <a:latin typeface="Times New Roman" pitchFamily="18" charset="0"/>
                <a:cs typeface="Times New Roman" pitchFamily="18" charset="0"/>
              </a:rPr>
              <a:t>первые две аудитории</a:t>
            </a:r>
          </a:p>
        </p:txBody>
      </p:sp>
      <p:graphicFrame>
        <p:nvGraphicFramePr>
          <p:cNvPr id="3" name="Object 6"/>
          <p:cNvGraphicFramePr>
            <a:graphicFrameLocks noChangeAspect="1"/>
          </p:cNvGraphicFramePr>
          <p:nvPr/>
        </p:nvGraphicFramePr>
        <p:xfrm>
          <a:off x="3571875" y="4357688"/>
          <a:ext cx="2071688" cy="833437"/>
        </p:xfrm>
        <a:graphic>
          <a:graphicData uri="http://schemas.openxmlformats.org/presentationml/2006/ole">
            <p:oleObj spid="_x0000_s13315" name="Формула" r:id="rId4" imgW="977760" imgH="393480" progId="Equation.3">
              <p:embed/>
            </p:oleObj>
          </a:graphicData>
        </a:graphic>
      </p:graphicFrame>
      <p:sp>
        <p:nvSpPr>
          <p:cNvPr id="14346" name="Прямоугольник 14"/>
          <p:cNvSpPr>
            <a:spLocks noChangeArrowheads="1"/>
          </p:cNvSpPr>
          <p:nvPr/>
        </p:nvSpPr>
        <p:spPr bwMode="auto">
          <a:xfrm>
            <a:off x="4929188" y="5429250"/>
            <a:ext cx="1668462" cy="461963"/>
          </a:xfrm>
          <a:prstGeom prst="rect">
            <a:avLst/>
          </a:prstGeom>
          <a:noFill/>
          <a:ln w="9525">
            <a:noFill/>
            <a:miter lim="800000"/>
            <a:headEnd/>
            <a:tailEnd/>
          </a:ln>
        </p:spPr>
        <p:txBody>
          <a:bodyPr wrap="none">
            <a:spAutoFit/>
          </a:bodyPr>
          <a:lstStyle/>
          <a:p>
            <a:r>
              <a:rPr lang="ru-RU" sz="2400" b="1">
                <a:solidFill>
                  <a:srgbClr val="000000"/>
                </a:solidFill>
                <a:latin typeface="Times New Roman" pitchFamily="18" charset="0"/>
                <a:cs typeface="Times New Roman" pitchFamily="18" charset="0"/>
              </a:rPr>
              <a:t>Ответ:0,04</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ox(i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14345"/>
                                        </p:tgtEl>
                                        <p:attrNameLst>
                                          <p:attrName>style.visibility</p:attrName>
                                        </p:attrNameLst>
                                      </p:cBhvr>
                                      <p:to>
                                        <p:strVal val="visible"/>
                                      </p:to>
                                    </p:set>
                                    <p:animEffect transition="in" filter="box(in)">
                                      <p:cBhvr>
                                        <p:cTn id="12" dur="500"/>
                                        <p:tgtEl>
                                          <p:spTgt spid="14345"/>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grpId="0" nodeType="clickEffect">
                                  <p:stCondLst>
                                    <p:cond delay="0"/>
                                  </p:stCondLst>
                                  <p:childTnLst>
                                    <p:set>
                                      <p:cBhvr>
                                        <p:cTn id="16" dur="1" fill="hold">
                                          <p:stCondLst>
                                            <p:cond delay="0"/>
                                          </p:stCondLst>
                                        </p:cTn>
                                        <p:tgtEl>
                                          <p:spTgt spid="14344"/>
                                        </p:tgtEl>
                                        <p:attrNameLst>
                                          <p:attrName>style.visibility</p:attrName>
                                        </p:attrNameLst>
                                      </p:cBhvr>
                                      <p:to>
                                        <p:strVal val="visible"/>
                                      </p:to>
                                    </p:set>
                                    <p:animEffect transition="in" filter="box(in)">
                                      <p:cBhvr>
                                        <p:cTn id="17" dur="500"/>
                                        <p:tgtEl>
                                          <p:spTgt spid="14344"/>
                                        </p:tgtEl>
                                      </p:cBhvr>
                                    </p:animEffect>
                                  </p:childTnLst>
                                </p:cTn>
                              </p:par>
                            </p:childTnLst>
                          </p:cTn>
                        </p:par>
                      </p:childTnLst>
                    </p:cTn>
                  </p:par>
                  <p:par>
                    <p:cTn id="18" fill="hold">
                      <p:stCondLst>
                        <p:cond delay="indefinite"/>
                      </p:stCondLst>
                      <p:childTnLst>
                        <p:par>
                          <p:cTn id="19" fill="hold">
                            <p:stCondLst>
                              <p:cond delay="0"/>
                            </p:stCondLst>
                            <p:childTnLst>
                              <p:par>
                                <p:cTn id="20" presetID="4" presetClass="entr" presetSubtype="16" fill="hold" nodeType="click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box(in)">
                                      <p:cBhvr>
                                        <p:cTn id="22" dur="500"/>
                                        <p:tgtEl>
                                          <p:spTgt spid="3"/>
                                        </p:tgtEl>
                                      </p:cBhvr>
                                    </p:animEffect>
                                  </p:childTnLst>
                                </p:cTn>
                              </p:par>
                            </p:childTnLst>
                          </p:cTn>
                        </p:par>
                      </p:childTnLst>
                    </p:cTn>
                  </p:par>
                  <p:par>
                    <p:cTn id="23" fill="hold">
                      <p:stCondLst>
                        <p:cond delay="indefinite"/>
                      </p:stCondLst>
                      <p:childTnLst>
                        <p:par>
                          <p:cTn id="24" fill="hold">
                            <p:stCondLst>
                              <p:cond delay="0"/>
                            </p:stCondLst>
                            <p:childTnLst>
                              <p:par>
                                <p:cTn id="25" presetID="4" presetClass="entr" presetSubtype="16" fill="hold" grpId="0" nodeType="clickEffect">
                                  <p:stCondLst>
                                    <p:cond delay="0"/>
                                  </p:stCondLst>
                                  <p:childTnLst>
                                    <p:set>
                                      <p:cBhvr>
                                        <p:cTn id="26" dur="1" fill="hold">
                                          <p:stCondLst>
                                            <p:cond delay="0"/>
                                          </p:stCondLst>
                                        </p:cTn>
                                        <p:tgtEl>
                                          <p:spTgt spid="14346"/>
                                        </p:tgtEl>
                                        <p:attrNameLst>
                                          <p:attrName>style.visibility</p:attrName>
                                        </p:attrNameLst>
                                      </p:cBhvr>
                                      <p:to>
                                        <p:strVal val="visible"/>
                                      </p:to>
                                    </p:set>
                                    <p:animEffect transition="in" filter="box(in)">
                                      <p:cBhvr>
                                        <p:cTn id="27" dur="500"/>
                                        <p:tgtEl>
                                          <p:spTgt spid="143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44" grpId="0"/>
      <p:bldP spid="14345" grpId="0"/>
      <p:bldP spid="14346"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Заголовок 1"/>
          <p:cNvSpPr>
            <a:spLocks noGrp="1"/>
          </p:cNvSpPr>
          <p:nvPr>
            <p:ph type="title" idx="4294967295"/>
          </p:nvPr>
        </p:nvSpPr>
        <p:spPr>
          <a:xfrm>
            <a:off x="285750" y="571500"/>
            <a:ext cx="8858250" cy="1143000"/>
          </a:xfrm>
        </p:spPr>
        <p:txBody>
          <a:bodyPr/>
          <a:lstStyle/>
          <a:p>
            <a:pPr algn="l"/>
            <a:r>
              <a:rPr lang="ru-RU" sz="2000" b="1" smtClean="0"/>
              <a:t/>
            </a:r>
            <a:br>
              <a:rPr lang="ru-RU" sz="2000" b="1" smtClean="0"/>
            </a:br>
            <a:r>
              <a:rPr lang="ru-RU" sz="2000" b="1" smtClean="0"/>
              <a:t/>
            </a:r>
            <a:br>
              <a:rPr lang="ru-RU" sz="2000" b="1" smtClean="0"/>
            </a:br>
            <a:r>
              <a:rPr lang="ru-RU" sz="2000" b="1" smtClean="0">
                <a:solidFill>
                  <a:schemeClr val="bg1"/>
                </a:solidFill>
              </a:rPr>
              <a:t>№ 320</a:t>
            </a:r>
            <a:r>
              <a:rPr lang="en-US" sz="2000" b="1" smtClean="0">
                <a:solidFill>
                  <a:schemeClr val="bg1"/>
                </a:solidFill>
              </a:rPr>
              <a:t>188</a:t>
            </a:r>
            <a:r>
              <a:rPr lang="ru-RU" sz="2000" smtClean="0"/>
              <a:t/>
            </a:r>
            <a:br>
              <a:rPr lang="ru-RU" sz="2000" smtClean="0"/>
            </a:br>
            <a:r>
              <a:rPr lang="ru-RU" sz="2200" b="1" i="1" smtClean="0"/>
              <a:t> </a:t>
            </a:r>
            <a:r>
              <a:rPr lang="ru-RU" sz="2400" b="1" i="1" smtClean="0"/>
              <a:t>Чтобы пройти в следующий круг соревнований, футбольной команде нужно набрать хотя бы 4 очка в двух играх. Если команда выигрывает, она получает 3 очка, в случае ничьей — 1 очко, если проигрывает — 0 очков. Найдите вероятность того, что команде удастся выйти в следующий круг соревнований. Считайте, что в каждой игре вероятности выигрыша и проигрыша одинаковы и равны 0,4.</a:t>
            </a:r>
          </a:p>
        </p:txBody>
      </p:sp>
      <p:sp>
        <p:nvSpPr>
          <p:cNvPr id="4" name="Дата 3"/>
          <p:cNvSpPr txBox="1">
            <a:spLocks noGrp="1"/>
          </p:cNvSpPr>
          <p:nvPr/>
        </p:nvSpPr>
        <p:spPr>
          <a:xfrm>
            <a:off x="457200" y="6356350"/>
            <a:ext cx="2133600" cy="365125"/>
          </a:xfrm>
          <a:prstGeom prst="rect">
            <a:avLst/>
          </a:prstGeom>
          <a:noFill/>
        </p:spPr>
        <p:txBody>
          <a:bodyPr anchor="ctr"/>
          <a:lstStyle/>
          <a:p>
            <a:pPr fontAlgn="auto">
              <a:spcBef>
                <a:spcPts val="0"/>
              </a:spcBef>
              <a:spcAft>
                <a:spcPts val="0"/>
              </a:spcAft>
              <a:defRPr/>
            </a:pPr>
            <a:fld id="{DD9845EC-924B-40A2-B7F1-A3AF9F6B9CA7}" type="datetime1">
              <a:rPr lang="ru-RU" sz="1200">
                <a:solidFill>
                  <a:schemeClr val="tx1">
                    <a:tint val="75000"/>
                  </a:schemeClr>
                </a:solidFill>
                <a:latin typeface="+mn-lt"/>
                <a:cs typeface="+mn-cs"/>
              </a:rPr>
              <a:pPr fontAlgn="auto">
                <a:spcBef>
                  <a:spcPts val="0"/>
                </a:spcBef>
                <a:spcAft>
                  <a:spcPts val="0"/>
                </a:spcAft>
                <a:defRPr/>
              </a:pPr>
              <a:t>11.11.2013</a:t>
            </a:fld>
            <a:endParaRPr lang="ru-RU" sz="1200">
              <a:solidFill>
                <a:schemeClr val="tx1">
                  <a:tint val="75000"/>
                </a:schemeClr>
              </a:solidFill>
              <a:latin typeface="+mn-lt"/>
              <a:cs typeface="+mn-cs"/>
            </a:endParaRPr>
          </a:p>
        </p:txBody>
      </p:sp>
      <p:sp>
        <p:nvSpPr>
          <p:cNvPr id="5" name="Номер слайда 4"/>
          <p:cNvSpPr txBox="1">
            <a:spLocks noGrp="1"/>
          </p:cNvSpPr>
          <p:nvPr/>
        </p:nvSpPr>
        <p:spPr>
          <a:xfrm>
            <a:off x="6553200" y="6356350"/>
            <a:ext cx="2133600" cy="365125"/>
          </a:xfrm>
          <a:prstGeom prst="rect">
            <a:avLst/>
          </a:prstGeom>
          <a:noFill/>
        </p:spPr>
        <p:txBody>
          <a:bodyPr anchor="ctr"/>
          <a:lstStyle/>
          <a:p>
            <a:pPr algn="r" fontAlgn="auto">
              <a:spcBef>
                <a:spcPts val="0"/>
              </a:spcBef>
              <a:spcAft>
                <a:spcPts val="0"/>
              </a:spcAft>
              <a:defRPr/>
            </a:pPr>
            <a:fld id="{33CCE792-DC23-4ECE-AA4D-0105423BA81E}" type="slidenum">
              <a:rPr lang="ru-RU" sz="1200">
                <a:solidFill>
                  <a:schemeClr val="tx1">
                    <a:tint val="75000"/>
                  </a:schemeClr>
                </a:solidFill>
                <a:latin typeface="+mn-lt"/>
                <a:cs typeface="+mn-cs"/>
              </a:rPr>
              <a:pPr algn="r" fontAlgn="auto">
                <a:spcBef>
                  <a:spcPts val="0"/>
                </a:spcBef>
                <a:spcAft>
                  <a:spcPts val="0"/>
                </a:spcAft>
                <a:defRPr/>
              </a:pPr>
              <a:t>24</a:t>
            </a:fld>
            <a:endParaRPr lang="ru-RU" sz="1200">
              <a:solidFill>
                <a:schemeClr val="tx1">
                  <a:tint val="75000"/>
                </a:schemeClr>
              </a:solidFill>
              <a:latin typeface="+mn-lt"/>
              <a:cs typeface="+mn-cs"/>
            </a:endParaRPr>
          </a:p>
        </p:txBody>
      </p:sp>
      <p:sp>
        <p:nvSpPr>
          <p:cNvPr id="44037" name="Прямоугольник 5"/>
          <p:cNvSpPr>
            <a:spLocks noChangeArrowheads="1"/>
          </p:cNvSpPr>
          <p:nvPr/>
        </p:nvSpPr>
        <p:spPr bwMode="auto">
          <a:xfrm>
            <a:off x="428625" y="3571875"/>
            <a:ext cx="1495425" cy="461963"/>
          </a:xfrm>
          <a:prstGeom prst="rect">
            <a:avLst/>
          </a:prstGeom>
          <a:noFill/>
          <a:ln w="9525">
            <a:noFill/>
            <a:miter lim="800000"/>
            <a:headEnd/>
            <a:tailEnd/>
          </a:ln>
        </p:spPr>
        <p:txBody>
          <a:bodyPr wrap="none">
            <a:spAutoFit/>
          </a:bodyPr>
          <a:lstStyle/>
          <a:p>
            <a:r>
              <a:rPr lang="ru-RU" sz="2400" b="1">
                <a:latin typeface="Times New Roman" pitchFamily="18" charset="0"/>
                <a:cs typeface="Times New Roman" pitchFamily="18" charset="0"/>
              </a:rPr>
              <a:t>Решение:</a:t>
            </a:r>
          </a:p>
        </p:txBody>
      </p:sp>
      <p:sp>
        <p:nvSpPr>
          <p:cNvPr id="19467" name="Прямоугольник 10"/>
          <p:cNvSpPr>
            <a:spLocks noChangeArrowheads="1"/>
          </p:cNvSpPr>
          <p:nvPr/>
        </p:nvSpPr>
        <p:spPr bwMode="auto">
          <a:xfrm>
            <a:off x="428625" y="4000500"/>
            <a:ext cx="8501063" cy="830263"/>
          </a:xfrm>
          <a:prstGeom prst="rect">
            <a:avLst/>
          </a:prstGeom>
          <a:noFill/>
          <a:ln w="9525">
            <a:noFill/>
            <a:miter lim="800000"/>
            <a:headEnd/>
            <a:tailEnd/>
          </a:ln>
        </p:spPr>
        <p:txBody>
          <a:bodyPr>
            <a:spAutoFit/>
          </a:bodyPr>
          <a:lstStyle/>
          <a:p>
            <a:r>
              <a:rPr lang="ru-RU" sz="2400" b="1" i="1">
                <a:solidFill>
                  <a:srgbClr val="000000"/>
                </a:solidFill>
                <a:latin typeface="Times New Roman" pitchFamily="18" charset="0"/>
                <a:cs typeface="Times New Roman" pitchFamily="18" charset="0"/>
              </a:rPr>
              <a:t>События «ничья», «выиграла», «проиграла» составляют </a:t>
            </a:r>
          </a:p>
          <a:p>
            <a:r>
              <a:rPr lang="ru-RU" sz="2400" b="1" i="1">
                <a:solidFill>
                  <a:srgbClr val="000000"/>
                </a:solidFill>
                <a:latin typeface="Times New Roman" pitchFamily="18" charset="0"/>
                <a:cs typeface="Times New Roman" pitchFamily="18" charset="0"/>
              </a:rPr>
              <a:t>полную группу.</a:t>
            </a:r>
          </a:p>
        </p:txBody>
      </p:sp>
      <p:sp>
        <p:nvSpPr>
          <p:cNvPr id="19468" name="Прямоугольник 11"/>
          <p:cNvSpPr>
            <a:spLocks noChangeArrowheads="1"/>
          </p:cNvSpPr>
          <p:nvPr/>
        </p:nvSpPr>
        <p:spPr bwMode="auto">
          <a:xfrm>
            <a:off x="500063" y="4929188"/>
            <a:ext cx="8072437" cy="461962"/>
          </a:xfrm>
          <a:prstGeom prst="rect">
            <a:avLst/>
          </a:prstGeom>
          <a:noFill/>
          <a:ln w="9525">
            <a:noFill/>
            <a:miter lim="800000"/>
            <a:headEnd/>
            <a:tailEnd/>
          </a:ln>
        </p:spPr>
        <p:txBody>
          <a:bodyPr>
            <a:spAutoFit/>
          </a:bodyPr>
          <a:lstStyle/>
          <a:p>
            <a:r>
              <a:rPr lang="ru-RU" sz="2400" b="1" i="1">
                <a:solidFill>
                  <a:srgbClr val="000000"/>
                </a:solidFill>
                <a:latin typeface="Times New Roman" pitchFamily="18" charset="0"/>
                <a:cs typeface="Times New Roman" pitchFamily="18" charset="0"/>
              </a:rPr>
              <a:t>=&gt;Р(ничья)=1-Р(выиграла)-Р(проиграла)=1-0,4-0,4=0,2</a:t>
            </a:r>
          </a:p>
        </p:txBody>
      </p:sp>
      <p:sp>
        <p:nvSpPr>
          <p:cNvPr id="14" name="Скругленный прямоугольник 13"/>
          <p:cNvSpPr/>
          <p:nvPr/>
        </p:nvSpPr>
        <p:spPr>
          <a:xfrm>
            <a:off x="3786188" y="714375"/>
            <a:ext cx="2143125" cy="285750"/>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box(in)">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19467"/>
                                        </p:tgtEl>
                                        <p:attrNameLst>
                                          <p:attrName>style.visibility</p:attrName>
                                        </p:attrNameLst>
                                      </p:cBhvr>
                                      <p:to>
                                        <p:strVal val="visible"/>
                                      </p:to>
                                    </p:set>
                                    <p:animEffect transition="in" filter="box(in)">
                                      <p:cBhvr>
                                        <p:cTn id="12" dur="500"/>
                                        <p:tgtEl>
                                          <p:spTgt spid="19467"/>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grpId="0" nodeType="clickEffect">
                                  <p:stCondLst>
                                    <p:cond delay="0"/>
                                  </p:stCondLst>
                                  <p:childTnLst>
                                    <p:set>
                                      <p:cBhvr>
                                        <p:cTn id="16" dur="1" fill="hold">
                                          <p:stCondLst>
                                            <p:cond delay="0"/>
                                          </p:stCondLst>
                                        </p:cTn>
                                        <p:tgtEl>
                                          <p:spTgt spid="19468"/>
                                        </p:tgtEl>
                                        <p:attrNameLst>
                                          <p:attrName>style.visibility</p:attrName>
                                        </p:attrNameLst>
                                      </p:cBhvr>
                                      <p:to>
                                        <p:strVal val="visible"/>
                                      </p:to>
                                    </p:set>
                                    <p:animEffect transition="in" filter="box(in)">
                                      <p:cBhvr>
                                        <p:cTn id="17" dur="500"/>
                                        <p:tgtEl>
                                          <p:spTgt spid="1946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67" grpId="0"/>
      <p:bldP spid="19468" grpId="0"/>
      <p:bldP spid="14"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Дата 3"/>
          <p:cNvSpPr txBox="1">
            <a:spLocks noGrp="1"/>
          </p:cNvSpPr>
          <p:nvPr/>
        </p:nvSpPr>
        <p:spPr>
          <a:xfrm>
            <a:off x="457200" y="6356350"/>
            <a:ext cx="2133600" cy="365125"/>
          </a:xfrm>
          <a:prstGeom prst="rect">
            <a:avLst/>
          </a:prstGeom>
          <a:noFill/>
        </p:spPr>
        <p:txBody>
          <a:bodyPr anchor="ctr"/>
          <a:lstStyle/>
          <a:p>
            <a:pPr fontAlgn="auto">
              <a:spcBef>
                <a:spcPts val="0"/>
              </a:spcBef>
              <a:spcAft>
                <a:spcPts val="0"/>
              </a:spcAft>
              <a:defRPr/>
            </a:pPr>
            <a:fld id="{DD9845EC-924B-40A2-B7F1-A3AF9F6B9CA7}" type="datetime1">
              <a:rPr lang="ru-RU" sz="1200">
                <a:solidFill>
                  <a:schemeClr val="tx1">
                    <a:tint val="75000"/>
                  </a:schemeClr>
                </a:solidFill>
                <a:latin typeface="+mn-lt"/>
                <a:cs typeface="+mn-cs"/>
              </a:rPr>
              <a:pPr fontAlgn="auto">
                <a:spcBef>
                  <a:spcPts val="0"/>
                </a:spcBef>
                <a:spcAft>
                  <a:spcPts val="0"/>
                </a:spcAft>
                <a:defRPr/>
              </a:pPr>
              <a:t>11.11.2013</a:t>
            </a:fld>
            <a:endParaRPr lang="ru-RU" sz="1200">
              <a:solidFill>
                <a:schemeClr val="tx1">
                  <a:tint val="75000"/>
                </a:schemeClr>
              </a:solidFill>
              <a:latin typeface="+mn-lt"/>
              <a:cs typeface="+mn-cs"/>
            </a:endParaRPr>
          </a:p>
        </p:txBody>
      </p:sp>
      <p:sp>
        <p:nvSpPr>
          <p:cNvPr id="5" name="Номер слайда 4"/>
          <p:cNvSpPr txBox="1">
            <a:spLocks noGrp="1"/>
          </p:cNvSpPr>
          <p:nvPr/>
        </p:nvSpPr>
        <p:spPr>
          <a:xfrm>
            <a:off x="6553200" y="6356350"/>
            <a:ext cx="2133600" cy="365125"/>
          </a:xfrm>
          <a:prstGeom prst="rect">
            <a:avLst/>
          </a:prstGeom>
          <a:noFill/>
        </p:spPr>
        <p:txBody>
          <a:bodyPr anchor="ctr"/>
          <a:lstStyle/>
          <a:p>
            <a:pPr algn="r" fontAlgn="auto">
              <a:spcBef>
                <a:spcPts val="0"/>
              </a:spcBef>
              <a:spcAft>
                <a:spcPts val="0"/>
              </a:spcAft>
              <a:defRPr/>
            </a:pPr>
            <a:fld id="{5252E46E-88CE-4074-9835-D708F03D8103}" type="slidenum">
              <a:rPr lang="ru-RU" sz="1200">
                <a:solidFill>
                  <a:schemeClr val="tx1">
                    <a:tint val="75000"/>
                  </a:schemeClr>
                </a:solidFill>
                <a:latin typeface="+mn-lt"/>
                <a:cs typeface="+mn-cs"/>
              </a:rPr>
              <a:pPr algn="r" fontAlgn="auto">
                <a:spcBef>
                  <a:spcPts val="0"/>
                </a:spcBef>
                <a:spcAft>
                  <a:spcPts val="0"/>
                </a:spcAft>
                <a:defRPr/>
              </a:pPr>
              <a:t>25</a:t>
            </a:fld>
            <a:endParaRPr lang="ru-RU" sz="1200">
              <a:solidFill>
                <a:schemeClr val="tx1">
                  <a:tint val="75000"/>
                </a:schemeClr>
              </a:solidFill>
              <a:latin typeface="+mn-lt"/>
              <a:cs typeface="+mn-cs"/>
            </a:endParaRPr>
          </a:p>
        </p:txBody>
      </p:sp>
      <p:sp>
        <p:nvSpPr>
          <p:cNvPr id="14341" name="Прямоугольник 5"/>
          <p:cNvSpPr>
            <a:spLocks noChangeArrowheads="1"/>
          </p:cNvSpPr>
          <p:nvPr/>
        </p:nvSpPr>
        <p:spPr bwMode="auto">
          <a:xfrm>
            <a:off x="7000875" y="2714625"/>
            <a:ext cx="1495425" cy="461963"/>
          </a:xfrm>
          <a:prstGeom prst="rect">
            <a:avLst/>
          </a:prstGeom>
          <a:noFill/>
          <a:ln w="9525">
            <a:noFill/>
            <a:miter lim="800000"/>
            <a:headEnd/>
            <a:tailEnd/>
          </a:ln>
        </p:spPr>
        <p:txBody>
          <a:bodyPr wrap="none">
            <a:spAutoFit/>
          </a:bodyPr>
          <a:lstStyle/>
          <a:p>
            <a:r>
              <a:rPr lang="ru-RU" sz="2400" b="1">
                <a:latin typeface="Times New Roman" pitchFamily="18" charset="0"/>
                <a:cs typeface="Times New Roman" pitchFamily="18" charset="0"/>
              </a:rPr>
              <a:t>Решение:</a:t>
            </a:r>
          </a:p>
        </p:txBody>
      </p:sp>
      <p:sp>
        <p:nvSpPr>
          <p:cNvPr id="7" name="TextBox 6"/>
          <p:cNvSpPr txBox="1">
            <a:spLocks noChangeArrowheads="1"/>
          </p:cNvSpPr>
          <p:nvPr/>
        </p:nvSpPr>
        <p:spPr bwMode="auto">
          <a:xfrm>
            <a:off x="428625" y="3071813"/>
            <a:ext cx="7929563" cy="738187"/>
          </a:xfrm>
          <a:prstGeom prst="rect">
            <a:avLst/>
          </a:prstGeom>
          <a:noFill/>
          <a:ln w="9525">
            <a:noFill/>
            <a:miter lim="800000"/>
            <a:headEnd/>
            <a:tailEnd/>
          </a:ln>
        </p:spPr>
        <p:txBody>
          <a:bodyPr>
            <a:spAutoFit/>
          </a:bodyPr>
          <a:lstStyle/>
          <a:p>
            <a:r>
              <a:rPr lang="ru-RU" sz="2400" b="1" i="1">
                <a:latin typeface="Times New Roman" pitchFamily="18" charset="0"/>
                <a:cs typeface="Times New Roman" pitchFamily="18" charset="0"/>
              </a:rPr>
              <a:t>Условию удовлетворяют три независимых события: </a:t>
            </a:r>
          </a:p>
          <a:p>
            <a:endParaRPr lang="ru-RU" b="1" i="1">
              <a:latin typeface="Times New Roman" pitchFamily="18" charset="0"/>
              <a:cs typeface="Times New Roman" pitchFamily="18" charset="0"/>
            </a:endParaRPr>
          </a:p>
        </p:txBody>
      </p:sp>
      <p:sp>
        <p:nvSpPr>
          <p:cNvPr id="19464" name="Прямоугольник 7"/>
          <p:cNvSpPr>
            <a:spLocks noChangeArrowheads="1"/>
          </p:cNvSpPr>
          <p:nvPr/>
        </p:nvSpPr>
        <p:spPr bwMode="auto">
          <a:xfrm>
            <a:off x="357188" y="3500438"/>
            <a:ext cx="8501062" cy="830262"/>
          </a:xfrm>
          <a:prstGeom prst="rect">
            <a:avLst/>
          </a:prstGeom>
          <a:noFill/>
          <a:ln w="9525">
            <a:noFill/>
            <a:miter lim="800000"/>
            <a:headEnd/>
            <a:tailEnd/>
          </a:ln>
        </p:spPr>
        <p:txBody>
          <a:bodyPr>
            <a:spAutoFit/>
          </a:bodyPr>
          <a:lstStyle/>
          <a:p>
            <a:r>
              <a:rPr lang="ru-RU" sz="2400" b="1" i="1">
                <a:solidFill>
                  <a:srgbClr val="000000"/>
                </a:solidFill>
                <a:latin typeface="Times New Roman" pitchFamily="18" charset="0"/>
                <a:cs typeface="Times New Roman" pitchFamily="18" charset="0"/>
              </a:rPr>
              <a:t>А – команда выиграла в первой и во второй игре. Р(А)=0,4∙0,4=0,16</a:t>
            </a:r>
          </a:p>
        </p:txBody>
      </p:sp>
      <p:sp>
        <p:nvSpPr>
          <p:cNvPr id="19465" name="Прямоугольник 8"/>
          <p:cNvSpPr>
            <a:spLocks noChangeArrowheads="1"/>
          </p:cNvSpPr>
          <p:nvPr/>
        </p:nvSpPr>
        <p:spPr bwMode="auto">
          <a:xfrm>
            <a:off x="285750" y="4214813"/>
            <a:ext cx="8643938" cy="830262"/>
          </a:xfrm>
          <a:prstGeom prst="rect">
            <a:avLst/>
          </a:prstGeom>
          <a:noFill/>
          <a:ln w="9525">
            <a:noFill/>
            <a:miter lim="800000"/>
            <a:headEnd/>
            <a:tailEnd/>
          </a:ln>
        </p:spPr>
        <p:txBody>
          <a:bodyPr>
            <a:spAutoFit/>
          </a:bodyPr>
          <a:lstStyle/>
          <a:p>
            <a:r>
              <a:rPr lang="ru-RU" sz="2400" b="1" i="1">
                <a:solidFill>
                  <a:srgbClr val="000000"/>
                </a:solidFill>
                <a:latin typeface="Times New Roman" pitchFamily="18" charset="0"/>
                <a:cs typeface="Times New Roman" pitchFamily="18" charset="0"/>
              </a:rPr>
              <a:t>В – команда выиграла в первой игре и во второй сыграла вничью.</a:t>
            </a:r>
            <a:r>
              <a:rPr lang="en-US" sz="2400" b="1" i="1">
                <a:solidFill>
                  <a:srgbClr val="000000"/>
                </a:solidFill>
                <a:latin typeface="Times New Roman" pitchFamily="18" charset="0"/>
                <a:cs typeface="Times New Roman" pitchFamily="18" charset="0"/>
              </a:rPr>
              <a:t>   </a:t>
            </a:r>
            <a:r>
              <a:rPr lang="ru-RU" sz="2400" b="1" i="1">
                <a:solidFill>
                  <a:srgbClr val="000000"/>
                </a:solidFill>
                <a:latin typeface="Times New Roman" pitchFamily="18" charset="0"/>
                <a:cs typeface="Times New Roman" pitchFamily="18" charset="0"/>
              </a:rPr>
              <a:t>Р(В)=0,2∙0,4=0,08</a:t>
            </a:r>
          </a:p>
        </p:txBody>
      </p:sp>
      <p:sp>
        <p:nvSpPr>
          <p:cNvPr id="19466" name="Прямоугольник 9"/>
          <p:cNvSpPr>
            <a:spLocks noChangeArrowheads="1"/>
          </p:cNvSpPr>
          <p:nvPr/>
        </p:nvSpPr>
        <p:spPr bwMode="auto">
          <a:xfrm>
            <a:off x="357188" y="5000625"/>
            <a:ext cx="8072437" cy="830263"/>
          </a:xfrm>
          <a:prstGeom prst="rect">
            <a:avLst/>
          </a:prstGeom>
          <a:noFill/>
          <a:ln w="9525">
            <a:noFill/>
            <a:miter lim="800000"/>
            <a:headEnd/>
            <a:tailEnd/>
          </a:ln>
        </p:spPr>
        <p:txBody>
          <a:bodyPr>
            <a:spAutoFit/>
          </a:bodyPr>
          <a:lstStyle/>
          <a:p>
            <a:r>
              <a:rPr lang="ru-RU" sz="2400" b="1" i="1">
                <a:solidFill>
                  <a:srgbClr val="000000"/>
                </a:solidFill>
                <a:latin typeface="Times New Roman" pitchFamily="18" charset="0"/>
                <a:cs typeface="Times New Roman" pitchFamily="18" charset="0"/>
              </a:rPr>
              <a:t>С – команда выиграла во второй игре и в первой сыграла вничью</a:t>
            </a:r>
            <a:r>
              <a:rPr lang="en-US" sz="2400" b="1" i="1">
                <a:solidFill>
                  <a:srgbClr val="000000"/>
                </a:solidFill>
                <a:latin typeface="Times New Roman" pitchFamily="18" charset="0"/>
                <a:cs typeface="Times New Roman" pitchFamily="18" charset="0"/>
              </a:rPr>
              <a:t> </a:t>
            </a:r>
            <a:r>
              <a:rPr lang="ru-RU" sz="2400" b="1" i="1">
                <a:solidFill>
                  <a:srgbClr val="000000"/>
                </a:solidFill>
                <a:latin typeface="Times New Roman" pitchFamily="18" charset="0"/>
                <a:cs typeface="Times New Roman" pitchFamily="18" charset="0"/>
              </a:rPr>
              <a:t>Р(С)= 0,2∙0,4=0,08</a:t>
            </a:r>
          </a:p>
        </p:txBody>
      </p:sp>
      <p:graphicFrame>
        <p:nvGraphicFramePr>
          <p:cNvPr id="13" name="Object 2"/>
          <p:cNvGraphicFramePr>
            <a:graphicFrameLocks noChangeAspect="1"/>
          </p:cNvGraphicFramePr>
          <p:nvPr/>
        </p:nvGraphicFramePr>
        <p:xfrm>
          <a:off x="422275" y="6072188"/>
          <a:ext cx="4887913" cy="369887"/>
        </p:xfrm>
        <a:graphic>
          <a:graphicData uri="http://schemas.openxmlformats.org/presentationml/2006/ole">
            <p:oleObj spid="_x0000_s14338" name="Формула" r:id="rId3" imgW="2679480" imgH="203040" progId="Equation.3">
              <p:embed/>
            </p:oleObj>
          </a:graphicData>
        </a:graphic>
      </p:graphicFrame>
      <p:sp>
        <p:nvSpPr>
          <p:cNvPr id="19469" name="Прямоугольник 14"/>
          <p:cNvSpPr>
            <a:spLocks noChangeArrowheads="1"/>
          </p:cNvSpPr>
          <p:nvPr/>
        </p:nvSpPr>
        <p:spPr bwMode="auto">
          <a:xfrm>
            <a:off x="5643563" y="6000750"/>
            <a:ext cx="1668462" cy="461963"/>
          </a:xfrm>
          <a:prstGeom prst="rect">
            <a:avLst/>
          </a:prstGeom>
          <a:noFill/>
          <a:ln w="9525">
            <a:noFill/>
            <a:miter lim="800000"/>
            <a:headEnd/>
            <a:tailEnd/>
          </a:ln>
        </p:spPr>
        <p:txBody>
          <a:bodyPr wrap="none">
            <a:spAutoFit/>
          </a:bodyPr>
          <a:lstStyle/>
          <a:p>
            <a:r>
              <a:rPr lang="ru-RU" sz="2400" b="1">
                <a:solidFill>
                  <a:srgbClr val="000000"/>
                </a:solidFill>
                <a:latin typeface="Times New Roman" pitchFamily="18" charset="0"/>
                <a:cs typeface="Times New Roman" pitchFamily="18" charset="0"/>
              </a:rPr>
              <a:t>Ответ:0,32</a:t>
            </a:r>
          </a:p>
        </p:txBody>
      </p:sp>
      <p:sp>
        <p:nvSpPr>
          <p:cNvPr id="15" name="Прямоугольник 9"/>
          <p:cNvSpPr>
            <a:spLocks noChangeArrowheads="1"/>
          </p:cNvSpPr>
          <p:nvPr/>
        </p:nvSpPr>
        <p:spPr bwMode="auto">
          <a:xfrm>
            <a:off x="4214813" y="5572125"/>
            <a:ext cx="3571875" cy="461963"/>
          </a:xfrm>
          <a:prstGeom prst="rect">
            <a:avLst/>
          </a:prstGeom>
          <a:noFill/>
          <a:ln w="9525">
            <a:noFill/>
            <a:miter lim="800000"/>
            <a:headEnd/>
            <a:tailEnd/>
          </a:ln>
        </p:spPr>
        <p:txBody>
          <a:bodyPr>
            <a:spAutoFit/>
          </a:bodyPr>
          <a:lstStyle/>
          <a:p>
            <a:r>
              <a:rPr lang="ru-RU" sz="2400" b="1" i="1">
                <a:solidFill>
                  <a:srgbClr val="FF0000"/>
                </a:solidFill>
                <a:latin typeface="Times New Roman" pitchFamily="18" charset="0"/>
                <a:cs typeface="Times New Roman" pitchFamily="18" charset="0"/>
              </a:rPr>
              <a:t>А,  В, С -несовместны</a:t>
            </a:r>
          </a:p>
        </p:txBody>
      </p:sp>
      <p:sp>
        <p:nvSpPr>
          <p:cNvPr id="16" name="Заголовок 1"/>
          <p:cNvSpPr txBox="1">
            <a:spLocks/>
          </p:cNvSpPr>
          <p:nvPr/>
        </p:nvSpPr>
        <p:spPr bwMode="auto">
          <a:xfrm>
            <a:off x="285750" y="571500"/>
            <a:ext cx="8715375" cy="1143000"/>
          </a:xfrm>
          <a:prstGeom prst="rect">
            <a:avLst/>
          </a:prstGeom>
          <a:noFill/>
          <a:ln w="9525">
            <a:noFill/>
            <a:miter lim="800000"/>
            <a:headEnd/>
            <a:tailEnd/>
          </a:ln>
        </p:spPr>
        <p:txBody>
          <a:bodyPr anchor="ctr"/>
          <a:lstStyle/>
          <a:p>
            <a:pPr eaLnBrk="0" hangingPunct="0">
              <a:defRPr/>
            </a:pPr>
            <a:r>
              <a:rPr lang="ru-RU" sz="2000" b="1" kern="0" dirty="0">
                <a:latin typeface="+mj-lt"/>
                <a:ea typeface="+mj-ea"/>
                <a:cs typeface="+mj-cs"/>
              </a:rPr>
              <a:t/>
            </a:r>
            <a:br>
              <a:rPr lang="ru-RU" sz="2000" b="1" kern="0" dirty="0">
                <a:latin typeface="+mj-lt"/>
                <a:ea typeface="+mj-ea"/>
                <a:cs typeface="+mj-cs"/>
              </a:rPr>
            </a:br>
            <a:r>
              <a:rPr lang="ru-RU" sz="2000" b="1" kern="0" dirty="0">
                <a:latin typeface="+mj-lt"/>
                <a:ea typeface="+mj-ea"/>
                <a:cs typeface="+mj-cs"/>
              </a:rPr>
              <a:t/>
            </a:r>
            <a:br>
              <a:rPr lang="ru-RU" sz="2000" b="1" kern="0" dirty="0">
                <a:latin typeface="+mj-lt"/>
                <a:ea typeface="+mj-ea"/>
                <a:cs typeface="+mj-cs"/>
              </a:rPr>
            </a:br>
            <a:r>
              <a:rPr lang="ru-RU" sz="2000" b="1" kern="0" dirty="0">
                <a:solidFill>
                  <a:schemeClr val="bg1"/>
                </a:solidFill>
                <a:latin typeface="+mj-lt"/>
                <a:ea typeface="+mj-ea"/>
                <a:cs typeface="+mj-cs"/>
              </a:rPr>
              <a:t>№ 320</a:t>
            </a:r>
            <a:r>
              <a:rPr lang="en-US" sz="2000" b="1" kern="0" dirty="0">
                <a:solidFill>
                  <a:schemeClr val="bg1"/>
                </a:solidFill>
                <a:latin typeface="+mj-lt"/>
                <a:ea typeface="+mj-ea"/>
                <a:cs typeface="+mj-cs"/>
              </a:rPr>
              <a:t>188</a:t>
            </a:r>
            <a:r>
              <a:rPr lang="ru-RU" sz="2000" kern="0" dirty="0">
                <a:latin typeface="+mj-lt"/>
                <a:ea typeface="+mj-ea"/>
                <a:cs typeface="+mj-cs"/>
              </a:rPr>
              <a:t/>
            </a:r>
            <a:br>
              <a:rPr lang="ru-RU" sz="2000" kern="0" dirty="0">
                <a:latin typeface="+mj-lt"/>
                <a:ea typeface="+mj-ea"/>
                <a:cs typeface="+mj-cs"/>
              </a:rPr>
            </a:br>
            <a:r>
              <a:rPr lang="ru-RU" sz="2200" b="1" i="1" kern="0" dirty="0">
                <a:latin typeface="+mj-lt"/>
                <a:ea typeface="+mj-ea"/>
                <a:cs typeface="+mj-cs"/>
              </a:rPr>
              <a:t> </a:t>
            </a:r>
            <a:r>
              <a:rPr lang="ru-RU" sz="2400" b="1" i="1" kern="0" dirty="0">
                <a:latin typeface="+mj-lt"/>
                <a:ea typeface="+mj-ea"/>
                <a:cs typeface="+mj-cs"/>
              </a:rPr>
              <a:t>Чтобы пройти в следующий круг соревнований, футбольной команде нужно набрать хотя бы 4 очка в двух играх. Если команда выигрывает, она получает 3 очка, в случае ничьей — 1 очко, если проигрывает — 0 очков. Найдите вероятность того, что команде удастся выйти в следующий круг соревнований. Считайте, что в каждой игре вероятности выигрыша и проигрыша одинаковы и равны 0,4.</a:t>
            </a:r>
          </a:p>
        </p:txBody>
      </p:sp>
      <p:sp>
        <p:nvSpPr>
          <p:cNvPr id="17" name="Скругленный прямоугольник 16"/>
          <p:cNvSpPr/>
          <p:nvPr/>
        </p:nvSpPr>
        <p:spPr>
          <a:xfrm>
            <a:off x="3786188" y="714375"/>
            <a:ext cx="2143125" cy="285750"/>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ox(in)">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19464"/>
                                        </p:tgtEl>
                                        <p:attrNameLst>
                                          <p:attrName>style.visibility</p:attrName>
                                        </p:attrNameLst>
                                      </p:cBhvr>
                                      <p:to>
                                        <p:strVal val="visible"/>
                                      </p:to>
                                    </p:set>
                                    <p:animEffect transition="in" filter="box(in)">
                                      <p:cBhvr>
                                        <p:cTn id="12" dur="500"/>
                                        <p:tgtEl>
                                          <p:spTgt spid="19464"/>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grpId="0" nodeType="clickEffect">
                                  <p:stCondLst>
                                    <p:cond delay="0"/>
                                  </p:stCondLst>
                                  <p:childTnLst>
                                    <p:set>
                                      <p:cBhvr>
                                        <p:cTn id="16" dur="1" fill="hold">
                                          <p:stCondLst>
                                            <p:cond delay="0"/>
                                          </p:stCondLst>
                                        </p:cTn>
                                        <p:tgtEl>
                                          <p:spTgt spid="19465"/>
                                        </p:tgtEl>
                                        <p:attrNameLst>
                                          <p:attrName>style.visibility</p:attrName>
                                        </p:attrNameLst>
                                      </p:cBhvr>
                                      <p:to>
                                        <p:strVal val="visible"/>
                                      </p:to>
                                    </p:set>
                                    <p:animEffect transition="in" filter="box(in)">
                                      <p:cBhvr>
                                        <p:cTn id="17" dur="500"/>
                                        <p:tgtEl>
                                          <p:spTgt spid="19465"/>
                                        </p:tgtEl>
                                      </p:cBhvr>
                                    </p:animEffect>
                                  </p:childTnLst>
                                </p:cTn>
                              </p:par>
                            </p:childTnLst>
                          </p:cTn>
                        </p:par>
                      </p:childTnLst>
                    </p:cTn>
                  </p:par>
                  <p:par>
                    <p:cTn id="18" fill="hold">
                      <p:stCondLst>
                        <p:cond delay="indefinite"/>
                      </p:stCondLst>
                      <p:childTnLst>
                        <p:par>
                          <p:cTn id="19" fill="hold">
                            <p:stCondLst>
                              <p:cond delay="0"/>
                            </p:stCondLst>
                            <p:childTnLst>
                              <p:par>
                                <p:cTn id="20" presetID="4" presetClass="entr" presetSubtype="16" fill="hold" grpId="0" nodeType="clickEffect">
                                  <p:stCondLst>
                                    <p:cond delay="0"/>
                                  </p:stCondLst>
                                  <p:childTnLst>
                                    <p:set>
                                      <p:cBhvr>
                                        <p:cTn id="21" dur="1" fill="hold">
                                          <p:stCondLst>
                                            <p:cond delay="0"/>
                                          </p:stCondLst>
                                        </p:cTn>
                                        <p:tgtEl>
                                          <p:spTgt spid="19466"/>
                                        </p:tgtEl>
                                        <p:attrNameLst>
                                          <p:attrName>style.visibility</p:attrName>
                                        </p:attrNameLst>
                                      </p:cBhvr>
                                      <p:to>
                                        <p:strVal val="visible"/>
                                      </p:to>
                                    </p:set>
                                    <p:animEffect transition="in" filter="box(in)">
                                      <p:cBhvr>
                                        <p:cTn id="22" dur="500"/>
                                        <p:tgtEl>
                                          <p:spTgt spid="19466"/>
                                        </p:tgtEl>
                                      </p:cBhvr>
                                    </p:animEffect>
                                  </p:childTnLst>
                                </p:cTn>
                              </p:par>
                            </p:childTnLst>
                          </p:cTn>
                        </p:par>
                      </p:childTnLst>
                    </p:cTn>
                  </p:par>
                  <p:par>
                    <p:cTn id="23" fill="hold">
                      <p:stCondLst>
                        <p:cond delay="indefinite"/>
                      </p:stCondLst>
                      <p:childTnLst>
                        <p:par>
                          <p:cTn id="24" fill="hold">
                            <p:stCondLst>
                              <p:cond delay="0"/>
                            </p:stCondLst>
                            <p:childTnLst>
                              <p:par>
                                <p:cTn id="25" presetID="4" presetClass="entr" presetSubtype="16" fill="hold" grpId="0" nodeType="clickEffect">
                                  <p:stCondLst>
                                    <p:cond delay="0"/>
                                  </p:stCondLst>
                                  <p:childTnLst>
                                    <p:set>
                                      <p:cBhvr>
                                        <p:cTn id="26" dur="1" fill="hold">
                                          <p:stCondLst>
                                            <p:cond delay="0"/>
                                          </p:stCondLst>
                                        </p:cTn>
                                        <p:tgtEl>
                                          <p:spTgt spid="15"/>
                                        </p:tgtEl>
                                        <p:attrNameLst>
                                          <p:attrName>style.visibility</p:attrName>
                                        </p:attrNameLst>
                                      </p:cBhvr>
                                      <p:to>
                                        <p:strVal val="visible"/>
                                      </p:to>
                                    </p:set>
                                    <p:animEffect transition="in" filter="box(in)">
                                      <p:cBhvr>
                                        <p:cTn id="27" dur="500"/>
                                        <p:tgtEl>
                                          <p:spTgt spid="15"/>
                                        </p:tgtEl>
                                      </p:cBhvr>
                                    </p:animEffect>
                                  </p:childTnLst>
                                </p:cTn>
                              </p:par>
                            </p:childTnLst>
                          </p:cTn>
                        </p:par>
                      </p:childTnLst>
                    </p:cTn>
                  </p:par>
                  <p:par>
                    <p:cTn id="28" fill="hold">
                      <p:stCondLst>
                        <p:cond delay="indefinite"/>
                      </p:stCondLst>
                      <p:childTnLst>
                        <p:par>
                          <p:cTn id="29" fill="hold">
                            <p:stCondLst>
                              <p:cond delay="0"/>
                            </p:stCondLst>
                            <p:childTnLst>
                              <p:par>
                                <p:cTn id="30" presetID="4" presetClass="entr" presetSubtype="16" fill="hold" nodeType="click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box(in)">
                                      <p:cBhvr>
                                        <p:cTn id="32" dur="500"/>
                                        <p:tgtEl>
                                          <p:spTgt spid="13"/>
                                        </p:tgtEl>
                                      </p:cBhvr>
                                    </p:animEffect>
                                  </p:childTnLst>
                                </p:cTn>
                              </p:par>
                            </p:childTnLst>
                          </p:cTn>
                        </p:par>
                      </p:childTnLst>
                    </p:cTn>
                  </p:par>
                  <p:par>
                    <p:cTn id="33" fill="hold">
                      <p:stCondLst>
                        <p:cond delay="indefinite"/>
                      </p:stCondLst>
                      <p:childTnLst>
                        <p:par>
                          <p:cTn id="34" fill="hold">
                            <p:stCondLst>
                              <p:cond delay="0"/>
                            </p:stCondLst>
                            <p:childTnLst>
                              <p:par>
                                <p:cTn id="35" presetID="4" presetClass="entr" presetSubtype="16" fill="hold" grpId="0" nodeType="clickEffect">
                                  <p:stCondLst>
                                    <p:cond delay="0"/>
                                  </p:stCondLst>
                                  <p:childTnLst>
                                    <p:set>
                                      <p:cBhvr>
                                        <p:cTn id="36" dur="1" fill="hold">
                                          <p:stCondLst>
                                            <p:cond delay="0"/>
                                          </p:stCondLst>
                                        </p:cTn>
                                        <p:tgtEl>
                                          <p:spTgt spid="19469"/>
                                        </p:tgtEl>
                                        <p:attrNameLst>
                                          <p:attrName>style.visibility</p:attrName>
                                        </p:attrNameLst>
                                      </p:cBhvr>
                                      <p:to>
                                        <p:strVal val="visible"/>
                                      </p:to>
                                    </p:set>
                                    <p:animEffect transition="in" filter="box(in)">
                                      <p:cBhvr>
                                        <p:cTn id="37" dur="500"/>
                                        <p:tgtEl>
                                          <p:spTgt spid="194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9464" grpId="0"/>
      <p:bldP spid="19465" grpId="0"/>
      <p:bldP spid="19466" grpId="0"/>
      <p:bldP spid="19469" grpId="0"/>
      <p:bldP spid="15"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омер слайда 1"/>
          <p:cNvSpPr>
            <a:spLocks noGrp="1"/>
          </p:cNvSpPr>
          <p:nvPr>
            <p:ph type="sldNum" sz="quarter" idx="12"/>
          </p:nvPr>
        </p:nvSpPr>
        <p:spPr/>
        <p:txBody>
          <a:bodyPr/>
          <a:lstStyle/>
          <a:p>
            <a:pPr>
              <a:defRPr/>
            </a:pPr>
            <a:fld id="{C205EAD5-8C6C-423B-BAEF-CB75914A51CE}" type="slidenum">
              <a:rPr lang="ru-RU" smtClean="0"/>
              <a:pPr>
                <a:defRPr/>
              </a:pPr>
              <a:t>26</a:t>
            </a:fld>
            <a:endParaRPr lang="ru-RU"/>
          </a:p>
        </p:txBody>
      </p:sp>
      <p:sp>
        <p:nvSpPr>
          <p:cNvPr id="45059" name="Прямоугольник 2"/>
          <p:cNvSpPr>
            <a:spLocks noChangeArrowheads="1"/>
          </p:cNvSpPr>
          <p:nvPr/>
        </p:nvSpPr>
        <p:spPr bwMode="auto">
          <a:xfrm>
            <a:off x="285750" y="2500313"/>
            <a:ext cx="8429625" cy="954087"/>
          </a:xfrm>
          <a:prstGeom prst="rect">
            <a:avLst/>
          </a:prstGeom>
          <a:noFill/>
          <a:ln w="9525">
            <a:noFill/>
            <a:miter lim="800000"/>
            <a:headEnd/>
            <a:tailEnd/>
          </a:ln>
        </p:spPr>
        <p:txBody>
          <a:bodyPr>
            <a:spAutoFit/>
          </a:bodyPr>
          <a:lstStyle/>
          <a:p>
            <a:pPr algn="ctr"/>
            <a:r>
              <a:rPr lang="ru-RU" sz="3200"/>
              <a:t>Задачи открытого банка.</a:t>
            </a:r>
          </a:p>
          <a:p>
            <a:pPr algn="ctr"/>
            <a:r>
              <a:rPr lang="ru-RU" sz="2400" b="1"/>
              <a:t>Сумма несовместных событий.</a:t>
            </a: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3" name="Заголовок 1"/>
          <p:cNvSpPr>
            <a:spLocks noGrp="1"/>
          </p:cNvSpPr>
          <p:nvPr>
            <p:ph type="title" idx="4294967295"/>
          </p:nvPr>
        </p:nvSpPr>
        <p:spPr>
          <a:xfrm>
            <a:off x="500063" y="714375"/>
            <a:ext cx="8643937" cy="1143000"/>
          </a:xfrm>
        </p:spPr>
        <p:txBody>
          <a:bodyPr/>
          <a:lstStyle/>
          <a:p>
            <a:pPr algn="l"/>
            <a:r>
              <a:rPr lang="ru-RU" sz="2000" b="1" smtClean="0"/>
              <a:t/>
            </a:r>
            <a:br>
              <a:rPr lang="ru-RU" sz="2000" b="1" smtClean="0"/>
            </a:br>
            <a:r>
              <a:rPr lang="ru-RU" sz="2000" b="1" smtClean="0"/>
              <a:t/>
            </a:r>
            <a:br>
              <a:rPr lang="ru-RU" sz="2000" b="1" smtClean="0"/>
            </a:br>
            <a:r>
              <a:rPr lang="ru-RU" sz="2000" b="1" smtClean="0">
                <a:solidFill>
                  <a:schemeClr val="bg1"/>
                </a:solidFill>
              </a:rPr>
              <a:t>№ 3</a:t>
            </a:r>
            <a:r>
              <a:rPr lang="en-US" sz="2000" b="1" smtClean="0">
                <a:solidFill>
                  <a:schemeClr val="bg1"/>
                </a:solidFill>
              </a:rPr>
              <a:t>19171</a:t>
            </a:r>
            <a:r>
              <a:rPr lang="ru-RU" sz="2000" smtClean="0"/>
              <a:t/>
            </a:r>
            <a:br>
              <a:rPr lang="ru-RU" sz="2000" smtClean="0"/>
            </a:br>
            <a:r>
              <a:rPr lang="ru-RU" sz="2400" b="1" i="1" smtClean="0"/>
              <a:t>На экзамене по геометрии школьнику достаётся один вопрос из списка экзаменационных вопросов. Вероятность того, что это вопрос на тему «Вписанная окружность», равна 0,2. Вероятность того, что это вопрос на тему «Параллелограмм», равна 0,15. Вопросов, которые одновременно относятся к этим двум темам, нет. Найдите вероятность того, что на экзамене школьнику достанется вопрос по одной из этих двух тем.</a:t>
            </a:r>
          </a:p>
        </p:txBody>
      </p:sp>
      <p:sp>
        <p:nvSpPr>
          <p:cNvPr id="4" name="Дата 3"/>
          <p:cNvSpPr txBox="1">
            <a:spLocks noGrp="1"/>
          </p:cNvSpPr>
          <p:nvPr/>
        </p:nvSpPr>
        <p:spPr>
          <a:xfrm>
            <a:off x="457200" y="6356350"/>
            <a:ext cx="2133600" cy="365125"/>
          </a:xfrm>
          <a:prstGeom prst="rect">
            <a:avLst/>
          </a:prstGeom>
          <a:noFill/>
        </p:spPr>
        <p:txBody>
          <a:bodyPr anchor="ctr"/>
          <a:lstStyle/>
          <a:p>
            <a:pPr fontAlgn="auto">
              <a:spcBef>
                <a:spcPts val="0"/>
              </a:spcBef>
              <a:spcAft>
                <a:spcPts val="0"/>
              </a:spcAft>
              <a:defRPr/>
            </a:pPr>
            <a:fld id="{DD9845EC-924B-40A2-B7F1-A3AF9F6B9CA7}" type="datetime1">
              <a:rPr lang="ru-RU" sz="1200">
                <a:solidFill>
                  <a:schemeClr val="tx1">
                    <a:tint val="75000"/>
                  </a:schemeClr>
                </a:solidFill>
                <a:latin typeface="+mn-lt"/>
                <a:cs typeface="+mn-cs"/>
              </a:rPr>
              <a:pPr fontAlgn="auto">
                <a:spcBef>
                  <a:spcPts val="0"/>
                </a:spcBef>
                <a:spcAft>
                  <a:spcPts val="0"/>
                </a:spcAft>
                <a:defRPr/>
              </a:pPr>
              <a:t>11.11.2013</a:t>
            </a:fld>
            <a:endParaRPr lang="ru-RU" sz="1200">
              <a:solidFill>
                <a:schemeClr val="tx1">
                  <a:tint val="75000"/>
                </a:schemeClr>
              </a:solidFill>
              <a:latin typeface="+mn-lt"/>
              <a:cs typeface="+mn-cs"/>
            </a:endParaRPr>
          </a:p>
        </p:txBody>
      </p:sp>
      <p:sp>
        <p:nvSpPr>
          <p:cNvPr id="5" name="Номер слайда 4"/>
          <p:cNvSpPr txBox="1">
            <a:spLocks noGrp="1"/>
          </p:cNvSpPr>
          <p:nvPr/>
        </p:nvSpPr>
        <p:spPr>
          <a:xfrm>
            <a:off x="6553200" y="6356350"/>
            <a:ext cx="2133600" cy="365125"/>
          </a:xfrm>
          <a:prstGeom prst="rect">
            <a:avLst/>
          </a:prstGeom>
          <a:noFill/>
        </p:spPr>
        <p:txBody>
          <a:bodyPr anchor="ctr"/>
          <a:lstStyle/>
          <a:p>
            <a:pPr algn="r" fontAlgn="auto">
              <a:spcBef>
                <a:spcPts val="0"/>
              </a:spcBef>
              <a:spcAft>
                <a:spcPts val="0"/>
              </a:spcAft>
              <a:defRPr/>
            </a:pPr>
            <a:fld id="{F71AC029-7113-4FE7-BF20-59D30F86134B}" type="slidenum">
              <a:rPr lang="ru-RU" sz="1200">
                <a:solidFill>
                  <a:schemeClr val="tx1">
                    <a:tint val="75000"/>
                  </a:schemeClr>
                </a:solidFill>
                <a:latin typeface="+mn-lt"/>
                <a:cs typeface="+mn-cs"/>
              </a:rPr>
              <a:pPr algn="r" fontAlgn="auto">
                <a:spcBef>
                  <a:spcPts val="0"/>
                </a:spcBef>
                <a:spcAft>
                  <a:spcPts val="0"/>
                </a:spcAft>
                <a:defRPr/>
              </a:pPr>
              <a:t>27</a:t>
            </a:fld>
            <a:endParaRPr lang="ru-RU" sz="1200">
              <a:solidFill>
                <a:schemeClr val="tx1">
                  <a:tint val="75000"/>
                </a:schemeClr>
              </a:solidFill>
              <a:latin typeface="+mn-lt"/>
              <a:cs typeface="+mn-cs"/>
            </a:endParaRPr>
          </a:p>
        </p:txBody>
      </p:sp>
      <p:sp>
        <p:nvSpPr>
          <p:cNvPr id="15366" name="Прямоугольник 5"/>
          <p:cNvSpPr>
            <a:spLocks noChangeArrowheads="1"/>
          </p:cNvSpPr>
          <p:nvPr/>
        </p:nvSpPr>
        <p:spPr bwMode="auto">
          <a:xfrm>
            <a:off x="428625" y="3214688"/>
            <a:ext cx="1495425" cy="461962"/>
          </a:xfrm>
          <a:prstGeom prst="rect">
            <a:avLst/>
          </a:prstGeom>
          <a:noFill/>
          <a:ln w="9525">
            <a:noFill/>
            <a:miter lim="800000"/>
            <a:headEnd/>
            <a:tailEnd/>
          </a:ln>
        </p:spPr>
        <p:txBody>
          <a:bodyPr wrap="none">
            <a:spAutoFit/>
          </a:bodyPr>
          <a:lstStyle/>
          <a:p>
            <a:r>
              <a:rPr lang="ru-RU" sz="2400" b="1">
                <a:latin typeface="Times New Roman" pitchFamily="18" charset="0"/>
                <a:cs typeface="Times New Roman" pitchFamily="18" charset="0"/>
              </a:rPr>
              <a:t>Решение:</a:t>
            </a:r>
          </a:p>
        </p:txBody>
      </p:sp>
      <p:sp>
        <p:nvSpPr>
          <p:cNvPr id="7" name="TextBox 6"/>
          <p:cNvSpPr txBox="1">
            <a:spLocks noChangeArrowheads="1"/>
          </p:cNvSpPr>
          <p:nvPr/>
        </p:nvSpPr>
        <p:spPr bwMode="auto">
          <a:xfrm>
            <a:off x="571500" y="3571875"/>
            <a:ext cx="8286750" cy="738188"/>
          </a:xfrm>
          <a:prstGeom prst="rect">
            <a:avLst/>
          </a:prstGeom>
          <a:noFill/>
          <a:ln w="9525">
            <a:noFill/>
            <a:miter lim="800000"/>
            <a:headEnd/>
            <a:tailEnd/>
          </a:ln>
        </p:spPr>
        <p:txBody>
          <a:bodyPr>
            <a:spAutoFit/>
          </a:bodyPr>
          <a:lstStyle/>
          <a:p>
            <a:r>
              <a:rPr lang="ru-RU" sz="2400" b="1" i="1">
                <a:latin typeface="Times New Roman" pitchFamily="18" charset="0"/>
                <a:cs typeface="Times New Roman" pitchFamily="18" charset="0"/>
              </a:rPr>
              <a:t>Событие А – вопрос на тему «Вписанная окружность» </a:t>
            </a:r>
            <a:endParaRPr lang="en-US" sz="2400" b="1" i="1">
              <a:latin typeface="Times New Roman" pitchFamily="18" charset="0"/>
              <a:cs typeface="Times New Roman" pitchFamily="18" charset="0"/>
            </a:endParaRPr>
          </a:p>
          <a:p>
            <a:endParaRPr lang="ru-RU" b="1" i="1">
              <a:latin typeface="Times New Roman" pitchFamily="18" charset="0"/>
              <a:cs typeface="Times New Roman" pitchFamily="18" charset="0"/>
            </a:endParaRPr>
          </a:p>
        </p:txBody>
      </p:sp>
      <p:sp>
        <p:nvSpPr>
          <p:cNvPr id="9" name="TextBox 8"/>
          <p:cNvSpPr txBox="1">
            <a:spLocks noChangeArrowheads="1"/>
          </p:cNvSpPr>
          <p:nvPr/>
        </p:nvSpPr>
        <p:spPr bwMode="auto">
          <a:xfrm>
            <a:off x="500063" y="4000500"/>
            <a:ext cx="7000875" cy="830263"/>
          </a:xfrm>
          <a:prstGeom prst="rect">
            <a:avLst/>
          </a:prstGeom>
          <a:noFill/>
          <a:ln w="9525">
            <a:noFill/>
            <a:miter lim="800000"/>
            <a:headEnd/>
            <a:tailEnd/>
          </a:ln>
        </p:spPr>
        <p:txBody>
          <a:bodyPr>
            <a:spAutoFit/>
          </a:bodyPr>
          <a:lstStyle/>
          <a:p>
            <a:r>
              <a:rPr lang="ru-RU" sz="2400" b="1" i="1">
                <a:latin typeface="Times New Roman" pitchFamily="18" charset="0"/>
                <a:cs typeface="Times New Roman" pitchFamily="18" charset="0"/>
              </a:rPr>
              <a:t>Событие В – вопрос на тему «Параллелограмм» </a:t>
            </a:r>
            <a:endParaRPr lang="en-US" sz="2400" b="1" i="1">
              <a:latin typeface="Times New Roman" pitchFamily="18" charset="0"/>
              <a:cs typeface="Times New Roman" pitchFamily="18" charset="0"/>
            </a:endParaRPr>
          </a:p>
          <a:p>
            <a:endParaRPr lang="ru-RU" sz="2400" b="1" i="1">
              <a:latin typeface="Times New Roman" pitchFamily="18" charset="0"/>
              <a:cs typeface="Times New Roman" pitchFamily="18" charset="0"/>
            </a:endParaRPr>
          </a:p>
        </p:txBody>
      </p:sp>
      <p:sp>
        <p:nvSpPr>
          <p:cNvPr id="11" name="TextBox 10"/>
          <p:cNvSpPr txBox="1">
            <a:spLocks noChangeArrowheads="1"/>
          </p:cNvSpPr>
          <p:nvPr/>
        </p:nvSpPr>
        <p:spPr bwMode="auto">
          <a:xfrm>
            <a:off x="571500" y="4429125"/>
            <a:ext cx="7000875" cy="1108075"/>
          </a:xfrm>
          <a:prstGeom prst="rect">
            <a:avLst/>
          </a:prstGeom>
          <a:noFill/>
          <a:ln w="9525">
            <a:noFill/>
            <a:miter lim="800000"/>
            <a:headEnd/>
            <a:tailEnd/>
          </a:ln>
        </p:spPr>
        <p:txBody>
          <a:bodyPr>
            <a:spAutoFit/>
          </a:bodyPr>
          <a:lstStyle/>
          <a:p>
            <a:r>
              <a:rPr lang="ru-RU" sz="2400" b="1" i="1">
                <a:latin typeface="Times New Roman" pitchFamily="18" charset="0"/>
                <a:cs typeface="Times New Roman" pitchFamily="18" charset="0"/>
              </a:rPr>
              <a:t>События А и В – несовместны. (Если достался первый, то не достался второй.)</a:t>
            </a:r>
            <a:endParaRPr lang="en-US" sz="2400" b="1" i="1">
              <a:latin typeface="Times New Roman" pitchFamily="18" charset="0"/>
              <a:cs typeface="Times New Roman" pitchFamily="18" charset="0"/>
            </a:endParaRPr>
          </a:p>
          <a:p>
            <a:endParaRPr lang="ru-RU" b="1" i="1">
              <a:latin typeface="Times New Roman" pitchFamily="18" charset="0"/>
              <a:cs typeface="Times New Roman" pitchFamily="18" charset="0"/>
            </a:endParaRPr>
          </a:p>
        </p:txBody>
      </p:sp>
      <p:graphicFrame>
        <p:nvGraphicFramePr>
          <p:cNvPr id="13" name="Object 2"/>
          <p:cNvGraphicFramePr>
            <a:graphicFrameLocks noChangeAspect="1"/>
          </p:cNvGraphicFramePr>
          <p:nvPr/>
        </p:nvGraphicFramePr>
        <p:xfrm>
          <a:off x="642938" y="5357813"/>
          <a:ext cx="3984625" cy="371475"/>
        </p:xfrm>
        <a:graphic>
          <a:graphicData uri="http://schemas.openxmlformats.org/presentationml/2006/ole">
            <p:oleObj spid="_x0000_s15362" name="Формула" r:id="rId3" imgW="2184120" imgH="203040" progId="Equation.3">
              <p:embed/>
            </p:oleObj>
          </a:graphicData>
        </a:graphic>
      </p:graphicFrame>
      <p:sp>
        <p:nvSpPr>
          <p:cNvPr id="23562" name="Прямоугольник 14"/>
          <p:cNvSpPr>
            <a:spLocks noChangeArrowheads="1"/>
          </p:cNvSpPr>
          <p:nvPr/>
        </p:nvSpPr>
        <p:spPr bwMode="auto">
          <a:xfrm>
            <a:off x="5143500" y="5572125"/>
            <a:ext cx="1668463" cy="461963"/>
          </a:xfrm>
          <a:prstGeom prst="rect">
            <a:avLst/>
          </a:prstGeom>
          <a:noFill/>
          <a:ln w="9525">
            <a:noFill/>
            <a:miter lim="800000"/>
            <a:headEnd/>
            <a:tailEnd/>
          </a:ln>
        </p:spPr>
        <p:txBody>
          <a:bodyPr wrap="none">
            <a:spAutoFit/>
          </a:bodyPr>
          <a:lstStyle/>
          <a:p>
            <a:r>
              <a:rPr lang="ru-RU" sz="2400" b="1">
                <a:solidFill>
                  <a:srgbClr val="000000"/>
                </a:solidFill>
                <a:latin typeface="Times New Roman" pitchFamily="18" charset="0"/>
                <a:cs typeface="Times New Roman" pitchFamily="18" charset="0"/>
              </a:rPr>
              <a:t>Ответ:0,35</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ox(in)">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box(in)">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box(in)">
                                      <p:cBhvr>
                                        <p:cTn id="17" dur="500"/>
                                        <p:tgtEl>
                                          <p:spTgt spid="11"/>
                                        </p:tgtEl>
                                      </p:cBhvr>
                                    </p:animEffect>
                                  </p:childTnLst>
                                </p:cTn>
                              </p:par>
                            </p:childTnLst>
                          </p:cTn>
                        </p:par>
                      </p:childTnLst>
                    </p:cTn>
                  </p:par>
                  <p:par>
                    <p:cTn id="18" fill="hold">
                      <p:stCondLst>
                        <p:cond delay="indefinite"/>
                      </p:stCondLst>
                      <p:childTnLst>
                        <p:par>
                          <p:cTn id="19" fill="hold">
                            <p:stCondLst>
                              <p:cond delay="0"/>
                            </p:stCondLst>
                            <p:childTnLst>
                              <p:par>
                                <p:cTn id="20" presetID="4" presetClass="entr" presetSubtype="16" fill="hold" nodeType="click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box(in)">
                                      <p:cBhvr>
                                        <p:cTn id="22" dur="500"/>
                                        <p:tgtEl>
                                          <p:spTgt spid="13"/>
                                        </p:tgtEl>
                                      </p:cBhvr>
                                    </p:animEffect>
                                  </p:childTnLst>
                                </p:cTn>
                              </p:par>
                            </p:childTnLst>
                          </p:cTn>
                        </p:par>
                      </p:childTnLst>
                    </p:cTn>
                  </p:par>
                  <p:par>
                    <p:cTn id="23" fill="hold">
                      <p:stCondLst>
                        <p:cond delay="indefinite"/>
                      </p:stCondLst>
                      <p:childTnLst>
                        <p:par>
                          <p:cTn id="24" fill="hold">
                            <p:stCondLst>
                              <p:cond delay="0"/>
                            </p:stCondLst>
                            <p:childTnLst>
                              <p:par>
                                <p:cTn id="25" presetID="4" presetClass="entr" presetSubtype="16" fill="hold" grpId="0" nodeType="clickEffect">
                                  <p:stCondLst>
                                    <p:cond delay="0"/>
                                  </p:stCondLst>
                                  <p:childTnLst>
                                    <p:set>
                                      <p:cBhvr>
                                        <p:cTn id="26" dur="1" fill="hold">
                                          <p:stCondLst>
                                            <p:cond delay="0"/>
                                          </p:stCondLst>
                                        </p:cTn>
                                        <p:tgtEl>
                                          <p:spTgt spid="23562"/>
                                        </p:tgtEl>
                                        <p:attrNameLst>
                                          <p:attrName>style.visibility</p:attrName>
                                        </p:attrNameLst>
                                      </p:cBhvr>
                                      <p:to>
                                        <p:strVal val="visible"/>
                                      </p:to>
                                    </p:set>
                                    <p:animEffect transition="in" filter="box(in)">
                                      <p:cBhvr>
                                        <p:cTn id="27" dur="500"/>
                                        <p:tgtEl>
                                          <p:spTgt spid="235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P spid="11" grpId="0"/>
      <p:bldP spid="23562"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92" name="Заголовок 1"/>
          <p:cNvSpPr>
            <a:spLocks noGrp="1"/>
          </p:cNvSpPr>
          <p:nvPr>
            <p:ph type="title" idx="4294967295"/>
          </p:nvPr>
        </p:nvSpPr>
        <p:spPr>
          <a:xfrm>
            <a:off x="642938" y="1000125"/>
            <a:ext cx="8501062" cy="1143000"/>
          </a:xfrm>
        </p:spPr>
        <p:txBody>
          <a:bodyPr/>
          <a:lstStyle/>
          <a:p>
            <a:pPr algn="l"/>
            <a:r>
              <a:rPr lang="ru-RU" sz="2000" b="1" smtClean="0"/>
              <a:t/>
            </a:r>
            <a:br>
              <a:rPr lang="ru-RU" sz="2000" b="1" smtClean="0"/>
            </a:br>
            <a:r>
              <a:rPr lang="ru-RU" sz="2000" b="1" smtClean="0"/>
              <a:t/>
            </a:r>
            <a:br>
              <a:rPr lang="ru-RU" sz="2000" b="1" smtClean="0"/>
            </a:br>
            <a:r>
              <a:rPr lang="ru-RU" sz="2000" b="1" smtClean="0">
                <a:solidFill>
                  <a:schemeClr val="bg1"/>
                </a:solidFill>
              </a:rPr>
              <a:t>№ 3202</a:t>
            </a:r>
            <a:r>
              <a:rPr lang="en-US" sz="2000" b="1" smtClean="0">
                <a:solidFill>
                  <a:schemeClr val="bg1"/>
                </a:solidFill>
              </a:rPr>
              <a:t>03</a:t>
            </a:r>
            <a:r>
              <a:rPr lang="ru-RU" sz="2000" smtClean="0"/>
              <a:t/>
            </a:r>
            <a:br>
              <a:rPr lang="ru-RU" sz="2000" smtClean="0"/>
            </a:br>
            <a:r>
              <a:rPr lang="ru-RU" sz="2000" smtClean="0"/>
              <a:t> </a:t>
            </a:r>
            <a:r>
              <a:rPr lang="ru-RU" sz="2400" b="1" i="1" smtClean="0"/>
              <a:t>Из районного центра в деревню ежедневно ходит автобус. Вероятность того, что в понедельник в автобусе окажется меньше 20 пассажиров, равна 0,94. Вероятность того, что окажется меньше 15 пассажиров, равна 0,56. Найдите вероятность того, что число пассажиров будет от 15 до 19. </a:t>
            </a:r>
            <a:r>
              <a:rPr lang="ru-RU" sz="2400" b="1" smtClean="0"/>
              <a:t/>
            </a:r>
            <a:br>
              <a:rPr lang="ru-RU" sz="2400" b="1" smtClean="0"/>
            </a:br>
            <a:r>
              <a:rPr lang="ru-RU" smtClean="0"/>
              <a:t/>
            </a:r>
            <a:br>
              <a:rPr lang="ru-RU" smtClean="0"/>
            </a:br>
            <a:endParaRPr lang="ru-RU" smtClean="0"/>
          </a:p>
        </p:txBody>
      </p:sp>
      <p:sp>
        <p:nvSpPr>
          <p:cNvPr id="4" name="Дата 3"/>
          <p:cNvSpPr txBox="1">
            <a:spLocks noGrp="1"/>
          </p:cNvSpPr>
          <p:nvPr/>
        </p:nvSpPr>
        <p:spPr>
          <a:xfrm>
            <a:off x="428625" y="6357938"/>
            <a:ext cx="2133600" cy="365125"/>
          </a:xfrm>
          <a:prstGeom prst="rect">
            <a:avLst/>
          </a:prstGeom>
          <a:noFill/>
        </p:spPr>
        <p:txBody>
          <a:bodyPr anchor="ctr"/>
          <a:lstStyle/>
          <a:p>
            <a:pPr fontAlgn="auto">
              <a:spcBef>
                <a:spcPts val="0"/>
              </a:spcBef>
              <a:spcAft>
                <a:spcPts val="0"/>
              </a:spcAft>
              <a:defRPr/>
            </a:pPr>
            <a:fld id="{DD9845EC-924B-40A2-B7F1-A3AF9F6B9CA7}" type="datetime1">
              <a:rPr lang="ru-RU" sz="1200">
                <a:solidFill>
                  <a:schemeClr val="tx1">
                    <a:tint val="75000"/>
                  </a:schemeClr>
                </a:solidFill>
                <a:latin typeface="+mn-lt"/>
                <a:cs typeface="+mn-cs"/>
              </a:rPr>
              <a:pPr fontAlgn="auto">
                <a:spcBef>
                  <a:spcPts val="0"/>
                </a:spcBef>
                <a:spcAft>
                  <a:spcPts val="0"/>
                </a:spcAft>
                <a:defRPr/>
              </a:pPr>
              <a:t>11.11.2013</a:t>
            </a:fld>
            <a:endParaRPr lang="ru-RU" sz="1200">
              <a:solidFill>
                <a:schemeClr val="tx1">
                  <a:tint val="75000"/>
                </a:schemeClr>
              </a:solidFill>
              <a:latin typeface="+mn-lt"/>
              <a:cs typeface="+mn-cs"/>
            </a:endParaRPr>
          </a:p>
        </p:txBody>
      </p:sp>
      <p:sp>
        <p:nvSpPr>
          <p:cNvPr id="5" name="Номер слайда 4"/>
          <p:cNvSpPr txBox="1">
            <a:spLocks noGrp="1"/>
          </p:cNvSpPr>
          <p:nvPr/>
        </p:nvSpPr>
        <p:spPr>
          <a:xfrm>
            <a:off x="6553200" y="6356350"/>
            <a:ext cx="2133600" cy="365125"/>
          </a:xfrm>
          <a:prstGeom prst="rect">
            <a:avLst/>
          </a:prstGeom>
          <a:noFill/>
        </p:spPr>
        <p:txBody>
          <a:bodyPr anchor="ctr"/>
          <a:lstStyle/>
          <a:p>
            <a:pPr algn="r" fontAlgn="auto">
              <a:spcBef>
                <a:spcPts val="0"/>
              </a:spcBef>
              <a:spcAft>
                <a:spcPts val="0"/>
              </a:spcAft>
              <a:defRPr/>
            </a:pPr>
            <a:fld id="{8A8A0AA9-0187-41C5-A5F2-B62C2FC523B0}" type="slidenum">
              <a:rPr lang="ru-RU" sz="1200">
                <a:solidFill>
                  <a:schemeClr val="tx1">
                    <a:tint val="75000"/>
                  </a:schemeClr>
                </a:solidFill>
                <a:latin typeface="+mn-lt"/>
                <a:cs typeface="+mn-cs"/>
              </a:rPr>
              <a:pPr algn="r" fontAlgn="auto">
                <a:spcBef>
                  <a:spcPts val="0"/>
                </a:spcBef>
                <a:spcAft>
                  <a:spcPts val="0"/>
                </a:spcAft>
                <a:defRPr/>
              </a:pPr>
              <a:t>28</a:t>
            </a:fld>
            <a:endParaRPr lang="ru-RU" sz="1200">
              <a:solidFill>
                <a:schemeClr val="tx1">
                  <a:tint val="75000"/>
                </a:schemeClr>
              </a:solidFill>
              <a:latin typeface="+mn-lt"/>
              <a:cs typeface="+mn-cs"/>
            </a:endParaRPr>
          </a:p>
        </p:txBody>
      </p:sp>
      <p:graphicFrame>
        <p:nvGraphicFramePr>
          <p:cNvPr id="6" name="Object 6"/>
          <p:cNvGraphicFramePr>
            <a:graphicFrameLocks noChangeAspect="1"/>
          </p:cNvGraphicFramePr>
          <p:nvPr/>
        </p:nvGraphicFramePr>
        <p:xfrm>
          <a:off x="785813" y="2786063"/>
          <a:ext cx="2643187" cy="442912"/>
        </p:xfrm>
        <a:graphic>
          <a:graphicData uri="http://schemas.openxmlformats.org/presentationml/2006/ole">
            <p:oleObj spid="_x0000_s16386" name="Формула" r:id="rId3" imgW="1282680" imgH="215640" progId="Equation.3">
              <p:embed/>
            </p:oleObj>
          </a:graphicData>
        </a:graphic>
      </p:graphicFrame>
      <p:sp>
        <p:nvSpPr>
          <p:cNvPr id="16395" name="TextBox 16"/>
          <p:cNvSpPr txBox="1">
            <a:spLocks noChangeArrowheads="1"/>
          </p:cNvSpPr>
          <p:nvPr/>
        </p:nvSpPr>
        <p:spPr bwMode="auto">
          <a:xfrm>
            <a:off x="2786063" y="2214563"/>
            <a:ext cx="1495425" cy="461962"/>
          </a:xfrm>
          <a:prstGeom prst="rect">
            <a:avLst/>
          </a:prstGeom>
          <a:noFill/>
          <a:ln w="9525">
            <a:noFill/>
            <a:miter lim="800000"/>
            <a:headEnd/>
            <a:tailEnd/>
          </a:ln>
        </p:spPr>
        <p:txBody>
          <a:bodyPr wrap="none">
            <a:spAutoFit/>
          </a:bodyPr>
          <a:lstStyle/>
          <a:p>
            <a:r>
              <a:rPr lang="ru-RU" sz="2400" b="1">
                <a:latin typeface="Times New Roman" pitchFamily="18" charset="0"/>
                <a:cs typeface="Times New Roman" pitchFamily="18" charset="0"/>
              </a:rPr>
              <a:t>Решение:</a:t>
            </a:r>
          </a:p>
        </p:txBody>
      </p:sp>
      <p:graphicFrame>
        <p:nvGraphicFramePr>
          <p:cNvPr id="3" name="Object 7"/>
          <p:cNvGraphicFramePr>
            <a:graphicFrameLocks noChangeAspect="1"/>
          </p:cNvGraphicFramePr>
          <p:nvPr/>
        </p:nvGraphicFramePr>
        <p:xfrm>
          <a:off x="785813" y="3643313"/>
          <a:ext cx="3443287" cy="428625"/>
        </p:xfrm>
        <a:graphic>
          <a:graphicData uri="http://schemas.openxmlformats.org/presentationml/2006/ole">
            <p:oleObj spid="_x0000_s16387" name="Формула" r:id="rId4" imgW="1726920" imgH="215640" progId="Equation.3">
              <p:embed/>
            </p:oleObj>
          </a:graphicData>
        </a:graphic>
      </p:graphicFrame>
      <p:graphicFrame>
        <p:nvGraphicFramePr>
          <p:cNvPr id="11" name="Object 10"/>
          <p:cNvGraphicFramePr>
            <a:graphicFrameLocks noChangeAspect="1"/>
          </p:cNvGraphicFramePr>
          <p:nvPr/>
        </p:nvGraphicFramePr>
        <p:xfrm>
          <a:off x="785813" y="3214688"/>
          <a:ext cx="2659062" cy="428625"/>
        </p:xfrm>
        <a:graphic>
          <a:graphicData uri="http://schemas.openxmlformats.org/presentationml/2006/ole">
            <p:oleObj spid="_x0000_s16388" name="Формула" r:id="rId5" imgW="1333440" imgH="215640" progId="Equation.3">
              <p:embed/>
            </p:oleObj>
          </a:graphicData>
        </a:graphic>
      </p:graphicFrame>
      <p:cxnSp>
        <p:nvCxnSpPr>
          <p:cNvPr id="14" name="Прямая соединительная линия 13"/>
          <p:cNvCxnSpPr/>
          <p:nvPr/>
        </p:nvCxnSpPr>
        <p:spPr>
          <a:xfrm rot="5400000">
            <a:off x="3929062" y="3429001"/>
            <a:ext cx="1000125"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12" name="Object 11"/>
          <p:cNvGraphicFramePr>
            <a:graphicFrameLocks noChangeAspect="1"/>
          </p:cNvGraphicFramePr>
          <p:nvPr/>
        </p:nvGraphicFramePr>
        <p:xfrm>
          <a:off x="5000625" y="3429000"/>
          <a:ext cx="3125788" cy="428625"/>
        </p:xfrm>
        <a:graphic>
          <a:graphicData uri="http://schemas.openxmlformats.org/presentationml/2006/ole">
            <p:oleObj spid="_x0000_s16389" name="Формула" r:id="rId6" imgW="1473120" imgH="203040" progId="Equation.3">
              <p:embed/>
            </p:oleObj>
          </a:graphicData>
        </a:graphic>
      </p:graphicFrame>
      <p:graphicFrame>
        <p:nvGraphicFramePr>
          <p:cNvPr id="15" name="Object 12"/>
          <p:cNvGraphicFramePr>
            <a:graphicFrameLocks noChangeAspect="1"/>
          </p:cNvGraphicFramePr>
          <p:nvPr/>
        </p:nvGraphicFramePr>
        <p:xfrm>
          <a:off x="1214438" y="4572000"/>
          <a:ext cx="2882900" cy="395288"/>
        </p:xfrm>
        <a:graphic>
          <a:graphicData uri="http://schemas.openxmlformats.org/presentationml/2006/ole">
            <p:oleObj spid="_x0000_s16390" name="Формула" r:id="rId7" imgW="1473120" imgH="203040" progId="Equation.3">
              <p:embed/>
            </p:oleObj>
          </a:graphicData>
        </a:graphic>
      </p:graphicFrame>
      <p:graphicFrame>
        <p:nvGraphicFramePr>
          <p:cNvPr id="16" name="Object 13"/>
          <p:cNvGraphicFramePr>
            <a:graphicFrameLocks noChangeAspect="1"/>
          </p:cNvGraphicFramePr>
          <p:nvPr/>
        </p:nvGraphicFramePr>
        <p:xfrm>
          <a:off x="4143375" y="4572000"/>
          <a:ext cx="3478213" cy="395288"/>
        </p:xfrm>
        <a:graphic>
          <a:graphicData uri="http://schemas.openxmlformats.org/presentationml/2006/ole">
            <p:oleObj spid="_x0000_s16391" name="Формула" r:id="rId8" imgW="1777680" imgH="203040" progId="Equation.3">
              <p:embed/>
            </p:oleObj>
          </a:graphicData>
        </a:graphic>
      </p:graphicFrame>
      <p:sp>
        <p:nvSpPr>
          <p:cNvPr id="8205" name="Прямоугольник 17"/>
          <p:cNvSpPr>
            <a:spLocks noChangeArrowheads="1"/>
          </p:cNvSpPr>
          <p:nvPr/>
        </p:nvSpPr>
        <p:spPr bwMode="auto">
          <a:xfrm>
            <a:off x="3286125" y="5643563"/>
            <a:ext cx="1668463" cy="461962"/>
          </a:xfrm>
          <a:prstGeom prst="rect">
            <a:avLst/>
          </a:prstGeom>
          <a:noFill/>
          <a:ln w="9525">
            <a:noFill/>
            <a:miter lim="800000"/>
            <a:headEnd/>
            <a:tailEnd/>
          </a:ln>
        </p:spPr>
        <p:txBody>
          <a:bodyPr wrap="none">
            <a:spAutoFit/>
          </a:bodyPr>
          <a:lstStyle/>
          <a:p>
            <a:r>
              <a:rPr lang="ru-RU" sz="2400" b="1">
                <a:solidFill>
                  <a:srgbClr val="000000"/>
                </a:solidFill>
                <a:latin typeface="Times New Roman" pitchFamily="18" charset="0"/>
                <a:cs typeface="Times New Roman" pitchFamily="18" charset="0"/>
              </a:rPr>
              <a:t>Ответ:0,38</a:t>
            </a:r>
          </a:p>
        </p:txBody>
      </p:sp>
      <p:sp>
        <p:nvSpPr>
          <p:cNvPr id="17" name="Прямоугольник 16"/>
          <p:cNvSpPr/>
          <p:nvPr/>
        </p:nvSpPr>
        <p:spPr>
          <a:xfrm>
            <a:off x="4643438" y="2928938"/>
            <a:ext cx="1149350" cy="461962"/>
          </a:xfrm>
          <a:prstGeom prst="rect">
            <a:avLst/>
          </a:prstGeom>
        </p:spPr>
        <p:txBody>
          <a:bodyPr wrap="none">
            <a:spAutoFit/>
          </a:bodyPr>
          <a:lstStyle/>
          <a:p>
            <a:pPr>
              <a:defRPr/>
            </a:pPr>
            <a:r>
              <a:rPr lang="ru-RU" sz="2400" b="1" i="1" kern="0" dirty="0">
                <a:solidFill>
                  <a:srgbClr val="000000"/>
                </a:solidFill>
                <a:latin typeface="Times New Roman" pitchFamily="18" charset="0"/>
                <a:cs typeface="Times New Roman" pitchFamily="18" charset="0"/>
              </a:rPr>
              <a:t>В=А+С</a:t>
            </a:r>
            <a:endParaRPr lang="ru-RU" sz="2400" dirty="0">
              <a:solidFill>
                <a:srgbClr val="0070C0"/>
              </a:solidFill>
              <a:latin typeface="Times New Roman" pitchFamily="18" charset="0"/>
              <a:cs typeface="Times New Roman" pitchFamily="18" charset="0"/>
            </a:endParaRPr>
          </a:p>
        </p:txBody>
      </p:sp>
      <p:sp>
        <p:nvSpPr>
          <p:cNvPr id="18" name="Прямоугольник 17"/>
          <p:cNvSpPr/>
          <p:nvPr/>
        </p:nvSpPr>
        <p:spPr>
          <a:xfrm>
            <a:off x="5857875" y="2928938"/>
            <a:ext cx="3021013" cy="461962"/>
          </a:xfrm>
          <a:prstGeom prst="rect">
            <a:avLst/>
          </a:prstGeom>
        </p:spPr>
        <p:txBody>
          <a:bodyPr wrap="none">
            <a:spAutoFit/>
          </a:bodyPr>
          <a:lstStyle/>
          <a:p>
            <a:pPr>
              <a:defRPr/>
            </a:pPr>
            <a:r>
              <a:rPr lang="ru-RU" sz="2400" b="1" i="1" kern="0" dirty="0">
                <a:solidFill>
                  <a:srgbClr val="000000"/>
                </a:solidFill>
                <a:latin typeface="Times New Roman" pitchFamily="18" charset="0"/>
                <a:cs typeface="Times New Roman" pitchFamily="18" charset="0"/>
              </a:rPr>
              <a:t>А и С - несовместны</a:t>
            </a:r>
            <a:endParaRPr lang="ru-RU" sz="2400" dirty="0">
              <a:solidFill>
                <a:srgbClr val="0070C0"/>
              </a:solidFill>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ox(in)">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box(in)">
                                      <p:cBhvr>
                                        <p:cTn id="12" dur="5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box(in)">
                                      <p:cBhvr>
                                        <p:cTn id="17" dur="5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 presetClass="entr" presetSubtype="16" fill="hold" grpId="0" nodeType="clickEffect">
                                  <p:stCondLst>
                                    <p:cond delay="0"/>
                                  </p:stCondLst>
                                  <p:childTnLst>
                                    <p:set>
                                      <p:cBhvr>
                                        <p:cTn id="21" dur="1" fill="hold">
                                          <p:stCondLst>
                                            <p:cond delay="0"/>
                                          </p:stCondLst>
                                        </p:cTn>
                                        <p:tgtEl>
                                          <p:spTgt spid="17"/>
                                        </p:tgtEl>
                                        <p:attrNameLst>
                                          <p:attrName>style.visibility</p:attrName>
                                        </p:attrNameLst>
                                      </p:cBhvr>
                                      <p:to>
                                        <p:strVal val="visible"/>
                                      </p:to>
                                    </p:set>
                                    <p:animEffect transition="in" filter="box(in)">
                                      <p:cBhvr>
                                        <p:cTn id="22" dur="500"/>
                                        <p:tgtEl>
                                          <p:spTgt spid="17"/>
                                        </p:tgtEl>
                                      </p:cBhvr>
                                    </p:animEffect>
                                  </p:childTnLst>
                                </p:cTn>
                              </p:par>
                            </p:childTnLst>
                          </p:cTn>
                        </p:par>
                      </p:childTnLst>
                    </p:cTn>
                  </p:par>
                  <p:par>
                    <p:cTn id="23" fill="hold">
                      <p:stCondLst>
                        <p:cond delay="indefinite"/>
                      </p:stCondLst>
                      <p:childTnLst>
                        <p:par>
                          <p:cTn id="24" fill="hold">
                            <p:stCondLst>
                              <p:cond delay="0"/>
                            </p:stCondLst>
                            <p:childTnLst>
                              <p:par>
                                <p:cTn id="25" presetID="4" presetClass="entr" presetSubtype="16" fill="hold" grpId="0" nodeType="clickEffect">
                                  <p:stCondLst>
                                    <p:cond delay="0"/>
                                  </p:stCondLst>
                                  <p:childTnLst>
                                    <p:set>
                                      <p:cBhvr>
                                        <p:cTn id="26" dur="1" fill="hold">
                                          <p:stCondLst>
                                            <p:cond delay="0"/>
                                          </p:stCondLst>
                                        </p:cTn>
                                        <p:tgtEl>
                                          <p:spTgt spid="18"/>
                                        </p:tgtEl>
                                        <p:attrNameLst>
                                          <p:attrName>style.visibility</p:attrName>
                                        </p:attrNameLst>
                                      </p:cBhvr>
                                      <p:to>
                                        <p:strVal val="visible"/>
                                      </p:to>
                                    </p:set>
                                    <p:animEffect transition="in" filter="box(in)">
                                      <p:cBhvr>
                                        <p:cTn id="27" dur="500"/>
                                        <p:tgtEl>
                                          <p:spTgt spid="18"/>
                                        </p:tgtEl>
                                      </p:cBhvr>
                                    </p:animEffect>
                                  </p:childTnLst>
                                </p:cTn>
                              </p:par>
                            </p:childTnLst>
                          </p:cTn>
                        </p:par>
                      </p:childTnLst>
                    </p:cTn>
                  </p:par>
                  <p:par>
                    <p:cTn id="28" fill="hold">
                      <p:stCondLst>
                        <p:cond delay="indefinite"/>
                      </p:stCondLst>
                      <p:childTnLst>
                        <p:par>
                          <p:cTn id="29" fill="hold">
                            <p:stCondLst>
                              <p:cond delay="0"/>
                            </p:stCondLst>
                            <p:childTnLst>
                              <p:par>
                                <p:cTn id="30" presetID="4" presetClass="entr" presetSubtype="16" fill="hold" nodeType="click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box(in)">
                                      <p:cBhvr>
                                        <p:cTn id="32" dur="500"/>
                                        <p:tgtEl>
                                          <p:spTgt spid="12"/>
                                        </p:tgtEl>
                                      </p:cBhvr>
                                    </p:animEffect>
                                  </p:childTnLst>
                                </p:cTn>
                              </p:par>
                            </p:childTnLst>
                          </p:cTn>
                        </p:par>
                      </p:childTnLst>
                    </p:cTn>
                  </p:par>
                  <p:par>
                    <p:cTn id="33" fill="hold">
                      <p:stCondLst>
                        <p:cond delay="indefinite"/>
                      </p:stCondLst>
                      <p:childTnLst>
                        <p:par>
                          <p:cTn id="34" fill="hold">
                            <p:stCondLst>
                              <p:cond delay="0"/>
                            </p:stCondLst>
                            <p:childTnLst>
                              <p:par>
                                <p:cTn id="35" presetID="4" presetClass="entr" presetSubtype="16" fill="hold" nodeType="click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box(in)">
                                      <p:cBhvr>
                                        <p:cTn id="37" dur="500"/>
                                        <p:tgtEl>
                                          <p:spTgt spid="15"/>
                                        </p:tgtEl>
                                      </p:cBhvr>
                                    </p:animEffect>
                                  </p:childTnLst>
                                </p:cTn>
                              </p:par>
                            </p:childTnLst>
                          </p:cTn>
                        </p:par>
                      </p:childTnLst>
                    </p:cTn>
                  </p:par>
                  <p:par>
                    <p:cTn id="38" fill="hold">
                      <p:stCondLst>
                        <p:cond delay="indefinite"/>
                      </p:stCondLst>
                      <p:childTnLst>
                        <p:par>
                          <p:cTn id="39" fill="hold">
                            <p:stCondLst>
                              <p:cond delay="0"/>
                            </p:stCondLst>
                            <p:childTnLst>
                              <p:par>
                                <p:cTn id="40" presetID="4" presetClass="entr" presetSubtype="16" fill="hold" nodeType="clickEffect">
                                  <p:stCondLst>
                                    <p:cond delay="0"/>
                                  </p:stCondLst>
                                  <p:childTnLst>
                                    <p:set>
                                      <p:cBhvr>
                                        <p:cTn id="41" dur="1" fill="hold">
                                          <p:stCondLst>
                                            <p:cond delay="0"/>
                                          </p:stCondLst>
                                        </p:cTn>
                                        <p:tgtEl>
                                          <p:spTgt spid="16"/>
                                        </p:tgtEl>
                                        <p:attrNameLst>
                                          <p:attrName>style.visibility</p:attrName>
                                        </p:attrNameLst>
                                      </p:cBhvr>
                                      <p:to>
                                        <p:strVal val="visible"/>
                                      </p:to>
                                    </p:set>
                                    <p:animEffect transition="in" filter="box(in)">
                                      <p:cBhvr>
                                        <p:cTn id="42" dur="500"/>
                                        <p:tgtEl>
                                          <p:spTgt spid="16"/>
                                        </p:tgtEl>
                                      </p:cBhvr>
                                    </p:animEffect>
                                  </p:childTnLst>
                                </p:cTn>
                              </p:par>
                            </p:childTnLst>
                          </p:cTn>
                        </p:par>
                      </p:childTnLst>
                    </p:cTn>
                  </p:par>
                  <p:par>
                    <p:cTn id="43" fill="hold">
                      <p:stCondLst>
                        <p:cond delay="indefinite"/>
                      </p:stCondLst>
                      <p:childTnLst>
                        <p:par>
                          <p:cTn id="44" fill="hold">
                            <p:stCondLst>
                              <p:cond delay="0"/>
                            </p:stCondLst>
                            <p:childTnLst>
                              <p:par>
                                <p:cTn id="45" presetID="4" presetClass="entr" presetSubtype="16" fill="hold" grpId="0" nodeType="clickEffect">
                                  <p:stCondLst>
                                    <p:cond delay="0"/>
                                  </p:stCondLst>
                                  <p:childTnLst>
                                    <p:set>
                                      <p:cBhvr>
                                        <p:cTn id="46" dur="1" fill="hold">
                                          <p:stCondLst>
                                            <p:cond delay="0"/>
                                          </p:stCondLst>
                                        </p:cTn>
                                        <p:tgtEl>
                                          <p:spTgt spid="8205"/>
                                        </p:tgtEl>
                                        <p:attrNameLst>
                                          <p:attrName>style.visibility</p:attrName>
                                        </p:attrNameLst>
                                      </p:cBhvr>
                                      <p:to>
                                        <p:strVal val="visible"/>
                                      </p:to>
                                    </p:set>
                                    <p:animEffect transition="in" filter="box(in)">
                                      <p:cBhvr>
                                        <p:cTn id="47" dur="500"/>
                                        <p:tgtEl>
                                          <p:spTgt spid="820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205" grpId="0"/>
      <p:bldP spid="17" grpId="0"/>
      <p:bldP spid="18"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5" name="Заголовок 1"/>
          <p:cNvSpPr>
            <a:spLocks noGrp="1"/>
          </p:cNvSpPr>
          <p:nvPr>
            <p:ph type="title" idx="4294967295"/>
          </p:nvPr>
        </p:nvSpPr>
        <p:spPr>
          <a:xfrm>
            <a:off x="0" y="214313"/>
            <a:ext cx="8229600" cy="1143000"/>
          </a:xfrm>
        </p:spPr>
        <p:txBody>
          <a:bodyPr/>
          <a:lstStyle/>
          <a:p>
            <a:pPr algn="l"/>
            <a:r>
              <a:rPr lang="ru-RU" sz="2000" b="1" smtClean="0"/>
              <a:t/>
            </a:r>
            <a:br>
              <a:rPr lang="ru-RU" sz="2000" b="1" smtClean="0"/>
            </a:br>
            <a:r>
              <a:rPr lang="ru-RU" sz="2000" b="1" smtClean="0"/>
              <a:t/>
            </a:r>
            <a:br>
              <a:rPr lang="ru-RU" sz="2000" b="1" smtClean="0"/>
            </a:br>
            <a:r>
              <a:rPr lang="ru-RU" sz="2000" b="1" smtClean="0">
                <a:solidFill>
                  <a:schemeClr val="bg1"/>
                </a:solidFill>
              </a:rPr>
              <a:t>№ 320</a:t>
            </a:r>
            <a:r>
              <a:rPr lang="en-US" sz="2000" b="1" smtClean="0">
                <a:solidFill>
                  <a:schemeClr val="bg1"/>
                </a:solidFill>
              </a:rPr>
              <a:t>198</a:t>
            </a:r>
            <a:r>
              <a:rPr lang="ru-RU" sz="2000" smtClean="0"/>
              <a:t/>
            </a:r>
            <a:br>
              <a:rPr lang="ru-RU" sz="2000" smtClean="0"/>
            </a:br>
            <a:r>
              <a:rPr lang="ru-RU" sz="2400" b="1" i="1" smtClean="0"/>
              <a:t>Вероятность того, что на тесте по биологии учащийся О. верно решит больше 11 задач, равна 0,67. Вероятность того, что О. верно решит больше 10 задач, равна 0,74. Найдите вероятность того, что О. верно решит ровно 11 задач.</a:t>
            </a:r>
          </a:p>
        </p:txBody>
      </p:sp>
      <p:sp>
        <p:nvSpPr>
          <p:cNvPr id="4" name="Дата 3"/>
          <p:cNvSpPr txBox="1">
            <a:spLocks noGrp="1"/>
          </p:cNvSpPr>
          <p:nvPr/>
        </p:nvSpPr>
        <p:spPr>
          <a:xfrm>
            <a:off x="457200" y="6356350"/>
            <a:ext cx="2133600" cy="365125"/>
          </a:xfrm>
          <a:prstGeom prst="rect">
            <a:avLst/>
          </a:prstGeom>
          <a:noFill/>
        </p:spPr>
        <p:txBody>
          <a:bodyPr anchor="ctr"/>
          <a:lstStyle/>
          <a:p>
            <a:pPr fontAlgn="auto">
              <a:spcBef>
                <a:spcPts val="0"/>
              </a:spcBef>
              <a:spcAft>
                <a:spcPts val="0"/>
              </a:spcAft>
              <a:defRPr/>
            </a:pPr>
            <a:fld id="{DD9845EC-924B-40A2-B7F1-A3AF9F6B9CA7}" type="datetime1">
              <a:rPr lang="ru-RU" sz="1200">
                <a:solidFill>
                  <a:schemeClr val="tx1">
                    <a:tint val="75000"/>
                  </a:schemeClr>
                </a:solidFill>
                <a:latin typeface="+mn-lt"/>
                <a:cs typeface="+mn-cs"/>
              </a:rPr>
              <a:pPr fontAlgn="auto">
                <a:spcBef>
                  <a:spcPts val="0"/>
                </a:spcBef>
                <a:spcAft>
                  <a:spcPts val="0"/>
                </a:spcAft>
                <a:defRPr/>
              </a:pPr>
              <a:t>11.11.2013</a:t>
            </a:fld>
            <a:endParaRPr lang="ru-RU" sz="1200">
              <a:solidFill>
                <a:schemeClr val="tx1">
                  <a:tint val="75000"/>
                </a:schemeClr>
              </a:solidFill>
              <a:latin typeface="+mn-lt"/>
              <a:cs typeface="+mn-cs"/>
            </a:endParaRPr>
          </a:p>
        </p:txBody>
      </p:sp>
      <p:sp>
        <p:nvSpPr>
          <p:cNvPr id="5" name="Номер слайда 4"/>
          <p:cNvSpPr txBox="1">
            <a:spLocks noGrp="1"/>
          </p:cNvSpPr>
          <p:nvPr/>
        </p:nvSpPr>
        <p:spPr>
          <a:xfrm>
            <a:off x="6553200" y="6356350"/>
            <a:ext cx="2133600" cy="365125"/>
          </a:xfrm>
          <a:prstGeom prst="rect">
            <a:avLst/>
          </a:prstGeom>
          <a:noFill/>
        </p:spPr>
        <p:txBody>
          <a:bodyPr anchor="ctr"/>
          <a:lstStyle/>
          <a:p>
            <a:pPr algn="r" fontAlgn="auto">
              <a:spcBef>
                <a:spcPts val="0"/>
              </a:spcBef>
              <a:spcAft>
                <a:spcPts val="0"/>
              </a:spcAft>
              <a:defRPr/>
            </a:pPr>
            <a:fld id="{F94A6AA6-D627-4CCC-81B2-BEE721A4EC3B}" type="slidenum">
              <a:rPr lang="ru-RU" sz="1200">
                <a:solidFill>
                  <a:schemeClr val="tx1">
                    <a:tint val="75000"/>
                  </a:schemeClr>
                </a:solidFill>
                <a:latin typeface="+mn-lt"/>
                <a:cs typeface="+mn-cs"/>
              </a:rPr>
              <a:pPr algn="r" fontAlgn="auto">
                <a:spcBef>
                  <a:spcPts val="0"/>
                </a:spcBef>
                <a:spcAft>
                  <a:spcPts val="0"/>
                </a:spcAft>
                <a:defRPr/>
              </a:pPr>
              <a:t>29</a:t>
            </a:fld>
            <a:endParaRPr lang="ru-RU" sz="1200">
              <a:solidFill>
                <a:schemeClr val="tx1">
                  <a:tint val="75000"/>
                </a:schemeClr>
              </a:solidFill>
              <a:latin typeface="+mn-lt"/>
              <a:cs typeface="+mn-cs"/>
            </a:endParaRPr>
          </a:p>
        </p:txBody>
      </p:sp>
      <p:sp>
        <p:nvSpPr>
          <p:cNvPr id="17418" name="Прямоугольник 5"/>
          <p:cNvSpPr>
            <a:spLocks noChangeArrowheads="1"/>
          </p:cNvSpPr>
          <p:nvPr/>
        </p:nvSpPr>
        <p:spPr bwMode="auto">
          <a:xfrm>
            <a:off x="500063" y="2071688"/>
            <a:ext cx="1495425" cy="461962"/>
          </a:xfrm>
          <a:prstGeom prst="rect">
            <a:avLst/>
          </a:prstGeom>
          <a:noFill/>
          <a:ln w="9525">
            <a:noFill/>
            <a:miter lim="800000"/>
            <a:headEnd/>
            <a:tailEnd/>
          </a:ln>
        </p:spPr>
        <p:txBody>
          <a:bodyPr wrap="none">
            <a:spAutoFit/>
          </a:bodyPr>
          <a:lstStyle/>
          <a:p>
            <a:r>
              <a:rPr lang="ru-RU" sz="2400" b="1">
                <a:latin typeface="Times New Roman" pitchFamily="18" charset="0"/>
                <a:cs typeface="Times New Roman" pitchFamily="18" charset="0"/>
              </a:rPr>
              <a:t>Решение:</a:t>
            </a:r>
          </a:p>
        </p:txBody>
      </p:sp>
      <p:graphicFrame>
        <p:nvGraphicFramePr>
          <p:cNvPr id="7" name="Object 6"/>
          <p:cNvGraphicFramePr>
            <a:graphicFrameLocks noChangeAspect="1"/>
          </p:cNvGraphicFramePr>
          <p:nvPr/>
        </p:nvGraphicFramePr>
        <p:xfrm>
          <a:off x="835025" y="2857500"/>
          <a:ext cx="2457450" cy="428625"/>
        </p:xfrm>
        <a:graphic>
          <a:graphicData uri="http://schemas.openxmlformats.org/presentationml/2006/ole">
            <p:oleObj spid="_x0000_s17410" name="Формула" r:id="rId3" imgW="1231560" imgH="215640" progId="Equation.3">
              <p:embed/>
            </p:oleObj>
          </a:graphicData>
        </a:graphic>
      </p:graphicFrame>
      <p:graphicFrame>
        <p:nvGraphicFramePr>
          <p:cNvPr id="8" name="Object 3"/>
          <p:cNvGraphicFramePr>
            <a:graphicFrameLocks noChangeAspect="1"/>
          </p:cNvGraphicFramePr>
          <p:nvPr/>
        </p:nvGraphicFramePr>
        <p:xfrm>
          <a:off x="857250" y="3214688"/>
          <a:ext cx="1928813" cy="434975"/>
        </p:xfrm>
        <a:graphic>
          <a:graphicData uri="http://schemas.openxmlformats.org/presentationml/2006/ole">
            <p:oleObj spid="_x0000_s17411" name="Формула" r:id="rId4" imgW="952200" imgH="215640" progId="Equation.3">
              <p:embed/>
            </p:oleObj>
          </a:graphicData>
        </a:graphic>
      </p:graphicFrame>
      <p:graphicFrame>
        <p:nvGraphicFramePr>
          <p:cNvPr id="9" name="Object 7"/>
          <p:cNvGraphicFramePr>
            <a:graphicFrameLocks noChangeAspect="1"/>
          </p:cNvGraphicFramePr>
          <p:nvPr/>
        </p:nvGraphicFramePr>
        <p:xfrm>
          <a:off x="857250" y="3571875"/>
          <a:ext cx="2036763" cy="420688"/>
        </p:xfrm>
        <a:graphic>
          <a:graphicData uri="http://schemas.openxmlformats.org/presentationml/2006/ole">
            <p:oleObj spid="_x0000_s17412" name="Формула" r:id="rId5" imgW="1041120" imgH="215640" progId="Equation.3">
              <p:embed/>
            </p:oleObj>
          </a:graphicData>
        </a:graphic>
      </p:graphicFrame>
      <p:cxnSp>
        <p:nvCxnSpPr>
          <p:cNvPr id="10" name="Прямая соединительная линия 9"/>
          <p:cNvCxnSpPr/>
          <p:nvPr/>
        </p:nvCxnSpPr>
        <p:spPr>
          <a:xfrm rot="5400000">
            <a:off x="3929062" y="3429001"/>
            <a:ext cx="1000125"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11" name="Object 8"/>
          <p:cNvGraphicFramePr>
            <a:graphicFrameLocks noChangeAspect="1"/>
          </p:cNvGraphicFramePr>
          <p:nvPr/>
        </p:nvGraphicFramePr>
        <p:xfrm>
          <a:off x="5143500" y="3500438"/>
          <a:ext cx="2882900" cy="395287"/>
        </p:xfrm>
        <a:graphic>
          <a:graphicData uri="http://schemas.openxmlformats.org/presentationml/2006/ole">
            <p:oleObj spid="_x0000_s17413" name="Формула" r:id="rId6" imgW="1473120" imgH="203040" progId="Equation.3">
              <p:embed/>
            </p:oleObj>
          </a:graphicData>
        </a:graphic>
      </p:graphicFrame>
      <p:graphicFrame>
        <p:nvGraphicFramePr>
          <p:cNvPr id="12" name="Object 9"/>
          <p:cNvGraphicFramePr>
            <a:graphicFrameLocks noChangeAspect="1"/>
          </p:cNvGraphicFramePr>
          <p:nvPr/>
        </p:nvGraphicFramePr>
        <p:xfrm>
          <a:off x="1500188" y="4643438"/>
          <a:ext cx="5292725" cy="395287"/>
        </p:xfrm>
        <a:graphic>
          <a:graphicData uri="http://schemas.openxmlformats.org/presentationml/2006/ole">
            <p:oleObj spid="_x0000_s17414" name="Формула" r:id="rId7" imgW="2705040" imgH="203040" progId="Equation.3">
              <p:embed/>
            </p:oleObj>
          </a:graphicData>
        </a:graphic>
      </p:graphicFrame>
      <p:sp>
        <p:nvSpPr>
          <p:cNvPr id="9228" name="Прямоугольник 13"/>
          <p:cNvSpPr>
            <a:spLocks noChangeArrowheads="1"/>
          </p:cNvSpPr>
          <p:nvPr/>
        </p:nvSpPr>
        <p:spPr bwMode="auto">
          <a:xfrm>
            <a:off x="3286125" y="5643563"/>
            <a:ext cx="1668463" cy="461962"/>
          </a:xfrm>
          <a:prstGeom prst="rect">
            <a:avLst/>
          </a:prstGeom>
          <a:noFill/>
          <a:ln w="9525">
            <a:noFill/>
            <a:miter lim="800000"/>
            <a:headEnd/>
            <a:tailEnd/>
          </a:ln>
        </p:spPr>
        <p:txBody>
          <a:bodyPr wrap="none">
            <a:spAutoFit/>
          </a:bodyPr>
          <a:lstStyle/>
          <a:p>
            <a:r>
              <a:rPr lang="ru-RU" sz="2400" b="1">
                <a:solidFill>
                  <a:srgbClr val="000000"/>
                </a:solidFill>
                <a:latin typeface="Times New Roman" pitchFamily="18" charset="0"/>
                <a:cs typeface="Times New Roman" pitchFamily="18" charset="0"/>
              </a:rPr>
              <a:t>Ответ:0,07</a:t>
            </a:r>
          </a:p>
        </p:txBody>
      </p:sp>
      <p:sp>
        <p:nvSpPr>
          <p:cNvPr id="13" name="Прямоугольник 12"/>
          <p:cNvSpPr/>
          <p:nvPr/>
        </p:nvSpPr>
        <p:spPr>
          <a:xfrm>
            <a:off x="4643438" y="2857500"/>
            <a:ext cx="1068387" cy="430213"/>
          </a:xfrm>
          <a:prstGeom prst="rect">
            <a:avLst/>
          </a:prstGeom>
        </p:spPr>
        <p:txBody>
          <a:bodyPr wrap="none">
            <a:spAutoFit/>
          </a:bodyPr>
          <a:lstStyle/>
          <a:p>
            <a:pPr>
              <a:defRPr/>
            </a:pPr>
            <a:r>
              <a:rPr lang="ru-RU" sz="2200" b="1" i="1" kern="0" dirty="0">
                <a:solidFill>
                  <a:srgbClr val="000000"/>
                </a:solidFill>
                <a:latin typeface="Times New Roman" pitchFamily="18" charset="0"/>
                <a:cs typeface="Times New Roman" pitchFamily="18" charset="0"/>
              </a:rPr>
              <a:t>С=А+В</a:t>
            </a:r>
            <a:endParaRPr lang="ru-RU" dirty="0">
              <a:solidFill>
                <a:srgbClr val="0070C0"/>
              </a:solidFill>
              <a:latin typeface="Times New Roman" pitchFamily="18" charset="0"/>
              <a:cs typeface="Times New Roman" pitchFamily="18" charset="0"/>
            </a:endParaRPr>
          </a:p>
        </p:txBody>
      </p:sp>
      <p:sp>
        <p:nvSpPr>
          <p:cNvPr id="14" name="Прямоугольник 13"/>
          <p:cNvSpPr/>
          <p:nvPr/>
        </p:nvSpPr>
        <p:spPr>
          <a:xfrm>
            <a:off x="5857875" y="2857500"/>
            <a:ext cx="2784475" cy="430213"/>
          </a:xfrm>
          <a:prstGeom prst="rect">
            <a:avLst/>
          </a:prstGeom>
        </p:spPr>
        <p:txBody>
          <a:bodyPr wrap="none">
            <a:spAutoFit/>
          </a:bodyPr>
          <a:lstStyle/>
          <a:p>
            <a:pPr>
              <a:defRPr/>
            </a:pPr>
            <a:r>
              <a:rPr lang="ru-RU" sz="2200" b="1" i="1" kern="0" dirty="0">
                <a:solidFill>
                  <a:srgbClr val="000000"/>
                </a:solidFill>
                <a:latin typeface="Times New Roman" pitchFamily="18" charset="0"/>
                <a:cs typeface="Times New Roman" pitchFamily="18" charset="0"/>
              </a:rPr>
              <a:t>А и В - несовместны</a:t>
            </a:r>
            <a:endParaRPr lang="ru-RU" dirty="0">
              <a:solidFill>
                <a:srgbClr val="0070C0"/>
              </a:solidFill>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ox(in)">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box(in)">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box(in)">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4" presetClass="entr" presetSubtype="16" fill="hold" grpId="0" nodeType="click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box(in)">
                                      <p:cBhvr>
                                        <p:cTn id="22" dur="500"/>
                                        <p:tgtEl>
                                          <p:spTgt spid="13"/>
                                        </p:tgtEl>
                                      </p:cBhvr>
                                    </p:animEffect>
                                  </p:childTnLst>
                                </p:cTn>
                              </p:par>
                            </p:childTnLst>
                          </p:cTn>
                        </p:par>
                      </p:childTnLst>
                    </p:cTn>
                  </p:par>
                  <p:par>
                    <p:cTn id="23" fill="hold">
                      <p:stCondLst>
                        <p:cond delay="indefinite"/>
                      </p:stCondLst>
                      <p:childTnLst>
                        <p:par>
                          <p:cTn id="24" fill="hold">
                            <p:stCondLst>
                              <p:cond delay="0"/>
                            </p:stCondLst>
                            <p:childTnLst>
                              <p:par>
                                <p:cTn id="25" presetID="4" presetClass="entr" presetSubtype="16" fill="hold" grpId="0" nodeType="clickEffect">
                                  <p:stCondLst>
                                    <p:cond delay="0"/>
                                  </p:stCondLst>
                                  <p:childTnLst>
                                    <p:set>
                                      <p:cBhvr>
                                        <p:cTn id="26" dur="1" fill="hold">
                                          <p:stCondLst>
                                            <p:cond delay="0"/>
                                          </p:stCondLst>
                                        </p:cTn>
                                        <p:tgtEl>
                                          <p:spTgt spid="14"/>
                                        </p:tgtEl>
                                        <p:attrNameLst>
                                          <p:attrName>style.visibility</p:attrName>
                                        </p:attrNameLst>
                                      </p:cBhvr>
                                      <p:to>
                                        <p:strVal val="visible"/>
                                      </p:to>
                                    </p:set>
                                    <p:animEffect transition="in" filter="box(in)">
                                      <p:cBhvr>
                                        <p:cTn id="27" dur="500"/>
                                        <p:tgtEl>
                                          <p:spTgt spid="14"/>
                                        </p:tgtEl>
                                      </p:cBhvr>
                                    </p:animEffect>
                                  </p:childTnLst>
                                </p:cTn>
                              </p:par>
                            </p:childTnLst>
                          </p:cTn>
                        </p:par>
                      </p:childTnLst>
                    </p:cTn>
                  </p:par>
                  <p:par>
                    <p:cTn id="28" fill="hold">
                      <p:stCondLst>
                        <p:cond delay="indefinite"/>
                      </p:stCondLst>
                      <p:childTnLst>
                        <p:par>
                          <p:cTn id="29" fill="hold">
                            <p:stCondLst>
                              <p:cond delay="0"/>
                            </p:stCondLst>
                            <p:childTnLst>
                              <p:par>
                                <p:cTn id="30" presetID="4" presetClass="entr" presetSubtype="16" fill="hold"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box(in)">
                                      <p:cBhvr>
                                        <p:cTn id="32" dur="500"/>
                                        <p:tgtEl>
                                          <p:spTgt spid="11"/>
                                        </p:tgtEl>
                                      </p:cBhvr>
                                    </p:animEffect>
                                  </p:childTnLst>
                                </p:cTn>
                              </p:par>
                            </p:childTnLst>
                          </p:cTn>
                        </p:par>
                      </p:childTnLst>
                    </p:cTn>
                  </p:par>
                  <p:par>
                    <p:cTn id="33" fill="hold">
                      <p:stCondLst>
                        <p:cond delay="indefinite"/>
                      </p:stCondLst>
                      <p:childTnLst>
                        <p:par>
                          <p:cTn id="34" fill="hold">
                            <p:stCondLst>
                              <p:cond delay="0"/>
                            </p:stCondLst>
                            <p:childTnLst>
                              <p:par>
                                <p:cTn id="35" presetID="4" presetClass="entr" presetSubtype="16" fill="hold" nodeType="click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box(in)">
                                      <p:cBhvr>
                                        <p:cTn id="37" dur="500"/>
                                        <p:tgtEl>
                                          <p:spTgt spid="12"/>
                                        </p:tgtEl>
                                      </p:cBhvr>
                                    </p:animEffect>
                                  </p:childTnLst>
                                </p:cTn>
                              </p:par>
                            </p:childTnLst>
                          </p:cTn>
                        </p:par>
                      </p:childTnLst>
                    </p:cTn>
                  </p:par>
                  <p:par>
                    <p:cTn id="38" fill="hold">
                      <p:stCondLst>
                        <p:cond delay="indefinite"/>
                      </p:stCondLst>
                      <p:childTnLst>
                        <p:par>
                          <p:cTn id="39" fill="hold">
                            <p:stCondLst>
                              <p:cond delay="0"/>
                            </p:stCondLst>
                            <p:childTnLst>
                              <p:par>
                                <p:cTn id="40" presetID="4" presetClass="entr" presetSubtype="16" fill="hold" grpId="0" nodeType="clickEffect">
                                  <p:stCondLst>
                                    <p:cond delay="0"/>
                                  </p:stCondLst>
                                  <p:childTnLst>
                                    <p:set>
                                      <p:cBhvr>
                                        <p:cTn id="41" dur="1" fill="hold">
                                          <p:stCondLst>
                                            <p:cond delay="0"/>
                                          </p:stCondLst>
                                        </p:cTn>
                                        <p:tgtEl>
                                          <p:spTgt spid="9228"/>
                                        </p:tgtEl>
                                        <p:attrNameLst>
                                          <p:attrName>style.visibility</p:attrName>
                                        </p:attrNameLst>
                                      </p:cBhvr>
                                      <p:to>
                                        <p:strVal val="visible"/>
                                      </p:to>
                                    </p:set>
                                    <p:animEffect transition="in" filter="box(in)">
                                      <p:cBhvr>
                                        <p:cTn id="42" dur="500"/>
                                        <p:tgtEl>
                                          <p:spTgt spid="92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28" grpId="0"/>
      <p:bldP spid="13" grpId="0"/>
      <p:bldP spid="14"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омер слайда 1"/>
          <p:cNvSpPr>
            <a:spLocks noGrp="1"/>
          </p:cNvSpPr>
          <p:nvPr>
            <p:ph type="sldNum" sz="quarter" idx="12"/>
          </p:nvPr>
        </p:nvSpPr>
        <p:spPr/>
        <p:txBody>
          <a:bodyPr/>
          <a:lstStyle/>
          <a:p>
            <a:pPr>
              <a:defRPr/>
            </a:pPr>
            <a:fld id="{F286AD86-C94B-49CA-A1E6-EDAE738918D6}" type="slidenum">
              <a:rPr lang="ru-RU" smtClean="0"/>
              <a:pPr>
                <a:defRPr/>
              </a:pPr>
              <a:t>30</a:t>
            </a:fld>
            <a:endParaRPr lang="ru-RU"/>
          </a:p>
        </p:txBody>
      </p:sp>
      <p:sp>
        <p:nvSpPr>
          <p:cNvPr id="46083" name="Прямоугольник 2"/>
          <p:cNvSpPr>
            <a:spLocks noChangeArrowheads="1"/>
          </p:cNvSpPr>
          <p:nvPr/>
        </p:nvSpPr>
        <p:spPr bwMode="auto">
          <a:xfrm>
            <a:off x="285750" y="2500313"/>
            <a:ext cx="8429625" cy="954087"/>
          </a:xfrm>
          <a:prstGeom prst="rect">
            <a:avLst/>
          </a:prstGeom>
          <a:noFill/>
          <a:ln w="9525">
            <a:noFill/>
            <a:miter lim="800000"/>
            <a:headEnd/>
            <a:tailEnd/>
          </a:ln>
        </p:spPr>
        <p:txBody>
          <a:bodyPr>
            <a:spAutoFit/>
          </a:bodyPr>
          <a:lstStyle/>
          <a:p>
            <a:pPr algn="ctr"/>
            <a:r>
              <a:rPr lang="ru-RU" sz="3200"/>
              <a:t>Задачи открытого банка.</a:t>
            </a:r>
          </a:p>
          <a:p>
            <a:pPr algn="ctr"/>
            <a:r>
              <a:rPr lang="ru-RU" sz="2400" b="1"/>
              <a:t>Произведение совместных событий.</a:t>
            </a: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Заголовок 1"/>
          <p:cNvSpPr>
            <a:spLocks noGrp="1"/>
          </p:cNvSpPr>
          <p:nvPr>
            <p:ph type="title" idx="4294967295"/>
          </p:nvPr>
        </p:nvSpPr>
        <p:spPr>
          <a:xfrm>
            <a:off x="0" y="214313"/>
            <a:ext cx="8429625" cy="1143000"/>
          </a:xfrm>
        </p:spPr>
        <p:txBody>
          <a:bodyPr/>
          <a:lstStyle/>
          <a:p>
            <a:pPr algn="l"/>
            <a:r>
              <a:rPr lang="ru-RU" sz="2000" b="1" smtClean="0"/>
              <a:t/>
            </a:r>
            <a:br>
              <a:rPr lang="ru-RU" sz="2000" b="1" smtClean="0"/>
            </a:br>
            <a:r>
              <a:rPr lang="ru-RU" sz="2000" b="1" smtClean="0"/>
              <a:t/>
            </a:r>
            <a:br>
              <a:rPr lang="ru-RU" sz="2000" b="1" smtClean="0"/>
            </a:br>
            <a:r>
              <a:rPr lang="ru-RU" sz="2000" b="1" smtClean="0">
                <a:solidFill>
                  <a:schemeClr val="bg1"/>
                </a:solidFill>
              </a:rPr>
              <a:t>№ 320</a:t>
            </a:r>
            <a:r>
              <a:rPr lang="en-US" sz="2000" b="1" smtClean="0">
                <a:solidFill>
                  <a:schemeClr val="bg1"/>
                </a:solidFill>
              </a:rPr>
              <a:t>183</a:t>
            </a:r>
            <a:r>
              <a:rPr lang="ru-RU" sz="2000" smtClean="0"/>
              <a:t/>
            </a:r>
            <a:br>
              <a:rPr lang="ru-RU" sz="2000" smtClean="0"/>
            </a:br>
            <a:r>
              <a:rPr lang="ru-RU" sz="2400" b="1" i="1" smtClean="0"/>
              <a:t>Перед началом футбольного матча судья бросает монетку, чтобы определить, какая из команд начнёт игру с мячом. Команда «Физик» играет три матча с разными командами. Найдите вероятность того, что в этих играх «Физик» выиграет жребий ровно два раза.</a:t>
            </a:r>
          </a:p>
        </p:txBody>
      </p:sp>
      <p:sp>
        <p:nvSpPr>
          <p:cNvPr id="4" name="Дата 3"/>
          <p:cNvSpPr txBox="1">
            <a:spLocks noGrp="1"/>
          </p:cNvSpPr>
          <p:nvPr/>
        </p:nvSpPr>
        <p:spPr>
          <a:xfrm>
            <a:off x="457200" y="6356350"/>
            <a:ext cx="2133600" cy="365125"/>
          </a:xfrm>
          <a:prstGeom prst="rect">
            <a:avLst/>
          </a:prstGeom>
          <a:noFill/>
        </p:spPr>
        <p:txBody>
          <a:bodyPr anchor="ctr"/>
          <a:lstStyle/>
          <a:p>
            <a:pPr fontAlgn="auto">
              <a:spcBef>
                <a:spcPts val="0"/>
              </a:spcBef>
              <a:spcAft>
                <a:spcPts val="0"/>
              </a:spcAft>
              <a:defRPr/>
            </a:pPr>
            <a:fld id="{DD9845EC-924B-40A2-B7F1-A3AF9F6B9CA7}" type="datetime1">
              <a:rPr lang="ru-RU" sz="1200">
                <a:solidFill>
                  <a:schemeClr val="tx1">
                    <a:tint val="75000"/>
                  </a:schemeClr>
                </a:solidFill>
                <a:latin typeface="+mn-lt"/>
                <a:cs typeface="+mn-cs"/>
              </a:rPr>
              <a:pPr fontAlgn="auto">
                <a:spcBef>
                  <a:spcPts val="0"/>
                </a:spcBef>
                <a:spcAft>
                  <a:spcPts val="0"/>
                </a:spcAft>
                <a:defRPr/>
              </a:pPr>
              <a:t>11.11.2013</a:t>
            </a:fld>
            <a:endParaRPr lang="ru-RU" sz="1200">
              <a:solidFill>
                <a:schemeClr val="tx1">
                  <a:tint val="75000"/>
                </a:schemeClr>
              </a:solidFill>
              <a:latin typeface="+mn-lt"/>
              <a:cs typeface="+mn-cs"/>
            </a:endParaRPr>
          </a:p>
        </p:txBody>
      </p:sp>
      <p:sp>
        <p:nvSpPr>
          <p:cNvPr id="5" name="Номер слайда 4"/>
          <p:cNvSpPr txBox="1">
            <a:spLocks noGrp="1"/>
          </p:cNvSpPr>
          <p:nvPr/>
        </p:nvSpPr>
        <p:spPr>
          <a:xfrm>
            <a:off x="6553200" y="6356350"/>
            <a:ext cx="2133600" cy="365125"/>
          </a:xfrm>
          <a:prstGeom prst="rect">
            <a:avLst/>
          </a:prstGeom>
          <a:noFill/>
        </p:spPr>
        <p:txBody>
          <a:bodyPr anchor="ctr"/>
          <a:lstStyle/>
          <a:p>
            <a:pPr algn="r" fontAlgn="auto">
              <a:spcBef>
                <a:spcPts val="0"/>
              </a:spcBef>
              <a:spcAft>
                <a:spcPts val="0"/>
              </a:spcAft>
              <a:defRPr/>
            </a:pPr>
            <a:fld id="{D20F637E-FA6A-47BC-8C0C-D0E8C2E86ABF}" type="slidenum">
              <a:rPr lang="ru-RU" sz="1200">
                <a:solidFill>
                  <a:schemeClr val="tx1">
                    <a:tint val="75000"/>
                  </a:schemeClr>
                </a:solidFill>
                <a:latin typeface="+mn-lt"/>
                <a:cs typeface="+mn-cs"/>
              </a:rPr>
              <a:pPr algn="r" fontAlgn="auto">
                <a:spcBef>
                  <a:spcPts val="0"/>
                </a:spcBef>
                <a:spcAft>
                  <a:spcPts val="0"/>
                </a:spcAft>
                <a:defRPr/>
              </a:pPr>
              <a:t>31</a:t>
            </a:fld>
            <a:endParaRPr lang="ru-RU" sz="1200">
              <a:solidFill>
                <a:schemeClr val="tx1">
                  <a:tint val="75000"/>
                </a:schemeClr>
              </a:solidFill>
              <a:latin typeface="+mn-lt"/>
              <a:cs typeface="+mn-cs"/>
            </a:endParaRPr>
          </a:p>
        </p:txBody>
      </p:sp>
      <p:sp>
        <p:nvSpPr>
          <p:cNvPr id="47109" name="Прямоугольник 5"/>
          <p:cNvSpPr>
            <a:spLocks noChangeArrowheads="1"/>
          </p:cNvSpPr>
          <p:nvPr/>
        </p:nvSpPr>
        <p:spPr bwMode="auto">
          <a:xfrm>
            <a:off x="500063" y="2214563"/>
            <a:ext cx="1495425" cy="461962"/>
          </a:xfrm>
          <a:prstGeom prst="rect">
            <a:avLst/>
          </a:prstGeom>
          <a:noFill/>
          <a:ln w="9525">
            <a:noFill/>
            <a:miter lim="800000"/>
            <a:headEnd/>
            <a:tailEnd/>
          </a:ln>
        </p:spPr>
        <p:txBody>
          <a:bodyPr wrap="none">
            <a:spAutoFit/>
          </a:bodyPr>
          <a:lstStyle/>
          <a:p>
            <a:r>
              <a:rPr lang="ru-RU" sz="2400" b="1">
                <a:latin typeface="Times New Roman" pitchFamily="18" charset="0"/>
                <a:cs typeface="Times New Roman" pitchFamily="18" charset="0"/>
              </a:rPr>
              <a:t>Решение:</a:t>
            </a:r>
          </a:p>
        </p:txBody>
      </p:sp>
      <p:sp>
        <p:nvSpPr>
          <p:cNvPr id="7" name="TextBox 6"/>
          <p:cNvSpPr txBox="1">
            <a:spLocks noChangeArrowheads="1"/>
          </p:cNvSpPr>
          <p:nvPr/>
        </p:nvSpPr>
        <p:spPr bwMode="auto">
          <a:xfrm>
            <a:off x="571500" y="2714625"/>
            <a:ext cx="6786563" cy="738188"/>
          </a:xfrm>
          <a:prstGeom prst="rect">
            <a:avLst/>
          </a:prstGeom>
          <a:noFill/>
          <a:ln w="9525">
            <a:noFill/>
            <a:miter lim="800000"/>
            <a:headEnd/>
            <a:tailEnd/>
          </a:ln>
        </p:spPr>
        <p:txBody>
          <a:bodyPr>
            <a:spAutoFit/>
          </a:bodyPr>
          <a:lstStyle/>
          <a:p>
            <a:r>
              <a:rPr lang="ru-RU" sz="2400" b="1" i="1">
                <a:latin typeface="Times New Roman" pitchFamily="18" charset="0"/>
                <a:cs typeface="Times New Roman" pitchFamily="18" charset="0"/>
              </a:rPr>
              <a:t>Возможные исходы, удовлетворяющие условию:</a:t>
            </a:r>
            <a:endParaRPr lang="en-US" sz="2400" b="1" i="1">
              <a:latin typeface="Times New Roman" pitchFamily="18" charset="0"/>
              <a:cs typeface="Times New Roman" pitchFamily="18" charset="0"/>
            </a:endParaRPr>
          </a:p>
          <a:p>
            <a:endParaRPr lang="ru-RU" b="1" i="1">
              <a:latin typeface="Times New Roman" pitchFamily="18" charset="0"/>
              <a:cs typeface="Times New Roman" pitchFamily="18" charset="0"/>
            </a:endParaRPr>
          </a:p>
        </p:txBody>
      </p:sp>
      <p:sp>
        <p:nvSpPr>
          <p:cNvPr id="8" name="TextBox 7"/>
          <p:cNvSpPr txBox="1">
            <a:spLocks noChangeArrowheads="1"/>
          </p:cNvSpPr>
          <p:nvPr/>
        </p:nvSpPr>
        <p:spPr bwMode="auto">
          <a:xfrm>
            <a:off x="642938" y="3214688"/>
            <a:ext cx="7858125" cy="830262"/>
          </a:xfrm>
          <a:prstGeom prst="rect">
            <a:avLst/>
          </a:prstGeom>
          <a:noFill/>
          <a:ln w="9525">
            <a:noFill/>
            <a:miter lim="800000"/>
            <a:headEnd/>
            <a:tailEnd/>
          </a:ln>
        </p:spPr>
        <p:txBody>
          <a:bodyPr>
            <a:spAutoFit/>
          </a:bodyPr>
          <a:lstStyle/>
          <a:p>
            <a:r>
              <a:rPr lang="ru-RU" sz="2400" b="1" i="1">
                <a:latin typeface="Times New Roman" pitchFamily="18" charset="0"/>
                <a:cs typeface="Times New Roman" pitchFamily="18" charset="0"/>
              </a:rPr>
              <a:t>1 игра – жребий выигран Р=0,5 (Вероятность орла=0,5)</a:t>
            </a:r>
            <a:endParaRPr lang="en-US" sz="2400" b="1" i="1">
              <a:latin typeface="Times New Roman" pitchFamily="18" charset="0"/>
              <a:cs typeface="Times New Roman" pitchFamily="18" charset="0"/>
            </a:endParaRPr>
          </a:p>
          <a:p>
            <a:endParaRPr lang="ru-RU" sz="2400" b="1" i="1">
              <a:latin typeface="Times New Roman" pitchFamily="18" charset="0"/>
              <a:cs typeface="Times New Roman" pitchFamily="18" charset="0"/>
            </a:endParaRPr>
          </a:p>
        </p:txBody>
      </p:sp>
      <p:sp>
        <p:nvSpPr>
          <p:cNvPr id="9" name="TextBox 8"/>
          <p:cNvSpPr txBox="1">
            <a:spLocks noChangeArrowheads="1"/>
          </p:cNvSpPr>
          <p:nvPr/>
        </p:nvSpPr>
        <p:spPr bwMode="auto">
          <a:xfrm>
            <a:off x="642938" y="3643313"/>
            <a:ext cx="7858125" cy="830262"/>
          </a:xfrm>
          <a:prstGeom prst="rect">
            <a:avLst/>
          </a:prstGeom>
          <a:noFill/>
          <a:ln w="9525">
            <a:noFill/>
            <a:miter lim="800000"/>
            <a:headEnd/>
            <a:tailEnd/>
          </a:ln>
        </p:spPr>
        <p:txBody>
          <a:bodyPr>
            <a:spAutoFit/>
          </a:bodyPr>
          <a:lstStyle/>
          <a:p>
            <a:r>
              <a:rPr lang="ru-RU" sz="2400" b="1" i="1">
                <a:latin typeface="Times New Roman" pitchFamily="18" charset="0"/>
                <a:cs typeface="Times New Roman" pitchFamily="18" charset="0"/>
              </a:rPr>
              <a:t>2 игра – жребий выигран Р=0,5 (Вероятность орла=0,5)</a:t>
            </a:r>
            <a:endParaRPr lang="en-US" sz="2400" b="1" i="1">
              <a:latin typeface="Times New Roman" pitchFamily="18" charset="0"/>
              <a:cs typeface="Times New Roman" pitchFamily="18" charset="0"/>
            </a:endParaRPr>
          </a:p>
          <a:p>
            <a:endParaRPr lang="ru-RU" sz="2400" b="1" i="1">
              <a:latin typeface="Times New Roman" pitchFamily="18" charset="0"/>
              <a:cs typeface="Times New Roman" pitchFamily="18" charset="0"/>
            </a:endParaRPr>
          </a:p>
        </p:txBody>
      </p:sp>
      <p:sp>
        <p:nvSpPr>
          <p:cNvPr id="10" name="TextBox 9"/>
          <p:cNvSpPr txBox="1">
            <a:spLocks noChangeArrowheads="1"/>
          </p:cNvSpPr>
          <p:nvPr/>
        </p:nvSpPr>
        <p:spPr bwMode="auto">
          <a:xfrm>
            <a:off x="571500" y="4143375"/>
            <a:ext cx="8572500" cy="830263"/>
          </a:xfrm>
          <a:prstGeom prst="rect">
            <a:avLst/>
          </a:prstGeom>
          <a:noFill/>
          <a:ln w="9525">
            <a:noFill/>
            <a:miter lim="800000"/>
            <a:headEnd/>
            <a:tailEnd/>
          </a:ln>
        </p:spPr>
        <p:txBody>
          <a:bodyPr>
            <a:spAutoFit/>
          </a:bodyPr>
          <a:lstStyle/>
          <a:p>
            <a:r>
              <a:rPr lang="ru-RU" sz="2400" b="1" i="1">
                <a:latin typeface="Times New Roman" pitchFamily="18" charset="0"/>
                <a:cs typeface="Times New Roman" pitchFamily="18" charset="0"/>
              </a:rPr>
              <a:t>3 игра – жребий не выигран Р=0,5 (Вероятность решки=0,5)</a:t>
            </a:r>
            <a:endParaRPr lang="en-US" sz="2400" b="1" i="1">
              <a:latin typeface="Times New Roman" pitchFamily="18" charset="0"/>
              <a:cs typeface="Times New Roman" pitchFamily="18" charset="0"/>
            </a:endParaRPr>
          </a:p>
          <a:p>
            <a:endParaRPr lang="ru-RU" sz="2400" b="1" i="1">
              <a:latin typeface="Times New Roman" pitchFamily="18" charset="0"/>
              <a:cs typeface="Times New Roman" pitchFamily="18" charset="0"/>
            </a:endParaRPr>
          </a:p>
        </p:txBody>
      </p:sp>
      <p:sp>
        <p:nvSpPr>
          <p:cNvPr id="11" name="TextBox 10"/>
          <p:cNvSpPr txBox="1">
            <a:spLocks noChangeArrowheads="1"/>
          </p:cNvSpPr>
          <p:nvPr/>
        </p:nvSpPr>
        <p:spPr bwMode="auto">
          <a:xfrm>
            <a:off x="642938" y="4714875"/>
            <a:ext cx="7286625" cy="1108075"/>
          </a:xfrm>
          <a:prstGeom prst="rect">
            <a:avLst/>
          </a:prstGeom>
          <a:noFill/>
          <a:ln w="9525">
            <a:noFill/>
            <a:miter lim="800000"/>
            <a:headEnd/>
            <a:tailEnd/>
          </a:ln>
        </p:spPr>
        <p:txBody>
          <a:bodyPr>
            <a:spAutoFit/>
          </a:bodyPr>
          <a:lstStyle/>
          <a:p>
            <a:r>
              <a:rPr lang="ru-RU" sz="2400" b="1" i="1">
                <a:latin typeface="Times New Roman" pitchFamily="18" charset="0"/>
                <a:cs typeface="Times New Roman" pitchFamily="18" charset="0"/>
              </a:rPr>
              <a:t>Порядок игр в данной задаче не имеет значения. События совместны.</a:t>
            </a:r>
            <a:endParaRPr lang="en-US" sz="2400" b="1" i="1">
              <a:latin typeface="Times New Roman" pitchFamily="18" charset="0"/>
              <a:cs typeface="Times New Roman" pitchFamily="18" charset="0"/>
            </a:endParaRPr>
          </a:p>
          <a:p>
            <a:endParaRPr lang="ru-RU" b="1" i="1">
              <a:latin typeface="Times New Roman" pitchFamily="18" charset="0"/>
              <a:cs typeface="Times New Roman" pitchFamily="18" charset="0"/>
            </a:endParaRPr>
          </a:p>
        </p:txBody>
      </p:sp>
      <p:sp>
        <p:nvSpPr>
          <p:cNvPr id="12" name="TextBox 11"/>
          <p:cNvSpPr txBox="1">
            <a:spLocks noChangeArrowheads="1"/>
          </p:cNvSpPr>
          <p:nvPr/>
        </p:nvSpPr>
        <p:spPr bwMode="auto">
          <a:xfrm>
            <a:off x="2000250" y="2286000"/>
            <a:ext cx="6643688" cy="830263"/>
          </a:xfrm>
          <a:prstGeom prst="rect">
            <a:avLst/>
          </a:prstGeom>
          <a:noFill/>
          <a:ln w="9525">
            <a:noFill/>
            <a:miter lim="800000"/>
            <a:headEnd/>
            <a:tailEnd/>
          </a:ln>
        </p:spPr>
        <p:txBody>
          <a:bodyPr>
            <a:spAutoFit/>
          </a:bodyPr>
          <a:lstStyle/>
          <a:p>
            <a:r>
              <a:rPr lang="ru-RU" sz="2400" b="1" i="1">
                <a:latin typeface="Times New Roman" pitchFamily="18" charset="0"/>
                <a:cs typeface="Times New Roman" pitchFamily="18" charset="0"/>
              </a:rPr>
              <a:t>Событие А – жребий выигран ровно два раза</a:t>
            </a:r>
            <a:endParaRPr lang="en-US" sz="2400" b="1" i="1">
              <a:latin typeface="Times New Roman" pitchFamily="18" charset="0"/>
              <a:cs typeface="Times New Roman" pitchFamily="18" charset="0"/>
            </a:endParaRPr>
          </a:p>
          <a:p>
            <a:endParaRPr lang="ru-RU" sz="2400" b="1" i="1">
              <a:latin typeface="Times New Roman" pitchFamily="18" charset="0"/>
              <a:cs typeface="Times New Roman" pitchFamily="18" charset="0"/>
            </a:endParaRPr>
          </a:p>
        </p:txBody>
      </p:sp>
      <p:sp>
        <p:nvSpPr>
          <p:cNvPr id="13" name="TextBox 12"/>
          <p:cNvSpPr txBox="1">
            <a:spLocks noChangeArrowheads="1"/>
          </p:cNvSpPr>
          <p:nvPr/>
        </p:nvSpPr>
        <p:spPr bwMode="auto">
          <a:xfrm>
            <a:off x="642938" y="5715000"/>
            <a:ext cx="6786562" cy="830263"/>
          </a:xfrm>
          <a:prstGeom prst="rect">
            <a:avLst/>
          </a:prstGeom>
          <a:noFill/>
          <a:ln w="9525">
            <a:noFill/>
            <a:miter lim="800000"/>
            <a:headEnd/>
            <a:tailEnd/>
          </a:ln>
        </p:spPr>
        <p:txBody>
          <a:bodyPr>
            <a:spAutoFit/>
          </a:bodyPr>
          <a:lstStyle/>
          <a:p>
            <a:r>
              <a:rPr lang="ru-RU" sz="2400" b="1" i="1">
                <a:latin typeface="Times New Roman" pitchFamily="18" charset="0"/>
                <a:cs typeface="Times New Roman" pitchFamily="18" charset="0"/>
              </a:rPr>
              <a:t>Р(А)=0,5∙0,5∙0,5=0,125</a:t>
            </a:r>
            <a:endParaRPr lang="en-US" sz="2400" b="1" i="1">
              <a:latin typeface="Times New Roman" pitchFamily="18" charset="0"/>
              <a:cs typeface="Times New Roman" pitchFamily="18" charset="0"/>
            </a:endParaRPr>
          </a:p>
          <a:p>
            <a:endParaRPr lang="ru-RU" sz="2400" b="1" i="1">
              <a:latin typeface="Times New Roman" pitchFamily="18" charset="0"/>
              <a:cs typeface="Times New Roman" pitchFamily="18" charset="0"/>
            </a:endParaRPr>
          </a:p>
        </p:txBody>
      </p:sp>
      <p:sp>
        <p:nvSpPr>
          <p:cNvPr id="46093" name="Прямоугольник 14"/>
          <p:cNvSpPr>
            <a:spLocks noChangeArrowheads="1"/>
          </p:cNvSpPr>
          <p:nvPr/>
        </p:nvSpPr>
        <p:spPr bwMode="auto">
          <a:xfrm>
            <a:off x="5143500" y="5572125"/>
            <a:ext cx="1822450" cy="461963"/>
          </a:xfrm>
          <a:prstGeom prst="rect">
            <a:avLst/>
          </a:prstGeom>
          <a:noFill/>
          <a:ln w="9525">
            <a:noFill/>
            <a:miter lim="800000"/>
            <a:headEnd/>
            <a:tailEnd/>
          </a:ln>
        </p:spPr>
        <p:txBody>
          <a:bodyPr wrap="none">
            <a:spAutoFit/>
          </a:bodyPr>
          <a:lstStyle/>
          <a:p>
            <a:r>
              <a:rPr lang="ru-RU" sz="2400" b="1">
                <a:solidFill>
                  <a:srgbClr val="000000"/>
                </a:solidFill>
                <a:latin typeface="Times New Roman" pitchFamily="18" charset="0"/>
                <a:cs typeface="Times New Roman" pitchFamily="18" charset="0"/>
              </a:rPr>
              <a:t>Ответ:0,125</a:t>
            </a:r>
          </a:p>
        </p:txBody>
      </p:sp>
      <p:sp>
        <p:nvSpPr>
          <p:cNvPr id="14" name="Скругленный прямоугольник 13"/>
          <p:cNvSpPr/>
          <p:nvPr/>
        </p:nvSpPr>
        <p:spPr>
          <a:xfrm>
            <a:off x="4214813" y="1785938"/>
            <a:ext cx="2143125" cy="428625"/>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box(in)">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box(in)">
                                      <p:cBhvr>
                                        <p:cTn id="12" dur="500"/>
                                        <p:tgtEl>
                                          <p:spTgt spid="12"/>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box(in)">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4" presetClass="entr" presetSubtype="16"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box(in)">
                                      <p:cBhvr>
                                        <p:cTn id="22" dur="500"/>
                                        <p:tgtEl>
                                          <p:spTgt spid="8"/>
                                        </p:tgtEl>
                                      </p:cBhvr>
                                    </p:animEffect>
                                  </p:childTnLst>
                                </p:cTn>
                              </p:par>
                            </p:childTnLst>
                          </p:cTn>
                        </p:par>
                      </p:childTnLst>
                    </p:cTn>
                  </p:par>
                  <p:par>
                    <p:cTn id="23" fill="hold">
                      <p:stCondLst>
                        <p:cond delay="indefinite"/>
                      </p:stCondLst>
                      <p:childTnLst>
                        <p:par>
                          <p:cTn id="24" fill="hold">
                            <p:stCondLst>
                              <p:cond delay="0"/>
                            </p:stCondLst>
                            <p:childTnLst>
                              <p:par>
                                <p:cTn id="25" presetID="4" presetClass="entr" presetSubtype="16"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box(in)">
                                      <p:cBhvr>
                                        <p:cTn id="27" dur="500"/>
                                        <p:tgtEl>
                                          <p:spTgt spid="9"/>
                                        </p:tgtEl>
                                      </p:cBhvr>
                                    </p:animEffect>
                                  </p:childTnLst>
                                </p:cTn>
                              </p:par>
                            </p:childTnLst>
                          </p:cTn>
                        </p:par>
                      </p:childTnLst>
                    </p:cTn>
                  </p:par>
                  <p:par>
                    <p:cTn id="28" fill="hold">
                      <p:stCondLst>
                        <p:cond delay="indefinite"/>
                      </p:stCondLst>
                      <p:childTnLst>
                        <p:par>
                          <p:cTn id="29" fill="hold">
                            <p:stCondLst>
                              <p:cond delay="0"/>
                            </p:stCondLst>
                            <p:childTnLst>
                              <p:par>
                                <p:cTn id="30" presetID="4" presetClass="entr" presetSubtype="16" fill="hold" grpId="0" nodeType="click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box(in)">
                                      <p:cBhvr>
                                        <p:cTn id="32" dur="500"/>
                                        <p:tgtEl>
                                          <p:spTgt spid="10"/>
                                        </p:tgtEl>
                                      </p:cBhvr>
                                    </p:animEffect>
                                  </p:childTnLst>
                                </p:cTn>
                              </p:par>
                            </p:childTnLst>
                          </p:cTn>
                        </p:par>
                      </p:childTnLst>
                    </p:cTn>
                  </p:par>
                  <p:par>
                    <p:cTn id="33" fill="hold">
                      <p:stCondLst>
                        <p:cond delay="indefinite"/>
                      </p:stCondLst>
                      <p:childTnLst>
                        <p:par>
                          <p:cTn id="34" fill="hold">
                            <p:stCondLst>
                              <p:cond delay="0"/>
                            </p:stCondLst>
                            <p:childTnLst>
                              <p:par>
                                <p:cTn id="35" presetID="4" presetClass="entr" presetSubtype="16" fill="hold" grpId="0" nodeType="click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box(in)">
                                      <p:cBhvr>
                                        <p:cTn id="37" dur="500"/>
                                        <p:tgtEl>
                                          <p:spTgt spid="11"/>
                                        </p:tgtEl>
                                      </p:cBhvr>
                                    </p:animEffect>
                                  </p:childTnLst>
                                </p:cTn>
                              </p:par>
                            </p:childTnLst>
                          </p:cTn>
                        </p:par>
                      </p:childTnLst>
                    </p:cTn>
                  </p:par>
                  <p:par>
                    <p:cTn id="38" fill="hold">
                      <p:stCondLst>
                        <p:cond delay="indefinite"/>
                      </p:stCondLst>
                      <p:childTnLst>
                        <p:par>
                          <p:cTn id="39" fill="hold">
                            <p:stCondLst>
                              <p:cond delay="0"/>
                            </p:stCondLst>
                            <p:childTnLst>
                              <p:par>
                                <p:cTn id="40" presetID="4" presetClass="entr" presetSubtype="16" fill="hold" grpId="0" nodeType="clickEffect">
                                  <p:stCondLst>
                                    <p:cond delay="0"/>
                                  </p:stCondLst>
                                  <p:childTnLst>
                                    <p:set>
                                      <p:cBhvr>
                                        <p:cTn id="41" dur="1" fill="hold">
                                          <p:stCondLst>
                                            <p:cond delay="0"/>
                                          </p:stCondLst>
                                        </p:cTn>
                                        <p:tgtEl>
                                          <p:spTgt spid="13"/>
                                        </p:tgtEl>
                                        <p:attrNameLst>
                                          <p:attrName>style.visibility</p:attrName>
                                        </p:attrNameLst>
                                      </p:cBhvr>
                                      <p:to>
                                        <p:strVal val="visible"/>
                                      </p:to>
                                    </p:set>
                                    <p:animEffect transition="in" filter="box(in)">
                                      <p:cBhvr>
                                        <p:cTn id="42" dur="500"/>
                                        <p:tgtEl>
                                          <p:spTgt spid="13"/>
                                        </p:tgtEl>
                                      </p:cBhvr>
                                    </p:animEffect>
                                  </p:childTnLst>
                                </p:cTn>
                              </p:par>
                            </p:childTnLst>
                          </p:cTn>
                        </p:par>
                      </p:childTnLst>
                    </p:cTn>
                  </p:par>
                  <p:par>
                    <p:cTn id="43" fill="hold">
                      <p:stCondLst>
                        <p:cond delay="indefinite"/>
                      </p:stCondLst>
                      <p:childTnLst>
                        <p:par>
                          <p:cTn id="44" fill="hold">
                            <p:stCondLst>
                              <p:cond delay="0"/>
                            </p:stCondLst>
                            <p:childTnLst>
                              <p:par>
                                <p:cTn id="45" presetID="4" presetClass="entr" presetSubtype="16" fill="hold" grpId="0" nodeType="clickEffect">
                                  <p:stCondLst>
                                    <p:cond delay="0"/>
                                  </p:stCondLst>
                                  <p:childTnLst>
                                    <p:set>
                                      <p:cBhvr>
                                        <p:cTn id="46" dur="1" fill="hold">
                                          <p:stCondLst>
                                            <p:cond delay="0"/>
                                          </p:stCondLst>
                                        </p:cTn>
                                        <p:tgtEl>
                                          <p:spTgt spid="46093"/>
                                        </p:tgtEl>
                                        <p:attrNameLst>
                                          <p:attrName>style.visibility</p:attrName>
                                        </p:attrNameLst>
                                      </p:cBhvr>
                                      <p:to>
                                        <p:strVal val="visible"/>
                                      </p:to>
                                    </p:set>
                                    <p:animEffect transition="in" filter="box(in)">
                                      <p:cBhvr>
                                        <p:cTn id="47" dur="500"/>
                                        <p:tgtEl>
                                          <p:spTgt spid="4609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P spid="10" grpId="0"/>
      <p:bldP spid="11" grpId="0"/>
      <p:bldP spid="12" grpId="0"/>
      <p:bldP spid="13" grpId="0"/>
      <p:bldP spid="46093" grpId="0"/>
      <p:bldP spid="14"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9" name="Заголовок 1"/>
          <p:cNvSpPr>
            <a:spLocks noGrp="1"/>
          </p:cNvSpPr>
          <p:nvPr>
            <p:ph type="title" idx="4294967295"/>
          </p:nvPr>
        </p:nvSpPr>
        <p:spPr>
          <a:xfrm>
            <a:off x="0" y="857250"/>
            <a:ext cx="8229600" cy="1143000"/>
          </a:xfrm>
        </p:spPr>
        <p:txBody>
          <a:bodyPr/>
          <a:lstStyle/>
          <a:p>
            <a:pPr algn="l">
              <a:defRPr/>
            </a:pPr>
            <a:r>
              <a:rPr lang="ru-RU" sz="2000" b="1" dirty="0" smtClean="0"/>
              <a:t/>
            </a:r>
            <a:br>
              <a:rPr lang="ru-RU" sz="2000" b="1" dirty="0" smtClean="0"/>
            </a:br>
            <a:r>
              <a:rPr lang="ru-RU" sz="2000" b="1" dirty="0" smtClean="0"/>
              <a:t/>
            </a:r>
            <a:br>
              <a:rPr lang="ru-RU" sz="2000" b="1" dirty="0" smtClean="0"/>
            </a:br>
            <a:r>
              <a:rPr lang="ru-RU" sz="2000" b="1" dirty="0" smtClean="0">
                <a:solidFill>
                  <a:schemeClr val="bg1"/>
                </a:solidFill>
                <a:latin typeface="+mn-lt"/>
                <a:cs typeface="Times New Roman" pitchFamily="18" charset="0"/>
              </a:rPr>
              <a:t>№ 320210</a:t>
            </a:r>
            <a:r>
              <a:rPr lang="ru-RU" sz="2000" dirty="0" smtClean="0"/>
              <a:t/>
            </a:r>
            <a:br>
              <a:rPr lang="ru-RU" sz="2000" dirty="0" smtClean="0"/>
            </a:br>
            <a:r>
              <a:rPr lang="ru-RU" sz="2400" b="1" i="1" dirty="0" smtClean="0">
                <a:latin typeface="+mn-lt"/>
                <a:cs typeface="Times New Roman" pitchFamily="18" charset="0"/>
              </a:rPr>
              <a:t>Вероятность того, что батарейка бракованная, равна 0,06. Покупатель в магазине выбирает случайную упаковку, в которой две таких батарейки. Найдите вероятность того, что обе батарейки окажутся исправными.</a:t>
            </a:r>
            <a:r>
              <a:rPr lang="ru-RU" sz="2000" b="1" dirty="0" smtClean="0">
                <a:latin typeface="Times New Roman" pitchFamily="18" charset="0"/>
                <a:cs typeface="Times New Roman" pitchFamily="18" charset="0"/>
              </a:rPr>
              <a:t/>
            </a:r>
            <a:br>
              <a:rPr lang="ru-RU" sz="2000" b="1" dirty="0" smtClean="0">
                <a:latin typeface="Times New Roman" pitchFamily="18" charset="0"/>
                <a:cs typeface="Times New Roman" pitchFamily="18" charset="0"/>
              </a:rPr>
            </a:br>
            <a:r>
              <a:rPr lang="ru-RU" dirty="0" smtClean="0"/>
              <a:t/>
            </a:r>
            <a:br>
              <a:rPr lang="ru-RU" dirty="0" smtClean="0"/>
            </a:br>
            <a:endParaRPr lang="ru-RU" dirty="0" smtClean="0"/>
          </a:p>
        </p:txBody>
      </p:sp>
      <p:sp>
        <p:nvSpPr>
          <p:cNvPr id="4" name="Дата 3"/>
          <p:cNvSpPr txBox="1">
            <a:spLocks noGrp="1"/>
          </p:cNvSpPr>
          <p:nvPr/>
        </p:nvSpPr>
        <p:spPr>
          <a:xfrm>
            <a:off x="457200" y="6356350"/>
            <a:ext cx="2133600" cy="365125"/>
          </a:xfrm>
          <a:prstGeom prst="rect">
            <a:avLst/>
          </a:prstGeom>
          <a:noFill/>
        </p:spPr>
        <p:txBody>
          <a:bodyPr anchor="ctr"/>
          <a:lstStyle/>
          <a:p>
            <a:pPr fontAlgn="auto">
              <a:spcBef>
                <a:spcPts val="0"/>
              </a:spcBef>
              <a:spcAft>
                <a:spcPts val="0"/>
              </a:spcAft>
              <a:defRPr/>
            </a:pPr>
            <a:fld id="{DD9845EC-924B-40A2-B7F1-A3AF9F6B9CA7}" type="datetime1">
              <a:rPr lang="ru-RU" sz="1200">
                <a:solidFill>
                  <a:schemeClr val="tx1">
                    <a:tint val="75000"/>
                  </a:schemeClr>
                </a:solidFill>
                <a:latin typeface="+mn-lt"/>
                <a:cs typeface="+mn-cs"/>
              </a:rPr>
              <a:pPr fontAlgn="auto">
                <a:spcBef>
                  <a:spcPts val="0"/>
                </a:spcBef>
                <a:spcAft>
                  <a:spcPts val="0"/>
                </a:spcAft>
                <a:defRPr/>
              </a:pPr>
              <a:t>11.11.2013</a:t>
            </a:fld>
            <a:endParaRPr lang="ru-RU" sz="1200">
              <a:solidFill>
                <a:schemeClr val="tx1">
                  <a:tint val="75000"/>
                </a:schemeClr>
              </a:solidFill>
              <a:latin typeface="+mn-lt"/>
              <a:cs typeface="+mn-cs"/>
            </a:endParaRPr>
          </a:p>
        </p:txBody>
      </p:sp>
      <p:sp>
        <p:nvSpPr>
          <p:cNvPr id="5" name="Номер слайда 4"/>
          <p:cNvSpPr txBox="1">
            <a:spLocks noGrp="1"/>
          </p:cNvSpPr>
          <p:nvPr/>
        </p:nvSpPr>
        <p:spPr>
          <a:xfrm>
            <a:off x="6553200" y="6356350"/>
            <a:ext cx="2133600" cy="365125"/>
          </a:xfrm>
          <a:prstGeom prst="rect">
            <a:avLst/>
          </a:prstGeom>
          <a:noFill/>
        </p:spPr>
        <p:txBody>
          <a:bodyPr anchor="ctr"/>
          <a:lstStyle/>
          <a:p>
            <a:pPr algn="r" fontAlgn="auto">
              <a:spcBef>
                <a:spcPts val="0"/>
              </a:spcBef>
              <a:spcAft>
                <a:spcPts val="0"/>
              </a:spcAft>
              <a:defRPr/>
            </a:pPr>
            <a:fld id="{A580D986-4A35-4B7D-802C-F7B1327CF839}" type="slidenum">
              <a:rPr lang="ru-RU" sz="1200">
                <a:solidFill>
                  <a:schemeClr val="tx1">
                    <a:tint val="75000"/>
                  </a:schemeClr>
                </a:solidFill>
                <a:latin typeface="+mn-lt"/>
                <a:cs typeface="+mn-cs"/>
              </a:rPr>
              <a:pPr algn="r" fontAlgn="auto">
                <a:spcBef>
                  <a:spcPts val="0"/>
                </a:spcBef>
                <a:spcAft>
                  <a:spcPts val="0"/>
                </a:spcAft>
                <a:defRPr/>
              </a:pPr>
              <a:t>32</a:t>
            </a:fld>
            <a:endParaRPr lang="ru-RU" sz="1200">
              <a:solidFill>
                <a:schemeClr val="tx1">
                  <a:tint val="75000"/>
                </a:schemeClr>
              </a:solidFill>
              <a:latin typeface="+mn-lt"/>
              <a:cs typeface="+mn-cs"/>
            </a:endParaRPr>
          </a:p>
        </p:txBody>
      </p:sp>
      <p:pic>
        <p:nvPicPr>
          <p:cNvPr id="16" name="Object 16"/>
          <p:cNvPicPr>
            <a:picLocks noChangeAspect="1" noChangeArrowheads="1"/>
          </p:cNvPicPr>
          <p:nvPr/>
        </p:nvPicPr>
        <p:blipFill>
          <a:blip r:embed="rId2" cstate="print"/>
          <a:srcRect/>
          <a:stretch>
            <a:fillRect/>
          </a:stretch>
        </p:blipFill>
        <p:spPr bwMode="auto">
          <a:xfrm>
            <a:off x="714375" y="4857750"/>
            <a:ext cx="6786563" cy="450850"/>
          </a:xfrm>
          <a:prstGeom prst="rect">
            <a:avLst/>
          </a:prstGeom>
          <a:noFill/>
          <a:ln w="9525">
            <a:noFill/>
            <a:miter lim="800000"/>
            <a:headEnd/>
            <a:tailEnd/>
          </a:ln>
        </p:spPr>
      </p:pic>
      <p:sp>
        <p:nvSpPr>
          <p:cNvPr id="48134" name="TextBox 16"/>
          <p:cNvSpPr txBox="1">
            <a:spLocks noChangeArrowheads="1"/>
          </p:cNvSpPr>
          <p:nvPr/>
        </p:nvSpPr>
        <p:spPr bwMode="auto">
          <a:xfrm>
            <a:off x="2643188" y="1928813"/>
            <a:ext cx="1495425" cy="461962"/>
          </a:xfrm>
          <a:prstGeom prst="rect">
            <a:avLst/>
          </a:prstGeom>
          <a:noFill/>
          <a:ln w="9525">
            <a:noFill/>
            <a:miter lim="800000"/>
            <a:headEnd/>
            <a:tailEnd/>
          </a:ln>
        </p:spPr>
        <p:txBody>
          <a:bodyPr wrap="none">
            <a:spAutoFit/>
          </a:bodyPr>
          <a:lstStyle/>
          <a:p>
            <a:r>
              <a:rPr lang="ru-RU" sz="2400" b="1">
                <a:latin typeface="Times New Roman" pitchFamily="18" charset="0"/>
                <a:cs typeface="Times New Roman" pitchFamily="18" charset="0"/>
              </a:rPr>
              <a:t>Решение:</a:t>
            </a:r>
          </a:p>
        </p:txBody>
      </p:sp>
      <p:pic>
        <p:nvPicPr>
          <p:cNvPr id="4113" name="Object 17"/>
          <p:cNvPicPr>
            <a:picLocks noChangeAspect="1" noChangeArrowheads="1"/>
          </p:cNvPicPr>
          <p:nvPr/>
        </p:nvPicPr>
        <p:blipFill>
          <a:blip r:embed="rId3" cstate="print"/>
          <a:srcRect/>
          <a:stretch>
            <a:fillRect/>
          </a:stretch>
        </p:blipFill>
        <p:spPr bwMode="auto">
          <a:xfrm>
            <a:off x="785813" y="5857875"/>
            <a:ext cx="3786187" cy="466725"/>
          </a:xfrm>
          <a:prstGeom prst="rect">
            <a:avLst/>
          </a:prstGeom>
          <a:noFill/>
          <a:ln w="9525">
            <a:noFill/>
            <a:miter lim="800000"/>
            <a:headEnd/>
            <a:tailEnd/>
          </a:ln>
        </p:spPr>
      </p:pic>
      <p:pic>
        <p:nvPicPr>
          <p:cNvPr id="4114" name="Object 18"/>
          <p:cNvPicPr>
            <a:picLocks noChangeAspect="1" noChangeArrowheads="1"/>
          </p:cNvPicPr>
          <p:nvPr/>
        </p:nvPicPr>
        <p:blipFill>
          <a:blip r:embed="rId4" cstate="print"/>
          <a:srcRect/>
          <a:stretch>
            <a:fillRect/>
          </a:stretch>
        </p:blipFill>
        <p:spPr bwMode="auto">
          <a:xfrm>
            <a:off x="500063" y="2357438"/>
            <a:ext cx="5983287" cy="500062"/>
          </a:xfrm>
          <a:prstGeom prst="rect">
            <a:avLst/>
          </a:prstGeom>
          <a:noFill/>
          <a:ln w="9525">
            <a:noFill/>
            <a:miter lim="800000"/>
            <a:headEnd/>
            <a:tailEnd/>
          </a:ln>
        </p:spPr>
      </p:pic>
      <p:pic>
        <p:nvPicPr>
          <p:cNvPr id="4116" name="Object 20"/>
          <p:cNvPicPr>
            <a:picLocks noChangeAspect="1" noChangeArrowheads="1"/>
          </p:cNvPicPr>
          <p:nvPr/>
        </p:nvPicPr>
        <p:blipFill>
          <a:blip r:embed="rId5" cstate="print"/>
          <a:srcRect/>
          <a:stretch>
            <a:fillRect/>
          </a:stretch>
        </p:blipFill>
        <p:spPr bwMode="auto">
          <a:xfrm>
            <a:off x="500063" y="2786063"/>
            <a:ext cx="5143500" cy="500062"/>
          </a:xfrm>
          <a:prstGeom prst="rect">
            <a:avLst/>
          </a:prstGeom>
          <a:noFill/>
          <a:ln w="9525">
            <a:noFill/>
            <a:miter lim="800000"/>
            <a:headEnd/>
            <a:tailEnd/>
          </a:ln>
        </p:spPr>
      </p:pic>
      <p:pic>
        <p:nvPicPr>
          <p:cNvPr id="4117" name="Object 21"/>
          <p:cNvPicPr>
            <a:picLocks noChangeAspect="1" noChangeArrowheads="1"/>
          </p:cNvPicPr>
          <p:nvPr/>
        </p:nvPicPr>
        <p:blipFill>
          <a:blip r:embed="rId6" cstate="print"/>
          <a:srcRect/>
          <a:stretch>
            <a:fillRect/>
          </a:stretch>
        </p:blipFill>
        <p:spPr bwMode="auto">
          <a:xfrm>
            <a:off x="1857375" y="4286250"/>
            <a:ext cx="4286250" cy="436563"/>
          </a:xfrm>
          <a:prstGeom prst="rect">
            <a:avLst/>
          </a:prstGeom>
          <a:noFill/>
          <a:ln w="9525">
            <a:noFill/>
            <a:miter lim="800000"/>
            <a:headEnd/>
            <a:tailEnd/>
          </a:ln>
        </p:spPr>
      </p:pic>
      <p:sp>
        <p:nvSpPr>
          <p:cNvPr id="23" name="TextBox 22"/>
          <p:cNvSpPr txBox="1">
            <a:spLocks noChangeArrowheads="1"/>
          </p:cNvSpPr>
          <p:nvPr/>
        </p:nvSpPr>
        <p:spPr bwMode="auto">
          <a:xfrm>
            <a:off x="5143500" y="5857875"/>
            <a:ext cx="1976438" cy="461963"/>
          </a:xfrm>
          <a:prstGeom prst="rect">
            <a:avLst/>
          </a:prstGeom>
          <a:noFill/>
          <a:ln w="9525">
            <a:noFill/>
            <a:miter lim="800000"/>
            <a:headEnd/>
            <a:tailEnd/>
          </a:ln>
        </p:spPr>
        <p:txBody>
          <a:bodyPr wrap="none">
            <a:spAutoFit/>
          </a:bodyPr>
          <a:lstStyle/>
          <a:p>
            <a:r>
              <a:rPr lang="ru-RU" sz="2400" b="1">
                <a:latin typeface="Times New Roman" pitchFamily="18" charset="0"/>
                <a:cs typeface="Times New Roman" pitchFamily="18" charset="0"/>
              </a:rPr>
              <a:t>Ответ:0,8836</a:t>
            </a:r>
          </a:p>
        </p:txBody>
      </p:sp>
      <p:pic>
        <p:nvPicPr>
          <p:cNvPr id="4126" name="Object 30"/>
          <p:cNvPicPr>
            <a:picLocks noChangeAspect="1" noChangeArrowheads="1"/>
          </p:cNvPicPr>
          <p:nvPr/>
        </p:nvPicPr>
        <p:blipFill>
          <a:blip r:embed="rId7" cstate="print"/>
          <a:srcRect/>
          <a:stretch>
            <a:fillRect/>
          </a:stretch>
        </p:blipFill>
        <p:spPr bwMode="auto">
          <a:xfrm>
            <a:off x="500063" y="3214688"/>
            <a:ext cx="6081712" cy="500062"/>
          </a:xfrm>
          <a:prstGeom prst="rect">
            <a:avLst/>
          </a:prstGeom>
          <a:noFill/>
          <a:ln w="9525">
            <a:noFill/>
            <a:miter lim="800000"/>
            <a:headEnd/>
            <a:tailEnd/>
          </a:ln>
        </p:spPr>
      </p:pic>
      <p:pic>
        <p:nvPicPr>
          <p:cNvPr id="4127" name="Object 31"/>
          <p:cNvPicPr>
            <a:picLocks noChangeAspect="1" noChangeArrowheads="1"/>
          </p:cNvPicPr>
          <p:nvPr/>
        </p:nvPicPr>
        <p:blipFill>
          <a:blip r:embed="rId8" cstate="print"/>
          <a:srcRect/>
          <a:stretch>
            <a:fillRect/>
          </a:stretch>
        </p:blipFill>
        <p:spPr bwMode="auto">
          <a:xfrm>
            <a:off x="514350" y="3714750"/>
            <a:ext cx="4986338" cy="473075"/>
          </a:xfrm>
          <a:prstGeom prst="rect">
            <a:avLst/>
          </a:prstGeom>
          <a:noFill/>
          <a:ln w="9525">
            <a:noFill/>
            <a:miter lim="800000"/>
            <a:headEnd/>
            <a:tailEnd/>
          </a:ln>
        </p:spPr>
      </p:pic>
      <p:pic>
        <p:nvPicPr>
          <p:cNvPr id="48142" name="Object 32"/>
          <p:cNvPicPr>
            <a:picLocks noChangeAspect="1" noChangeArrowheads="1"/>
          </p:cNvPicPr>
          <p:nvPr/>
        </p:nvPicPr>
        <p:blipFill>
          <a:blip r:embed="rId9" cstate="print"/>
          <a:srcRect/>
          <a:stretch>
            <a:fillRect/>
          </a:stretch>
        </p:blipFill>
        <p:spPr bwMode="auto">
          <a:xfrm>
            <a:off x="2190750" y="5286375"/>
            <a:ext cx="1690688" cy="487363"/>
          </a:xfrm>
          <a:prstGeom prst="rect">
            <a:avLst/>
          </a:prstGeom>
          <a:noFill/>
          <a:ln w="9525">
            <a:noFill/>
            <a:miter lim="800000"/>
            <a:headEnd/>
            <a:tailEnd/>
          </a:ln>
        </p:spPr>
      </p:pic>
      <p:sp>
        <p:nvSpPr>
          <p:cNvPr id="36" name="TextBox 35"/>
          <p:cNvSpPr txBox="1">
            <a:spLocks noChangeArrowheads="1"/>
          </p:cNvSpPr>
          <p:nvPr/>
        </p:nvSpPr>
        <p:spPr bwMode="auto">
          <a:xfrm>
            <a:off x="642938" y="5357813"/>
            <a:ext cx="4279900" cy="461962"/>
          </a:xfrm>
          <a:prstGeom prst="rect">
            <a:avLst/>
          </a:prstGeom>
          <a:noFill/>
          <a:ln w="9525">
            <a:noFill/>
            <a:miter lim="800000"/>
            <a:headEnd/>
            <a:tailEnd/>
          </a:ln>
        </p:spPr>
        <p:txBody>
          <a:bodyPr wrap="none">
            <a:spAutoFit/>
          </a:bodyPr>
          <a:lstStyle/>
          <a:p>
            <a:r>
              <a:rPr lang="ru-RU" sz="2400" b="1" i="1">
                <a:latin typeface="Times New Roman" pitchFamily="18" charset="0"/>
                <a:cs typeface="Times New Roman" pitchFamily="18" charset="0"/>
              </a:rPr>
              <a:t>События А</a:t>
            </a:r>
            <a:r>
              <a:rPr lang="ru-RU" sz="2400" b="1" i="1" baseline="-25000">
                <a:latin typeface="Times New Roman" pitchFamily="18" charset="0"/>
                <a:cs typeface="Times New Roman" pitchFamily="18" charset="0"/>
              </a:rPr>
              <a:t>1</a:t>
            </a:r>
            <a:r>
              <a:rPr lang="ru-RU" sz="2400" b="1" i="1">
                <a:latin typeface="Times New Roman" pitchFamily="18" charset="0"/>
                <a:cs typeface="Times New Roman" pitchFamily="18" charset="0"/>
              </a:rPr>
              <a:t> и А</a:t>
            </a:r>
            <a:r>
              <a:rPr lang="ru-RU" sz="2400" b="1" i="1" baseline="-25000">
                <a:latin typeface="Times New Roman" pitchFamily="18" charset="0"/>
                <a:cs typeface="Times New Roman" pitchFamily="18" charset="0"/>
              </a:rPr>
              <a:t>2</a:t>
            </a:r>
            <a:r>
              <a:rPr lang="ru-RU" sz="2400" b="1" i="1">
                <a:latin typeface="Times New Roman" pitchFamily="18" charset="0"/>
                <a:cs typeface="Times New Roman" pitchFamily="18" charset="0"/>
              </a:rPr>
              <a:t> - совместны</a:t>
            </a:r>
          </a:p>
        </p:txBody>
      </p:sp>
      <p:pic>
        <p:nvPicPr>
          <p:cNvPr id="4129" name="Object 33"/>
          <p:cNvPicPr>
            <a:picLocks noChangeAspect="1" noChangeArrowheads="1"/>
          </p:cNvPicPr>
          <p:nvPr/>
        </p:nvPicPr>
        <p:blipFill>
          <a:blip r:embed="rId10" cstate="print"/>
          <a:srcRect/>
          <a:stretch>
            <a:fillRect/>
          </a:stretch>
        </p:blipFill>
        <p:spPr bwMode="auto">
          <a:xfrm>
            <a:off x="5643563" y="5500688"/>
            <a:ext cx="430212" cy="344487"/>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4114"/>
                                        </p:tgtEl>
                                        <p:attrNameLst>
                                          <p:attrName>style.visibility</p:attrName>
                                        </p:attrNameLst>
                                      </p:cBhvr>
                                      <p:to>
                                        <p:strVal val="visible"/>
                                      </p:to>
                                    </p:set>
                                    <p:animEffect transition="in" filter="box(in)">
                                      <p:cBhvr>
                                        <p:cTn id="7" dur="500"/>
                                        <p:tgtEl>
                                          <p:spTgt spid="4114"/>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nodeType="clickEffect">
                                  <p:stCondLst>
                                    <p:cond delay="0"/>
                                  </p:stCondLst>
                                  <p:childTnLst>
                                    <p:set>
                                      <p:cBhvr>
                                        <p:cTn id="11" dur="1" fill="hold">
                                          <p:stCondLst>
                                            <p:cond delay="0"/>
                                          </p:stCondLst>
                                        </p:cTn>
                                        <p:tgtEl>
                                          <p:spTgt spid="4116"/>
                                        </p:tgtEl>
                                        <p:attrNameLst>
                                          <p:attrName>style.visibility</p:attrName>
                                        </p:attrNameLst>
                                      </p:cBhvr>
                                      <p:to>
                                        <p:strVal val="visible"/>
                                      </p:to>
                                    </p:set>
                                    <p:animEffect transition="in" filter="box(in)">
                                      <p:cBhvr>
                                        <p:cTn id="12" dur="500"/>
                                        <p:tgtEl>
                                          <p:spTgt spid="4116"/>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nodeType="clickEffect">
                                  <p:stCondLst>
                                    <p:cond delay="0"/>
                                  </p:stCondLst>
                                  <p:childTnLst>
                                    <p:set>
                                      <p:cBhvr>
                                        <p:cTn id="16" dur="1" fill="hold">
                                          <p:stCondLst>
                                            <p:cond delay="0"/>
                                          </p:stCondLst>
                                        </p:cTn>
                                        <p:tgtEl>
                                          <p:spTgt spid="4126"/>
                                        </p:tgtEl>
                                        <p:attrNameLst>
                                          <p:attrName>style.visibility</p:attrName>
                                        </p:attrNameLst>
                                      </p:cBhvr>
                                      <p:to>
                                        <p:strVal val="visible"/>
                                      </p:to>
                                    </p:set>
                                    <p:animEffect transition="in" filter="box(in)">
                                      <p:cBhvr>
                                        <p:cTn id="17" dur="500"/>
                                        <p:tgtEl>
                                          <p:spTgt spid="4126"/>
                                        </p:tgtEl>
                                      </p:cBhvr>
                                    </p:animEffect>
                                  </p:childTnLst>
                                </p:cTn>
                              </p:par>
                            </p:childTnLst>
                          </p:cTn>
                        </p:par>
                      </p:childTnLst>
                    </p:cTn>
                  </p:par>
                  <p:par>
                    <p:cTn id="18" fill="hold">
                      <p:stCondLst>
                        <p:cond delay="indefinite"/>
                      </p:stCondLst>
                      <p:childTnLst>
                        <p:par>
                          <p:cTn id="19" fill="hold">
                            <p:stCondLst>
                              <p:cond delay="0"/>
                            </p:stCondLst>
                            <p:childTnLst>
                              <p:par>
                                <p:cTn id="20" presetID="4" presetClass="entr" presetSubtype="16" fill="hold" nodeType="clickEffect">
                                  <p:stCondLst>
                                    <p:cond delay="0"/>
                                  </p:stCondLst>
                                  <p:childTnLst>
                                    <p:set>
                                      <p:cBhvr>
                                        <p:cTn id="21" dur="1" fill="hold">
                                          <p:stCondLst>
                                            <p:cond delay="0"/>
                                          </p:stCondLst>
                                        </p:cTn>
                                        <p:tgtEl>
                                          <p:spTgt spid="4127"/>
                                        </p:tgtEl>
                                        <p:attrNameLst>
                                          <p:attrName>style.visibility</p:attrName>
                                        </p:attrNameLst>
                                      </p:cBhvr>
                                      <p:to>
                                        <p:strVal val="visible"/>
                                      </p:to>
                                    </p:set>
                                    <p:animEffect transition="in" filter="box(in)">
                                      <p:cBhvr>
                                        <p:cTn id="22" dur="500"/>
                                        <p:tgtEl>
                                          <p:spTgt spid="4127"/>
                                        </p:tgtEl>
                                      </p:cBhvr>
                                    </p:animEffect>
                                  </p:childTnLst>
                                </p:cTn>
                              </p:par>
                            </p:childTnLst>
                          </p:cTn>
                        </p:par>
                      </p:childTnLst>
                    </p:cTn>
                  </p:par>
                  <p:par>
                    <p:cTn id="23" fill="hold">
                      <p:stCondLst>
                        <p:cond delay="indefinite"/>
                      </p:stCondLst>
                      <p:childTnLst>
                        <p:par>
                          <p:cTn id="24" fill="hold">
                            <p:stCondLst>
                              <p:cond delay="0"/>
                            </p:stCondLst>
                            <p:childTnLst>
                              <p:par>
                                <p:cTn id="25" presetID="4" presetClass="entr" presetSubtype="16" fill="hold" nodeType="clickEffect">
                                  <p:stCondLst>
                                    <p:cond delay="0"/>
                                  </p:stCondLst>
                                  <p:childTnLst>
                                    <p:set>
                                      <p:cBhvr>
                                        <p:cTn id="26" dur="1" fill="hold">
                                          <p:stCondLst>
                                            <p:cond delay="0"/>
                                          </p:stCondLst>
                                        </p:cTn>
                                        <p:tgtEl>
                                          <p:spTgt spid="4117"/>
                                        </p:tgtEl>
                                        <p:attrNameLst>
                                          <p:attrName>style.visibility</p:attrName>
                                        </p:attrNameLst>
                                      </p:cBhvr>
                                      <p:to>
                                        <p:strVal val="visible"/>
                                      </p:to>
                                    </p:set>
                                    <p:animEffect transition="in" filter="box(in)">
                                      <p:cBhvr>
                                        <p:cTn id="27" dur="500"/>
                                        <p:tgtEl>
                                          <p:spTgt spid="4117"/>
                                        </p:tgtEl>
                                      </p:cBhvr>
                                    </p:animEffect>
                                  </p:childTnLst>
                                </p:cTn>
                              </p:par>
                            </p:childTnLst>
                          </p:cTn>
                        </p:par>
                      </p:childTnLst>
                    </p:cTn>
                  </p:par>
                  <p:par>
                    <p:cTn id="28" fill="hold">
                      <p:stCondLst>
                        <p:cond delay="indefinite"/>
                      </p:stCondLst>
                      <p:childTnLst>
                        <p:par>
                          <p:cTn id="29" fill="hold">
                            <p:stCondLst>
                              <p:cond delay="0"/>
                            </p:stCondLst>
                            <p:childTnLst>
                              <p:par>
                                <p:cTn id="30" presetID="4" presetClass="entr" presetSubtype="16" fill="hold" nodeType="clickEffect">
                                  <p:stCondLst>
                                    <p:cond delay="0"/>
                                  </p:stCondLst>
                                  <p:childTnLst>
                                    <p:set>
                                      <p:cBhvr>
                                        <p:cTn id="31" dur="1" fill="hold">
                                          <p:stCondLst>
                                            <p:cond delay="0"/>
                                          </p:stCondLst>
                                        </p:cTn>
                                        <p:tgtEl>
                                          <p:spTgt spid="16"/>
                                        </p:tgtEl>
                                        <p:attrNameLst>
                                          <p:attrName>style.visibility</p:attrName>
                                        </p:attrNameLst>
                                      </p:cBhvr>
                                      <p:to>
                                        <p:strVal val="visible"/>
                                      </p:to>
                                    </p:set>
                                    <p:animEffect transition="in" filter="box(in)">
                                      <p:cBhvr>
                                        <p:cTn id="32" dur="500"/>
                                        <p:tgtEl>
                                          <p:spTgt spid="16"/>
                                        </p:tgtEl>
                                      </p:cBhvr>
                                    </p:animEffect>
                                  </p:childTnLst>
                                </p:cTn>
                              </p:par>
                            </p:childTnLst>
                          </p:cTn>
                        </p:par>
                      </p:childTnLst>
                    </p:cTn>
                  </p:par>
                  <p:par>
                    <p:cTn id="33" fill="hold">
                      <p:stCondLst>
                        <p:cond delay="indefinite"/>
                      </p:stCondLst>
                      <p:childTnLst>
                        <p:par>
                          <p:cTn id="34" fill="hold">
                            <p:stCondLst>
                              <p:cond delay="0"/>
                            </p:stCondLst>
                            <p:childTnLst>
                              <p:par>
                                <p:cTn id="35" presetID="4" presetClass="entr" presetSubtype="16" fill="hold" grpId="0" nodeType="clickEffect">
                                  <p:stCondLst>
                                    <p:cond delay="0"/>
                                  </p:stCondLst>
                                  <p:childTnLst>
                                    <p:set>
                                      <p:cBhvr>
                                        <p:cTn id="36" dur="1" fill="hold">
                                          <p:stCondLst>
                                            <p:cond delay="0"/>
                                          </p:stCondLst>
                                        </p:cTn>
                                        <p:tgtEl>
                                          <p:spTgt spid="36"/>
                                        </p:tgtEl>
                                        <p:attrNameLst>
                                          <p:attrName>style.visibility</p:attrName>
                                        </p:attrNameLst>
                                      </p:cBhvr>
                                      <p:to>
                                        <p:strVal val="visible"/>
                                      </p:to>
                                    </p:set>
                                    <p:animEffect transition="in" filter="box(in)">
                                      <p:cBhvr>
                                        <p:cTn id="37" dur="500"/>
                                        <p:tgtEl>
                                          <p:spTgt spid="36"/>
                                        </p:tgtEl>
                                      </p:cBhvr>
                                    </p:animEffect>
                                  </p:childTnLst>
                                </p:cTn>
                              </p:par>
                            </p:childTnLst>
                          </p:cTn>
                        </p:par>
                      </p:childTnLst>
                    </p:cTn>
                  </p:par>
                  <p:par>
                    <p:cTn id="38" fill="hold">
                      <p:stCondLst>
                        <p:cond delay="indefinite"/>
                      </p:stCondLst>
                      <p:childTnLst>
                        <p:par>
                          <p:cTn id="39" fill="hold">
                            <p:stCondLst>
                              <p:cond delay="0"/>
                            </p:stCondLst>
                            <p:childTnLst>
                              <p:par>
                                <p:cTn id="40" presetID="4" presetClass="entr" presetSubtype="16" fill="hold" nodeType="clickEffect">
                                  <p:stCondLst>
                                    <p:cond delay="0"/>
                                  </p:stCondLst>
                                  <p:childTnLst>
                                    <p:set>
                                      <p:cBhvr>
                                        <p:cTn id="41" dur="1" fill="hold">
                                          <p:stCondLst>
                                            <p:cond delay="0"/>
                                          </p:stCondLst>
                                        </p:cTn>
                                        <p:tgtEl>
                                          <p:spTgt spid="4129"/>
                                        </p:tgtEl>
                                        <p:attrNameLst>
                                          <p:attrName>style.visibility</p:attrName>
                                        </p:attrNameLst>
                                      </p:cBhvr>
                                      <p:to>
                                        <p:strVal val="visible"/>
                                      </p:to>
                                    </p:set>
                                    <p:animEffect transition="in" filter="box(in)">
                                      <p:cBhvr>
                                        <p:cTn id="42" dur="500"/>
                                        <p:tgtEl>
                                          <p:spTgt spid="4129"/>
                                        </p:tgtEl>
                                      </p:cBhvr>
                                    </p:animEffect>
                                  </p:childTnLst>
                                </p:cTn>
                              </p:par>
                            </p:childTnLst>
                          </p:cTn>
                        </p:par>
                      </p:childTnLst>
                    </p:cTn>
                  </p:par>
                  <p:par>
                    <p:cTn id="43" fill="hold">
                      <p:stCondLst>
                        <p:cond delay="indefinite"/>
                      </p:stCondLst>
                      <p:childTnLst>
                        <p:par>
                          <p:cTn id="44" fill="hold">
                            <p:stCondLst>
                              <p:cond delay="0"/>
                            </p:stCondLst>
                            <p:childTnLst>
                              <p:par>
                                <p:cTn id="45" presetID="4" presetClass="entr" presetSubtype="16" fill="hold" nodeType="clickEffect">
                                  <p:stCondLst>
                                    <p:cond delay="0"/>
                                  </p:stCondLst>
                                  <p:childTnLst>
                                    <p:set>
                                      <p:cBhvr>
                                        <p:cTn id="46" dur="1" fill="hold">
                                          <p:stCondLst>
                                            <p:cond delay="0"/>
                                          </p:stCondLst>
                                        </p:cTn>
                                        <p:tgtEl>
                                          <p:spTgt spid="4113"/>
                                        </p:tgtEl>
                                        <p:attrNameLst>
                                          <p:attrName>style.visibility</p:attrName>
                                        </p:attrNameLst>
                                      </p:cBhvr>
                                      <p:to>
                                        <p:strVal val="visible"/>
                                      </p:to>
                                    </p:set>
                                    <p:animEffect transition="in" filter="box(in)">
                                      <p:cBhvr>
                                        <p:cTn id="47" dur="500"/>
                                        <p:tgtEl>
                                          <p:spTgt spid="4113"/>
                                        </p:tgtEl>
                                      </p:cBhvr>
                                    </p:animEffect>
                                  </p:childTnLst>
                                </p:cTn>
                              </p:par>
                            </p:childTnLst>
                          </p:cTn>
                        </p:par>
                      </p:childTnLst>
                    </p:cTn>
                  </p:par>
                  <p:par>
                    <p:cTn id="48" fill="hold">
                      <p:stCondLst>
                        <p:cond delay="indefinite"/>
                      </p:stCondLst>
                      <p:childTnLst>
                        <p:par>
                          <p:cTn id="49" fill="hold">
                            <p:stCondLst>
                              <p:cond delay="0"/>
                            </p:stCondLst>
                            <p:childTnLst>
                              <p:par>
                                <p:cTn id="50" presetID="4" presetClass="entr" presetSubtype="16" fill="hold" grpId="0" nodeType="clickEffect">
                                  <p:stCondLst>
                                    <p:cond delay="0"/>
                                  </p:stCondLst>
                                  <p:childTnLst>
                                    <p:set>
                                      <p:cBhvr>
                                        <p:cTn id="51" dur="1" fill="hold">
                                          <p:stCondLst>
                                            <p:cond delay="0"/>
                                          </p:stCondLst>
                                        </p:cTn>
                                        <p:tgtEl>
                                          <p:spTgt spid="23"/>
                                        </p:tgtEl>
                                        <p:attrNameLst>
                                          <p:attrName>style.visibility</p:attrName>
                                        </p:attrNameLst>
                                      </p:cBhvr>
                                      <p:to>
                                        <p:strVal val="visible"/>
                                      </p:to>
                                    </p:set>
                                    <p:animEffect transition="in" filter="box(in)">
                                      <p:cBhvr>
                                        <p:cTn id="52"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36"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Заголовок 1"/>
          <p:cNvSpPr>
            <a:spLocks noGrp="1"/>
          </p:cNvSpPr>
          <p:nvPr>
            <p:ph type="title" idx="4294967295"/>
          </p:nvPr>
        </p:nvSpPr>
        <p:spPr>
          <a:xfrm>
            <a:off x="357188" y="785813"/>
            <a:ext cx="8786812" cy="1143000"/>
          </a:xfrm>
        </p:spPr>
        <p:txBody>
          <a:bodyPr/>
          <a:lstStyle/>
          <a:p>
            <a:pPr algn="l"/>
            <a:r>
              <a:rPr lang="ru-RU" sz="2000" b="1" smtClean="0"/>
              <a:t/>
            </a:r>
            <a:br>
              <a:rPr lang="ru-RU" sz="2000" b="1" smtClean="0"/>
            </a:br>
            <a:r>
              <a:rPr lang="ru-RU" sz="2000" b="1" smtClean="0"/>
              <a:t/>
            </a:r>
            <a:br>
              <a:rPr lang="ru-RU" sz="2000" b="1" smtClean="0"/>
            </a:br>
            <a:r>
              <a:rPr lang="ru-RU" sz="2000" b="1" smtClean="0">
                <a:solidFill>
                  <a:schemeClr val="bg1"/>
                </a:solidFill>
              </a:rPr>
              <a:t>№ 320</a:t>
            </a:r>
            <a:r>
              <a:rPr lang="en-US" sz="2000" b="1" smtClean="0">
                <a:solidFill>
                  <a:schemeClr val="bg1"/>
                </a:solidFill>
              </a:rPr>
              <a:t>187</a:t>
            </a:r>
            <a:r>
              <a:rPr lang="ru-RU" sz="2000" smtClean="0"/>
              <a:t/>
            </a:r>
            <a:br>
              <a:rPr lang="ru-RU" sz="2000" smtClean="0"/>
            </a:br>
            <a:r>
              <a:rPr lang="ru-RU" sz="2000" b="1" smtClean="0"/>
              <a:t> </a:t>
            </a:r>
            <a:r>
              <a:rPr lang="ru-RU" sz="2400" b="1" i="1" smtClean="0"/>
              <a:t>При артиллерийской стрельбе автоматическая система делает выстрел по цели. Если цель не уничтожена, то система делает повторный выстрел. Выстрелы повторяются до тех пор, пока цель не будет уничтожена. Вероятность уничтожения некоторой цели при первом выстреле равна 0,4, а при каждом последующем — 0,6. Сколько выстрелов потребуется для того, чтобы вероятность уничтожения цели была не менее 0,98?</a:t>
            </a:r>
          </a:p>
        </p:txBody>
      </p:sp>
      <p:sp>
        <p:nvSpPr>
          <p:cNvPr id="5" name="Номер слайда 4"/>
          <p:cNvSpPr txBox="1">
            <a:spLocks noGrp="1"/>
          </p:cNvSpPr>
          <p:nvPr/>
        </p:nvSpPr>
        <p:spPr>
          <a:xfrm>
            <a:off x="6553200" y="6356350"/>
            <a:ext cx="2133600" cy="365125"/>
          </a:xfrm>
          <a:prstGeom prst="rect">
            <a:avLst/>
          </a:prstGeom>
          <a:noFill/>
        </p:spPr>
        <p:txBody>
          <a:bodyPr anchor="ctr"/>
          <a:lstStyle/>
          <a:p>
            <a:pPr algn="r" fontAlgn="auto">
              <a:spcBef>
                <a:spcPts val="0"/>
              </a:spcBef>
              <a:spcAft>
                <a:spcPts val="0"/>
              </a:spcAft>
              <a:defRPr/>
            </a:pPr>
            <a:fld id="{AC1055D6-FB02-4C3C-9B91-D10341ED9C23}" type="slidenum">
              <a:rPr lang="ru-RU" sz="1200">
                <a:solidFill>
                  <a:schemeClr val="tx1">
                    <a:tint val="75000"/>
                  </a:schemeClr>
                </a:solidFill>
                <a:latin typeface="+mn-lt"/>
                <a:cs typeface="+mn-cs"/>
              </a:rPr>
              <a:pPr algn="r" fontAlgn="auto">
                <a:spcBef>
                  <a:spcPts val="0"/>
                </a:spcBef>
                <a:spcAft>
                  <a:spcPts val="0"/>
                </a:spcAft>
                <a:defRPr/>
              </a:pPr>
              <a:t>33</a:t>
            </a:fld>
            <a:endParaRPr lang="ru-RU" sz="1200">
              <a:solidFill>
                <a:schemeClr val="tx1">
                  <a:tint val="75000"/>
                </a:schemeClr>
              </a:solidFill>
              <a:latin typeface="+mn-lt"/>
              <a:cs typeface="+mn-cs"/>
            </a:endParaRPr>
          </a:p>
        </p:txBody>
      </p:sp>
      <p:sp>
        <p:nvSpPr>
          <p:cNvPr id="49156" name="Прямоугольник 5"/>
          <p:cNvSpPr>
            <a:spLocks noChangeArrowheads="1"/>
          </p:cNvSpPr>
          <p:nvPr/>
        </p:nvSpPr>
        <p:spPr bwMode="auto">
          <a:xfrm>
            <a:off x="357188" y="3214688"/>
            <a:ext cx="1495425" cy="461962"/>
          </a:xfrm>
          <a:prstGeom prst="rect">
            <a:avLst/>
          </a:prstGeom>
          <a:noFill/>
          <a:ln w="9525">
            <a:noFill/>
            <a:miter lim="800000"/>
            <a:headEnd/>
            <a:tailEnd/>
          </a:ln>
        </p:spPr>
        <p:txBody>
          <a:bodyPr wrap="none">
            <a:spAutoFit/>
          </a:bodyPr>
          <a:lstStyle/>
          <a:p>
            <a:r>
              <a:rPr lang="ru-RU" sz="2400" b="1">
                <a:latin typeface="Times New Roman" pitchFamily="18" charset="0"/>
                <a:cs typeface="Times New Roman" pitchFamily="18" charset="0"/>
              </a:rPr>
              <a:t>Решение:</a:t>
            </a:r>
          </a:p>
        </p:txBody>
      </p:sp>
      <p:sp>
        <p:nvSpPr>
          <p:cNvPr id="7" name="TextBox 6"/>
          <p:cNvSpPr txBox="1">
            <a:spLocks noChangeArrowheads="1"/>
          </p:cNvSpPr>
          <p:nvPr/>
        </p:nvSpPr>
        <p:spPr bwMode="auto">
          <a:xfrm>
            <a:off x="571500" y="5000625"/>
            <a:ext cx="7000875" cy="738188"/>
          </a:xfrm>
          <a:prstGeom prst="rect">
            <a:avLst/>
          </a:prstGeom>
          <a:noFill/>
          <a:ln w="9525">
            <a:noFill/>
            <a:miter lim="800000"/>
            <a:headEnd/>
            <a:tailEnd/>
          </a:ln>
        </p:spPr>
        <p:txBody>
          <a:bodyPr>
            <a:spAutoFit/>
          </a:bodyPr>
          <a:lstStyle/>
          <a:p>
            <a:r>
              <a:rPr lang="ru-RU" sz="2400" b="1" i="1">
                <a:latin typeface="Times New Roman" pitchFamily="18" charset="0"/>
                <a:cs typeface="Times New Roman" pitchFamily="18" charset="0"/>
              </a:rPr>
              <a:t>Событие А – первый раз не попал. Р(А)=1-0,4=0,6</a:t>
            </a:r>
            <a:endParaRPr lang="en-US" sz="2400" b="1" i="1">
              <a:latin typeface="Times New Roman" pitchFamily="18" charset="0"/>
              <a:cs typeface="Times New Roman" pitchFamily="18" charset="0"/>
            </a:endParaRPr>
          </a:p>
          <a:p>
            <a:endParaRPr lang="ru-RU" b="1" i="1">
              <a:latin typeface="Times New Roman" pitchFamily="18" charset="0"/>
              <a:cs typeface="Times New Roman" pitchFamily="18" charset="0"/>
            </a:endParaRPr>
          </a:p>
        </p:txBody>
      </p:sp>
      <p:sp>
        <p:nvSpPr>
          <p:cNvPr id="9" name="TextBox 8"/>
          <p:cNvSpPr txBox="1">
            <a:spLocks noChangeArrowheads="1"/>
          </p:cNvSpPr>
          <p:nvPr/>
        </p:nvSpPr>
        <p:spPr bwMode="auto">
          <a:xfrm>
            <a:off x="1857375" y="3500438"/>
            <a:ext cx="6215063" cy="461962"/>
          </a:xfrm>
          <a:prstGeom prst="rect">
            <a:avLst/>
          </a:prstGeom>
          <a:noFill/>
          <a:ln w="9525">
            <a:noFill/>
            <a:miter lim="800000"/>
            <a:headEnd/>
            <a:tailEnd/>
          </a:ln>
        </p:spPr>
        <p:txBody>
          <a:bodyPr>
            <a:spAutoFit/>
          </a:bodyPr>
          <a:lstStyle/>
          <a:p>
            <a:r>
              <a:rPr lang="ru-RU" sz="2400" b="1" i="1">
                <a:latin typeface="Times New Roman" pitchFamily="18" charset="0"/>
                <a:cs typeface="Times New Roman" pitchFamily="18" charset="0"/>
              </a:rPr>
              <a:t>Лучше переформулировать задачу. </a:t>
            </a:r>
          </a:p>
        </p:txBody>
      </p:sp>
      <p:sp>
        <p:nvSpPr>
          <p:cNvPr id="10" name="TextBox 9"/>
          <p:cNvSpPr txBox="1">
            <a:spLocks noChangeArrowheads="1"/>
          </p:cNvSpPr>
          <p:nvPr/>
        </p:nvSpPr>
        <p:spPr bwMode="auto">
          <a:xfrm>
            <a:off x="428625" y="3929063"/>
            <a:ext cx="8429625" cy="830262"/>
          </a:xfrm>
          <a:prstGeom prst="rect">
            <a:avLst/>
          </a:prstGeom>
          <a:noFill/>
          <a:ln w="9525">
            <a:noFill/>
            <a:miter lim="800000"/>
            <a:headEnd/>
            <a:tailEnd/>
          </a:ln>
        </p:spPr>
        <p:txBody>
          <a:bodyPr>
            <a:spAutoFit/>
          </a:bodyPr>
          <a:lstStyle/>
          <a:p>
            <a:r>
              <a:rPr lang="ru-RU" sz="2400" b="1" i="1">
                <a:latin typeface="Times New Roman" pitchFamily="18" charset="0"/>
                <a:cs typeface="Times New Roman" pitchFamily="18" charset="0"/>
              </a:rPr>
              <a:t>Сколько выстрелов </a:t>
            </a:r>
            <a:r>
              <a:rPr lang="en-US" sz="2400" b="1" i="1">
                <a:latin typeface="Times New Roman" pitchFamily="18" charset="0"/>
                <a:cs typeface="Times New Roman" pitchFamily="18" charset="0"/>
              </a:rPr>
              <a:t>(n)</a:t>
            </a:r>
            <a:r>
              <a:rPr lang="ru-RU" sz="2400" b="1" i="1">
                <a:latin typeface="Times New Roman" pitchFamily="18" charset="0"/>
                <a:cs typeface="Times New Roman" pitchFamily="18" charset="0"/>
              </a:rPr>
              <a:t> надо сделать, чтобы вероятность непопадания была меньше или равна 0,02 (1-0,98)</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ox(in)">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box(in)">
                                      <p:cBhvr>
                                        <p:cTn id="12" dur="5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box(in)">
                                      <p:cBhvr>
                                        <p:cTn id="1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P spid="10"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6" name="Заголовок 1"/>
          <p:cNvSpPr>
            <a:spLocks noGrp="1"/>
          </p:cNvSpPr>
          <p:nvPr>
            <p:ph type="title" idx="4294967295"/>
          </p:nvPr>
        </p:nvSpPr>
        <p:spPr>
          <a:xfrm>
            <a:off x="500063" y="785813"/>
            <a:ext cx="8643937" cy="1143000"/>
          </a:xfrm>
        </p:spPr>
        <p:txBody>
          <a:bodyPr/>
          <a:lstStyle/>
          <a:p>
            <a:pPr algn="l"/>
            <a:r>
              <a:rPr lang="ru-RU" sz="2000" b="1" smtClean="0"/>
              <a:t/>
            </a:r>
            <a:br>
              <a:rPr lang="ru-RU" sz="2000" b="1" smtClean="0"/>
            </a:br>
            <a:r>
              <a:rPr lang="ru-RU" sz="2000" b="1" smtClean="0"/>
              <a:t/>
            </a:r>
            <a:br>
              <a:rPr lang="ru-RU" sz="2000" b="1" smtClean="0"/>
            </a:br>
            <a:r>
              <a:rPr lang="ru-RU" sz="2000" b="1" smtClean="0">
                <a:solidFill>
                  <a:schemeClr val="bg1"/>
                </a:solidFill>
              </a:rPr>
              <a:t>№ 320</a:t>
            </a:r>
            <a:r>
              <a:rPr lang="en-US" sz="2000" b="1" smtClean="0">
                <a:solidFill>
                  <a:schemeClr val="bg1"/>
                </a:solidFill>
              </a:rPr>
              <a:t>187</a:t>
            </a:r>
            <a:r>
              <a:rPr lang="ru-RU" sz="2000" smtClean="0"/>
              <a:t/>
            </a:r>
            <a:br>
              <a:rPr lang="ru-RU" sz="2000" smtClean="0"/>
            </a:br>
            <a:r>
              <a:rPr lang="ru-RU" sz="2000" b="1" smtClean="0"/>
              <a:t> </a:t>
            </a:r>
            <a:r>
              <a:rPr lang="ru-RU" sz="2400" b="1" i="1" smtClean="0"/>
              <a:t>При артиллерийской стрельбе автоматическая система делает выстрел по цели. Если цель не уничтожена, то система делает повторный выстрел. Выстрелы повторяются до тех пор, пока цель не будет уничтожена. Вероятность уничтожения некоторой цели при первом выстреле равна 0,4, а при каждом последующем — 0,6. Сколько выстрелов потребуется для того, чтобы вероятность уничтожения цели была не менее 0,98?</a:t>
            </a:r>
          </a:p>
        </p:txBody>
      </p:sp>
      <p:sp>
        <p:nvSpPr>
          <p:cNvPr id="5" name="Номер слайда 4"/>
          <p:cNvSpPr txBox="1">
            <a:spLocks noGrp="1"/>
          </p:cNvSpPr>
          <p:nvPr/>
        </p:nvSpPr>
        <p:spPr>
          <a:xfrm>
            <a:off x="6553200" y="6356350"/>
            <a:ext cx="2133600" cy="365125"/>
          </a:xfrm>
          <a:prstGeom prst="rect">
            <a:avLst/>
          </a:prstGeom>
          <a:noFill/>
        </p:spPr>
        <p:txBody>
          <a:bodyPr anchor="ctr"/>
          <a:lstStyle/>
          <a:p>
            <a:pPr algn="r" fontAlgn="auto">
              <a:spcBef>
                <a:spcPts val="0"/>
              </a:spcBef>
              <a:spcAft>
                <a:spcPts val="0"/>
              </a:spcAft>
              <a:defRPr/>
            </a:pPr>
            <a:fld id="{286A72F6-05F6-474D-8339-4075608EA030}" type="slidenum">
              <a:rPr lang="ru-RU" sz="1200">
                <a:solidFill>
                  <a:schemeClr val="tx1">
                    <a:tint val="75000"/>
                  </a:schemeClr>
                </a:solidFill>
                <a:latin typeface="+mn-lt"/>
                <a:cs typeface="+mn-cs"/>
              </a:rPr>
              <a:pPr algn="r" fontAlgn="auto">
                <a:spcBef>
                  <a:spcPts val="0"/>
                </a:spcBef>
                <a:spcAft>
                  <a:spcPts val="0"/>
                </a:spcAft>
                <a:defRPr/>
              </a:pPr>
              <a:t>34</a:t>
            </a:fld>
            <a:endParaRPr lang="ru-RU" sz="1200">
              <a:solidFill>
                <a:schemeClr val="tx1">
                  <a:tint val="75000"/>
                </a:schemeClr>
              </a:solidFill>
              <a:latin typeface="+mn-lt"/>
              <a:cs typeface="+mn-cs"/>
            </a:endParaRPr>
          </a:p>
        </p:txBody>
      </p:sp>
      <p:sp>
        <p:nvSpPr>
          <p:cNvPr id="18438" name="Прямоугольник 5"/>
          <p:cNvSpPr>
            <a:spLocks noChangeArrowheads="1"/>
          </p:cNvSpPr>
          <p:nvPr/>
        </p:nvSpPr>
        <p:spPr bwMode="auto">
          <a:xfrm>
            <a:off x="428625" y="3286125"/>
            <a:ext cx="1495425" cy="461963"/>
          </a:xfrm>
          <a:prstGeom prst="rect">
            <a:avLst/>
          </a:prstGeom>
          <a:noFill/>
          <a:ln w="9525">
            <a:noFill/>
            <a:miter lim="800000"/>
            <a:headEnd/>
            <a:tailEnd/>
          </a:ln>
        </p:spPr>
        <p:txBody>
          <a:bodyPr wrap="none">
            <a:spAutoFit/>
          </a:bodyPr>
          <a:lstStyle/>
          <a:p>
            <a:r>
              <a:rPr lang="ru-RU" sz="2400" b="1">
                <a:latin typeface="Times New Roman" pitchFamily="18" charset="0"/>
                <a:cs typeface="Times New Roman" pitchFamily="18" charset="0"/>
              </a:rPr>
              <a:t>Решение:</a:t>
            </a:r>
          </a:p>
        </p:txBody>
      </p:sp>
      <p:sp>
        <p:nvSpPr>
          <p:cNvPr id="8" name="TextBox 7"/>
          <p:cNvSpPr txBox="1">
            <a:spLocks noChangeArrowheads="1"/>
          </p:cNvSpPr>
          <p:nvPr/>
        </p:nvSpPr>
        <p:spPr bwMode="auto">
          <a:xfrm>
            <a:off x="285750" y="3714750"/>
            <a:ext cx="8858250" cy="1200150"/>
          </a:xfrm>
          <a:prstGeom prst="rect">
            <a:avLst/>
          </a:prstGeom>
          <a:noFill/>
          <a:ln w="9525">
            <a:noFill/>
            <a:miter lim="800000"/>
            <a:headEnd/>
            <a:tailEnd/>
          </a:ln>
        </p:spPr>
        <p:txBody>
          <a:bodyPr>
            <a:spAutoFit/>
          </a:bodyPr>
          <a:lstStyle/>
          <a:p>
            <a:r>
              <a:rPr lang="ru-RU" sz="2400" b="1" i="1">
                <a:latin typeface="Times New Roman" pitchFamily="18" charset="0"/>
                <a:cs typeface="Times New Roman" pitchFamily="18" charset="0"/>
              </a:rPr>
              <a:t>Тогда рассматриваем события – не попал при следующих выстрелах (возможны если не попал первый раз т. е. к-во событий =</a:t>
            </a:r>
            <a:r>
              <a:rPr lang="en-US" sz="2400" b="1" i="1">
                <a:latin typeface="Times New Roman" pitchFamily="18" charset="0"/>
                <a:cs typeface="Times New Roman" pitchFamily="18" charset="0"/>
              </a:rPr>
              <a:t>n-1</a:t>
            </a:r>
            <a:r>
              <a:rPr lang="ru-RU" sz="2400" b="1" i="1">
                <a:latin typeface="Times New Roman" pitchFamily="18" charset="0"/>
                <a:cs typeface="Times New Roman" pitchFamily="18" charset="0"/>
              </a:rPr>
              <a:t>)</a:t>
            </a:r>
            <a:r>
              <a:rPr lang="en-US" sz="2400" b="1" i="1">
                <a:latin typeface="Times New Roman" pitchFamily="18" charset="0"/>
                <a:cs typeface="Times New Roman" pitchFamily="18" charset="0"/>
              </a:rPr>
              <a:t>. P=1-0,6=0,4</a:t>
            </a:r>
            <a:endParaRPr lang="ru-RU" sz="2400" b="1" i="1">
              <a:latin typeface="Times New Roman" pitchFamily="18" charset="0"/>
              <a:cs typeface="Times New Roman" pitchFamily="18" charset="0"/>
            </a:endParaRPr>
          </a:p>
        </p:txBody>
      </p:sp>
      <p:graphicFrame>
        <p:nvGraphicFramePr>
          <p:cNvPr id="2" name="Object 5"/>
          <p:cNvGraphicFramePr>
            <a:graphicFrameLocks noChangeAspect="1"/>
          </p:cNvGraphicFramePr>
          <p:nvPr/>
        </p:nvGraphicFramePr>
        <p:xfrm>
          <a:off x="500063" y="4929188"/>
          <a:ext cx="2928937" cy="520700"/>
        </p:xfrm>
        <a:graphic>
          <a:graphicData uri="http://schemas.openxmlformats.org/presentationml/2006/ole">
            <p:oleObj spid="_x0000_s18434" name="Формула" r:id="rId3" imgW="1282680" imgH="228600" progId="Equation.3">
              <p:embed/>
            </p:oleObj>
          </a:graphicData>
        </a:graphic>
      </p:graphicFrame>
      <p:graphicFrame>
        <p:nvGraphicFramePr>
          <p:cNvPr id="3" name="Object 6"/>
          <p:cNvGraphicFramePr>
            <a:graphicFrameLocks noChangeAspect="1"/>
          </p:cNvGraphicFramePr>
          <p:nvPr/>
        </p:nvGraphicFramePr>
        <p:xfrm>
          <a:off x="4143375" y="4786313"/>
          <a:ext cx="1928813" cy="854075"/>
        </p:xfrm>
        <a:graphic>
          <a:graphicData uri="http://schemas.openxmlformats.org/presentationml/2006/ole">
            <p:oleObj spid="_x0000_s18435" name="Формула" r:id="rId4" imgW="914400" imgH="406080" progId="Equation.3">
              <p:embed/>
            </p:oleObj>
          </a:graphicData>
        </a:graphic>
      </p:graphicFrame>
      <p:sp>
        <p:nvSpPr>
          <p:cNvPr id="12" name="TextBox 11"/>
          <p:cNvSpPr txBox="1">
            <a:spLocks noChangeArrowheads="1"/>
          </p:cNvSpPr>
          <p:nvPr/>
        </p:nvSpPr>
        <p:spPr bwMode="auto">
          <a:xfrm>
            <a:off x="428625" y="5429250"/>
            <a:ext cx="3929063" cy="461963"/>
          </a:xfrm>
          <a:prstGeom prst="rect">
            <a:avLst/>
          </a:prstGeom>
          <a:noFill/>
          <a:ln w="9525">
            <a:noFill/>
            <a:miter lim="800000"/>
            <a:headEnd/>
            <a:tailEnd/>
          </a:ln>
        </p:spPr>
        <p:txBody>
          <a:bodyPr>
            <a:spAutoFit/>
          </a:bodyPr>
          <a:lstStyle/>
          <a:p>
            <a:r>
              <a:rPr lang="ru-RU" sz="2400" b="1" i="1">
                <a:latin typeface="Times New Roman" pitchFamily="18" charset="0"/>
                <a:cs typeface="Times New Roman" pitchFamily="18" charset="0"/>
              </a:rPr>
              <a:t>Перебором определяем </a:t>
            </a:r>
            <a:r>
              <a:rPr lang="en-US" sz="2400" b="1" i="1">
                <a:latin typeface="Times New Roman" pitchFamily="18" charset="0"/>
                <a:cs typeface="Times New Roman" pitchFamily="18" charset="0"/>
              </a:rPr>
              <a:t>n.</a:t>
            </a:r>
            <a:endParaRPr lang="ru-RU" sz="2400" b="1" i="1">
              <a:latin typeface="Times New Roman" pitchFamily="18" charset="0"/>
              <a:cs typeface="Times New Roman" pitchFamily="18" charset="0"/>
            </a:endParaRPr>
          </a:p>
        </p:txBody>
      </p:sp>
      <p:sp>
        <p:nvSpPr>
          <p:cNvPr id="13" name="TextBox 12"/>
          <p:cNvSpPr txBox="1">
            <a:spLocks noChangeArrowheads="1"/>
          </p:cNvSpPr>
          <p:nvPr/>
        </p:nvSpPr>
        <p:spPr bwMode="auto">
          <a:xfrm>
            <a:off x="3500438" y="5929313"/>
            <a:ext cx="3143250" cy="461962"/>
          </a:xfrm>
          <a:prstGeom prst="rect">
            <a:avLst/>
          </a:prstGeom>
          <a:noFill/>
          <a:ln w="9525">
            <a:noFill/>
            <a:miter lim="800000"/>
            <a:headEnd/>
            <a:tailEnd/>
          </a:ln>
        </p:spPr>
        <p:txBody>
          <a:bodyPr>
            <a:spAutoFit/>
          </a:bodyPr>
          <a:lstStyle/>
          <a:p>
            <a:r>
              <a:rPr lang="en-US" sz="2400" b="1" i="1">
                <a:latin typeface="Times New Roman" pitchFamily="18" charset="0"/>
                <a:cs typeface="Times New Roman" pitchFamily="18" charset="0"/>
              </a:rPr>
              <a:t>n=5</a:t>
            </a:r>
            <a:endParaRPr lang="ru-RU" sz="2400" b="1" i="1">
              <a:latin typeface="Times New Roman" pitchFamily="18" charset="0"/>
              <a:cs typeface="Times New Roman" pitchFamily="18" charset="0"/>
            </a:endParaRPr>
          </a:p>
        </p:txBody>
      </p:sp>
      <p:sp>
        <p:nvSpPr>
          <p:cNvPr id="18445" name="Прямоугольник 14"/>
          <p:cNvSpPr>
            <a:spLocks noChangeArrowheads="1"/>
          </p:cNvSpPr>
          <p:nvPr/>
        </p:nvSpPr>
        <p:spPr bwMode="auto">
          <a:xfrm>
            <a:off x="5214938" y="5929313"/>
            <a:ext cx="1360487" cy="461962"/>
          </a:xfrm>
          <a:prstGeom prst="rect">
            <a:avLst/>
          </a:prstGeom>
          <a:noFill/>
          <a:ln w="9525">
            <a:noFill/>
            <a:miter lim="800000"/>
            <a:headEnd/>
            <a:tailEnd/>
          </a:ln>
        </p:spPr>
        <p:txBody>
          <a:bodyPr wrap="none">
            <a:spAutoFit/>
          </a:bodyPr>
          <a:lstStyle/>
          <a:p>
            <a:r>
              <a:rPr lang="ru-RU" sz="2400" b="1">
                <a:solidFill>
                  <a:srgbClr val="000000"/>
                </a:solidFill>
                <a:latin typeface="Times New Roman" pitchFamily="18" charset="0"/>
                <a:cs typeface="Times New Roman" pitchFamily="18" charset="0"/>
              </a:rPr>
              <a:t>Ответ:</a:t>
            </a:r>
            <a:r>
              <a:rPr lang="en-US" sz="2400" b="1">
                <a:solidFill>
                  <a:srgbClr val="000000"/>
                </a:solidFill>
                <a:latin typeface="Times New Roman" pitchFamily="18" charset="0"/>
                <a:cs typeface="Times New Roman" pitchFamily="18" charset="0"/>
              </a:rPr>
              <a:t> 5</a:t>
            </a:r>
            <a:endParaRPr lang="ru-RU" sz="2400" b="1">
              <a:solidFill>
                <a:srgbClr val="000000"/>
              </a:solidFill>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ox(in)">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box(in)">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box(in)">
                                      <p:cBhvr>
                                        <p:cTn id="17" dur="5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 presetClass="entr" presetSubtype="16" fill="hold" grpId="0"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box(in)">
                                      <p:cBhvr>
                                        <p:cTn id="22" dur="500"/>
                                        <p:tgtEl>
                                          <p:spTgt spid="12"/>
                                        </p:tgtEl>
                                      </p:cBhvr>
                                    </p:animEffect>
                                  </p:childTnLst>
                                </p:cTn>
                              </p:par>
                            </p:childTnLst>
                          </p:cTn>
                        </p:par>
                      </p:childTnLst>
                    </p:cTn>
                  </p:par>
                  <p:par>
                    <p:cTn id="23" fill="hold">
                      <p:stCondLst>
                        <p:cond delay="indefinite"/>
                      </p:stCondLst>
                      <p:childTnLst>
                        <p:par>
                          <p:cTn id="24" fill="hold">
                            <p:stCondLst>
                              <p:cond delay="0"/>
                            </p:stCondLst>
                            <p:childTnLst>
                              <p:par>
                                <p:cTn id="25" presetID="4" presetClass="entr" presetSubtype="16" fill="hold" grpId="0" nodeType="click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box(in)">
                                      <p:cBhvr>
                                        <p:cTn id="27" dur="500"/>
                                        <p:tgtEl>
                                          <p:spTgt spid="13"/>
                                        </p:tgtEl>
                                      </p:cBhvr>
                                    </p:animEffect>
                                  </p:childTnLst>
                                </p:cTn>
                              </p:par>
                            </p:childTnLst>
                          </p:cTn>
                        </p:par>
                      </p:childTnLst>
                    </p:cTn>
                  </p:par>
                  <p:par>
                    <p:cTn id="28" fill="hold">
                      <p:stCondLst>
                        <p:cond delay="indefinite"/>
                      </p:stCondLst>
                      <p:childTnLst>
                        <p:par>
                          <p:cTn id="29" fill="hold">
                            <p:stCondLst>
                              <p:cond delay="0"/>
                            </p:stCondLst>
                            <p:childTnLst>
                              <p:par>
                                <p:cTn id="30" presetID="4" presetClass="entr" presetSubtype="16" fill="hold" grpId="0" nodeType="clickEffect">
                                  <p:stCondLst>
                                    <p:cond delay="0"/>
                                  </p:stCondLst>
                                  <p:childTnLst>
                                    <p:set>
                                      <p:cBhvr>
                                        <p:cTn id="31" dur="1" fill="hold">
                                          <p:stCondLst>
                                            <p:cond delay="0"/>
                                          </p:stCondLst>
                                        </p:cTn>
                                        <p:tgtEl>
                                          <p:spTgt spid="18445"/>
                                        </p:tgtEl>
                                        <p:attrNameLst>
                                          <p:attrName>style.visibility</p:attrName>
                                        </p:attrNameLst>
                                      </p:cBhvr>
                                      <p:to>
                                        <p:strVal val="visible"/>
                                      </p:to>
                                    </p:set>
                                    <p:animEffect transition="in" filter="box(in)">
                                      <p:cBhvr>
                                        <p:cTn id="32" dur="500"/>
                                        <p:tgtEl>
                                          <p:spTgt spid="184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2" grpId="0"/>
      <p:bldP spid="13" grpId="0"/>
      <p:bldP spid="18445"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Заголовок 1"/>
          <p:cNvSpPr>
            <a:spLocks noGrp="1"/>
          </p:cNvSpPr>
          <p:nvPr>
            <p:ph type="title" idx="4294967295"/>
          </p:nvPr>
        </p:nvSpPr>
        <p:spPr>
          <a:xfrm>
            <a:off x="500063" y="714375"/>
            <a:ext cx="8643937" cy="1143000"/>
          </a:xfrm>
        </p:spPr>
        <p:txBody>
          <a:bodyPr/>
          <a:lstStyle/>
          <a:p>
            <a:pPr algn="l"/>
            <a:r>
              <a:rPr lang="ru-RU" sz="2000" b="1" smtClean="0"/>
              <a:t/>
            </a:r>
            <a:br>
              <a:rPr lang="ru-RU" sz="2000" b="1" smtClean="0"/>
            </a:br>
            <a:r>
              <a:rPr lang="ru-RU" sz="2000" b="1" smtClean="0"/>
              <a:t/>
            </a:r>
            <a:br>
              <a:rPr lang="ru-RU" sz="2000" b="1" smtClean="0"/>
            </a:br>
            <a:r>
              <a:rPr lang="ru-RU" sz="2000" b="1" smtClean="0">
                <a:solidFill>
                  <a:schemeClr val="bg1"/>
                </a:solidFill>
              </a:rPr>
              <a:t>№ 320</a:t>
            </a:r>
            <a:r>
              <a:rPr lang="en-US" sz="2000" b="1" smtClean="0">
                <a:solidFill>
                  <a:schemeClr val="bg1"/>
                </a:solidFill>
              </a:rPr>
              <a:t>187</a:t>
            </a:r>
            <a:r>
              <a:rPr lang="ru-RU" sz="2000" smtClean="0"/>
              <a:t/>
            </a:r>
            <a:br>
              <a:rPr lang="ru-RU" sz="2000" smtClean="0"/>
            </a:br>
            <a:r>
              <a:rPr lang="ru-RU" sz="2000" b="1" smtClean="0"/>
              <a:t> </a:t>
            </a:r>
            <a:r>
              <a:rPr lang="ru-RU" sz="2400" b="1" i="1" smtClean="0"/>
              <a:t>При артиллерийской стрельбе автоматическая система делает выстрел по цели. Если цель не уничтожена, то система делает повторный выстрел. Выстрелы повторяются до тех пор, пока цель не будет уничтожена. Вероятность уничтожения некоторой цели при первом выстреле равна 0,4, а при каждом последующем — 0,6. Сколько выстрелов потребуется для того, чтобы вероятность уничтожения цели была не менее 0,98?</a:t>
            </a:r>
          </a:p>
        </p:txBody>
      </p:sp>
      <p:sp>
        <p:nvSpPr>
          <p:cNvPr id="5" name="Номер слайда 4"/>
          <p:cNvSpPr txBox="1">
            <a:spLocks noGrp="1"/>
          </p:cNvSpPr>
          <p:nvPr/>
        </p:nvSpPr>
        <p:spPr>
          <a:xfrm>
            <a:off x="6553200" y="6356350"/>
            <a:ext cx="2133600" cy="365125"/>
          </a:xfrm>
          <a:prstGeom prst="rect">
            <a:avLst/>
          </a:prstGeom>
          <a:noFill/>
        </p:spPr>
        <p:txBody>
          <a:bodyPr anchor="ctr"/>
          <a:lstStyle/>
          <a:p>
            <a:pPr algn="r" fontAlgn="auto">
              <a:spcBef>
                <a:spcPts val="0"/>
              </a:spcBef>
              <a:spcAft>
                <a:spcPts val="0"/>
              </a:spcAft>
              <a:defRPr/>
            </a:pPr>
            <a:fld id="{B533228C-2372-43B5-8A8D-82F430098551}" type="slidenum">
              <a:rPr lang="ru-RU" sz="1200">
                <a:solidFill>
                  <a:schemeClr val="tx1">
                    <a:tint val="75000"/>
                  </a:schemeClr>
                </a:solidFill>
                <a:latin typeface="+mn-lt"/>
                <a:cs typeface="+mn-cs"/>
              </a:rPr>
              <a:pPr algn="r" fontAlgn="auto">
                <a:spcBef>
                  <a:spcPts val="0"/>
                </a:spcBef>
                <a:spcAft>
                  <a:spcPts val="0"/>
                </a:spcAft>
                <a:defRPr/>
              </a:pPr>
              <a:t>35</a:t>
            </a:fld>
            <a:endParaRPr lang="ru-RU" sz="1200">
              <a:solidFill>
                <a:schemeClr val="tx1">
                  <a:tint val="75000"/>
                </a:schemeClr>
              </a:solidFill>
              <a:latin typeface="+mn-lt"/>
              <a:cs typeface="+mn-cs"/>
            </a:endParaRPr>
          </a:p>
        </p:txBody>
      </p:sp>
      <p:sp>
        <p:nvSpPr>
          <p:cNvPr id="50180" name="Прямоугольник 5"/>
          <p:cNvSpPr>
            <a:spLocks noChangeArrowheads="1"/>
          </p:cNvSpPr>
          <p:nvPr/>
        </p:nvSpPr>
        <p:spPr bwMode="auto">
          <a:xfrm>
            <a:off x="428625" y="3357563"/>
            <a:ext cx="3652838" cy="461962"/>
          </a:xfrm>
          <a:prstGeom prst="rect">
            <a:avLst/>
          </a:prstGeom>
          <a:noFill/>
          <a:ln w="9525">
            <a:noFill/>
            <a:miter lim="800000"/>
            <a:headEnd/>
            <a:tailEnd/>
          </a:ln>
        </p:spPr>
        <p:txBody>
          <a:bodyPr wrap="none">
            <a:spAutoFit/>
          </a:bodyPr>
          <a:lstStyle/>
          <a:p>
            <a:r>
              <a:rPr lang="ru-RU" sz="2400" b="1">
                <a:latin typeface="Times New Roman" pitchFamily="18" charset="0"/>
                <a:cs typeface="Times New Roman" pitchFamily="18" charset="0"/>
              </a:rPr>
              <a:t>Решение(второй способ)</a:t>
            </a:r>
            <a:r>
              <a:rPr lang="en-US" sz="2400" b="1">
                <a:latin typeface="Times New Roman" pitchFamily="18" charset="0"/>
                <a:cs typeface="Times New Roman" pitchFamily="18" charset="0"/>
              </a:rPr>
              <a:t>:</a:t>
            </a:r>
            <a:endParaRPr lang="ru-RU" sz="2400" b="1">
              <a:latin typeface="Times New Roman" pitchFamily="18" charset="0"/>
              <a:cs typeface="Times New Roman" pitchFamily="18" charset="0"/>
            </a:endParaRPr>
          </a:p>
        </p:txBody>
      </p:sp>
      <p:sp>
        <p:nvSpPr>
          <p:cNvPr id="43013" name="Прямоугольник 14"/>
          <p:cNvSpPr>
            <a:spLocks noChangeArrowheads="1"/>
          </p:cNvSpPr>
          <p:nvPr/>
        </p:nvSpPr>
        <p:spPr bwMode="auto">
          <a:xfrm>
            <a:off x="5214938" y="5929313"/>
            <a:ext cx="1360487" cy="461962"/>
          </a:xfrm>
          <a:prstGeom prst="rect">
            <a:avLst/>
          </a:prstGeom>
          <a:noFill/>
          <a:ln w="9525">
            <a:noFill/>
            <a:miter lim="800000"/>
            <a:headEnd/>
            <a:tailEnd/>
          </a:ln>
        </p:spPr>
        <p:txBody>
          <a:bodyPr wrap="none">
            <a:spAutoFit/>
          </a:bodyPr>
          <a:lstStyle/>
          <a:p>
            <a:r>
              <a:rPr lang="ru-RU" sz="2400" b="1">
                <a:solidFill>
                  <a:srgbClr val="000000"/>
                </a:solidFill>
                <a:latin typeface="Times New Roman" pitchFamily="18" charset="0"/>
                <a:cs typeface="Times New Roman" pitchFamily="18" charset="0"/>
              </a:rPr>
              <a:t>Ответ:</a:t>
            </a:r>
            <a:r>
              <a:rPr lang="en-US" sz="2400" b="1">
                <a:solidFill>
                  <a:srgbClr val="000000"/>
                </a:solidFill>
                <a:latin typeface="Times New Roman" pitchFamily="18" charset="0"/>
                <a:cs typeface="Times New Roman" pitchFamily="18" charset="0"/>
              </a:rPr>
              <a:t> 5</a:t>
            </a:r>
            <a:endParaRPr lang="ru-RU" sz="2400" b="1">
              <a:solidFill>
                <a:srgbClr val="000000"/>
              </a:solidFill>
              <a:latin typeface="Times New Roman" pitchFamily="18" charset="0"/>
              <a:cs typeface="Times New Roman" pitchFamily="18" charset="0"/>
            </a:endParaRPr>
          </a:p>
        </p:txBody>
      </p:sp>
      <p:sp>
        <p:nvSpPr>
          <p:cNvPr id="43014" name="Прямоугольник 10"/>
          <p:cNvSpPr>
            <a:spLocks noChangeArrowheads="1"/>
          </p:cNvSpPr>
          <p:nvPr/>
        </p:nvSpPr>
        <p:spPr bwMode="auto">
          <a:xfrm>
            <a:off x="285750" y="3786188"/>
            <a:ext cx="8501063" cy="461962"/>
          </a:xfrm>
          <a:prstGeom prst="rect">
            <a:avLst/>
          </a:prstGeom>
          <a:noFill/>
          <a:ln w="9525">
            <a:noFill/>
            <a:miter lim="800000"/>
            <a:headEnd/>
            <a:tailEnd/>
          </a:ln>
        </p:spPr>
        <p:txBody>
          <a:bodyPr>
            <a:spAutoFit/>
          </a:bodyPr>
          <a:lstStyle/>
          <a:p>
            <a:r>
              <a:rPr lang="ru-RU" sz="2400" b="1" i="1">
                <a:solidFill>
                  <a:srgbClr val="000000"/>
                </a:solidFill>
                <a:latin typeface="Times New Roman" pitchFamily="18" charset="0"/>
                <a:cs typeface="Times New Roman" pitchFamily="18" charset="0"/>
              </a:rPr>
              <a:t>Вероятность промаха при первом выстреле равна 1-0,4=0,6</a:t>
            </a:r>
          </a:p>
        </p:txBody>
      </p:sp>
      <p:sp>
        <p:nvSpPr>
          <p:cNvPr id="43015" name="Прямоугольник 10"/>
          <p:cNvSpPr>
            <a:spLocks noChangeArrowheads="1"/>
          </p:cNvSpPr>
          <p:nvPr/>
        </p:nvSpPr>
        <p:spPr bwMode="auto">
          <a:xfrm>
            <a:off x="357188" y="4143375"/>
            <a:ext cx="8786812" cy="830263"/>
          </a:xfrm>
          <a:prstGeom prst="rect">
            <a:avLst/>
          </a:prstGeom>
          <a:noFill/>
          <a:ln w="9525">
            <a:noFill/>
            <a:miter lim="800000"/>
            <a:headEnd/>
            <a:tailEnd/>
          </a:ln>
        </p:spPr>
        <p:txBody>
          <a:bodyPr>
            <a:spAutoFit/>
          </a:bodyPr>
          <a:lstStyle/>
          <a:p>
            <a:r>
              <a:rPr lang="ru-RU" sz="2400" b="1" i="1">
                <a:solidFill>
                  <a:srgbClr val="000000"/>
                </a:solidFill>
                <a:latin typeface="Times New Roman" pitchFamily="18" charset="0"/>
                <a:cs typeface="Times New Roman" pitchFamily="18" charset="0"/>
              </a:rPr>
              <a:t>Вероятность промаха при каждом следующем выстреле </a:t>
            </a:r>
          </a:p>
          <a:p>
            <a:r>
              <a:rPr lang="ru-RU" sz="2400" b="1" i="1">
                <a:solidFill>
                  <a:srgbClr val="000000"/>
                </a:solidFill>
                <a:latin typeface="Times New Roman" pitchFamily="18" charset="0"/>
                <a:cs typeface="Times New Roman" pitchFamily="18" charset="0"/>
              </a:rPr>
              <a:t>                                                                                 равна 1-0,6=0,4</a:t>
            </a:r>
          </a:p>
        </p:txBody>
      </p:sp>
      <p:sp>
        <p:nvSpPr>
          <p:cNvPr id="43016" name="Прямоугольник 10"/>
          <p:cNvSpPr>
            <a:spLocks noChangeArrowheads="1"/>
          </p:cNvSpPr>
          <p:nvPr/>
        </p:nvSpPr>
        <p:spPr bwMode="auto">
          <a:xfrm>
            <a:off x="357188" y="4857750"/>
            <a:ext cx="8429625" cy="830263"/>
          </a:xfrm>
          <a:prstGeom prst="rect">
            <a:avLst/>
          </a:prstGeom>
          <a:noFill/>
          <a:ln w="9525">
            <a:noFill/>
            <a:miter lim="800000"/>
            <a:headEnd/>
            <a:tailEnd/>
          </a:ln>
        </p:spPr>
        <p:txBody>
          <a:bodyPr>
            <a:spAutoFit/>
          </a:bodyPr>
          <a:lstStyle/>
          <a:p>
            <a:r>
              <a:rPr lang="ru-RU" sz="2400" b="1" i="1">
                <a:solidFill>
                  <a:srgbClr val="000000"/>
                </a:solidFill>
                <a:latin typeface="Times New Roman" pitchFamily="18" charset="0"/>
                <a:cs typeface="Times New Roman" pitchFamily="18" charset="0"/>
              </a:rPr>
              <a:t>Будем стрелять, пока вероятность промаха будет менее 0,02 </a:t>
            </a:r>
            <a:r>
              <a:rPr lang="en-US" sz="2400" b="1" i="1">
                <a:solidFill>
                  <a:srgbClr val="000000"/>
                </a:solidFill>
                <a:latin typeface="Times New Roman" pitchFamily="18" charset="0"/>
                <a:cs typeface="Times New Roman" pitchFamily="18" charset="0"/>
              </a:rPr>
              <a:t> (</a:t>
            </a:r>
            <a:r>
              <a:rPr lang="ru-RU" sz="2400" b="1" i="1">
                <a:solidFill>
                  <a:srgbClr val="000000"/>
                </a:solidFill>
                <a:latin typeface="Times New Roman" pitchFamily="18" charset="0"/>
                <a:cs typeface="Times New Roman" pitchFamily="18" charset="0"/>
              </a:rPr>
              <a:t>1-0,98 – вероятность не уничтожения цели</a:t>
            </a:r>
            <a:r>
              <a:rPr lang="en-US" sz="2400" b="1" i="1">
                <a:solidFill>
                  <a:srgbClr val="000000"/>
                </a:solidFill>
                <a:latin typeface="Times New Roman" pitchFamily="18" charset="0"/>
                <a:cs typeface="Times New Roman" pitchFamily="18" charset="0"/>
              </a:rPr>
              <a:t>)</a:t>
            </a:r>
            <a:endParaRPr lang="ru-RU" sz="2400" b="1" i="1">
              <a:solidFill>
                <a:srgbClr val="000000"/>
              </a:solidFill>
              <a:latin typeface="Times New Roman" pitchFamily="18" charset="0"/>
              <a:cs typeface="Times New Roman" pitchFamily="18" charset="0"/>
            </a:endParaRPr>
          </a:p>
        </p:txBody>
      </p:sp>
      <p:sp>
        <p:nvSpPr>
          <p:cNvPr id="43017" name="Прямоугольник 10"/>
          <p:cNvSpPr>
            <a:spLocks noChangeArrowheads="1"/>
          </p:cNvSpPr>
          <p:nvPr/>
        </p:nvSpPr>
        <p:spPr bwMode="auto">
          <a:xfrm>
            <a:off x="500063" y="5786438"/>
            <a:ext cx="7000875" cy="461962"/>
          </a:xfrm>
          <a:prstGeom prst="rect">
            <a:avLst/>
          </a:prstGeom>
          <a:noFill/>
          <a:ln w="9525">
            <a:noFill/>
            <a:miter lim="800000"/>
            <a:headEnd/>
            <a:tailEnd/>
          </a:ln>
        </p:spPr>
        <p:txBody>
          <a:bodyPr>
            <a:spAutoFit/>
          </a:bodyPr>
          <a:lstStyle/>
          <a:p>
            <a:r>
              <a:rPr lang="ru-RU" sz="2400" b="1" i="1">
                <a:solidFill>
                  <a:srgbClr val="000000"/>
                </a:solidFill>
                <a:latin typeface="Times New Roman" pitchFamily="18" charset="0"/>
                <a:cs typeface="Times New Roman" pitchFamily="18" charset="0"/>
              </a:rPr>
              <a:t>0,6∙0,4∙0,4∙∙∙</a:t>
            </a:r>
            <a:r>
              <a:rPr lang="en-US" sz="2400" b="1" i="1">
                <a:solidFill>
                  <a:srgbClr val="000000"/>
                </a:solidFill>
                <a:latin typeface="Times New Roman" pitchFamily="18" charset="0"/>
                <a:cs typeface="Times New Roman" pitchFamily="18" charset="0"/>
              </a:rPr>
              <a:t>&lt;</a:t>
            </a:r>
            <a:r>
              <a:rPr lang="ru-RU" sz="2400" b="1" i="1">
                <a:solidFill>
                  <a:srgbClr val="000000"/>
                </a:solidFill>
                <a:latin typeface="Times New Roman" pitchFamily="18" charset="0"/>
                <a:cs typeface="Times New Roman" pitchFamily="18" charset="0"/>
              </a:rPr>
              <a:t>0,02</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43014"/>
                                        </p:tgtEl>
                                        <p:attrNameLst>
                                          <p:attrName>style.visibility</p:attrName>
                                        </p:attrNameLst>
                                      </p:cBhvr>
                                      <p:to>
                                        <p:strVal val="visible"/>
                                      </p:to>
                                    </p:set>
                                    <p:animEffect transition="in" filter="box(in)">
                                      <p:cBhvr>
                                        <p:cTn id="7" dur="500"/>
                                        <p:tgtEl>
                                          <p:spTgt spid="43014"/>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43015"/>
                                        </p:tgtEl>
                                        <p:attrNameLst>
                                          <p:attrName>style.visibility</p:attrName>
                                        </p:attrNameLst>
                                      </p:cBhvr>
                                      <p:to>
                                        <p:strVal val="visible"/>
                                      </p:to>
                                    </p:set>
                                    <p:animEffect transition="in" filter="box(in)">
                                      <p:cBhvr>
                                        <p:cTn id="12" dur="500"/>
                                        <p:tgtEl>
                                          <p:spTgt spid="43015"/>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grpId="0" nodeType="clickEffect">
                                  <p:stCondLst>
                                    <p:cond delay="0"/>
                                  </p:stCondLst>
                                  <p:childTnLst>
                                    <p:set>
                                      <p:cBhvr>
                                        <p:cTn id="16" dur="1" fill="hold">
                                          <p:stCondLst>
                                            <p:cond delay="0"/>
                                          </p:stCondLst>
                                        </p:cTn>
                                        <p:tgtEl>
                                          <p:spTgt spid="43016"/>
                                        </p:tgtEl>
                                        <p:attrNameLst>
                                          <p:attrName>style.visibility</p:attrName>
                                        </p:attrNameLst>
                                      </p:cBhvr>
                                      <p:to>
                                        <p:strVal val="visible"/>
                                      </p:to>
                                    </p:set>
                                    <p:animEffect transition="in" filter="box(in)">
                                      <p:cBhvr>
                                        <p:cTn id="17" dur="500"/>
                                        <p:tgtEl>
                                          <p:spTgt spid="43016"/>
                                        </p:tgtEl>
                                      </p:cBhvr>
                                    </p:animEffect>
                                  </p:childTnLst>
                                </p:cTn>
                              </p:par>
                            </p:childTnLst>
                          </p:cTn>
                        </p:par>
                      </p:childTnLst>
                    </p:cTn>
                  </p:par>
                  <p:par>
                    <p:cTn id="18" fill="hold">
                      <p:stCondLst>
                        <p:cond delay="indefinite"/>
                      </p:stCondLst>
                      <p:childTnLst>
                        <p:par>
                          <p:cTn id="19" fill="hold">
                            <p:stCondLst>
                              <p:cond delay="0"/>
                            </p:stCondLst>
                            <p:childTnLst>
                              <p:par>
                                <p:cTn id="20" presetID="4" presetClass="entr" presetSubtype="16" fill="hold" grpId="0" nodeType="clickEffect">
                                  <p:stCondLst>
                                    <p:cond delay="0"/>
                                  </p:stCondLst>
                                  <p:childTnLst>
                                    <p:set>
                                      <p:cBhvr>
                                        <p:cTn id="21" dur="1" fill="hold">
                                          <p:stCondLst>
                                            <p:cond delay="0"/>
                                          </p:stCondLst>
                                        </p:cTn>
                                        <p:tgtEl>
                                          <p:spTgt spid="43017"/>
                                        </p:tgtEl>
                                        <p:attrNameLst>
                                          <p:attrName>style.visibility</p:attrName>
                                        </p:attrNameLst>
                                      </p:cBhvr>
                                      <p:to>
                                        <p:strVal val="visible"/>
                                      </p:to>
                                    </p:set>
                                    <p:animEffect transition="in" filter="box(in)">
                                      <p:cBhvr>
                                        <p:cTn id="22" dur="500"/>
                                        <p:tgtEl>
                                          <p:spTgt spid="43017"/>
                                        </p:tgtEl>
                                      </p:cBhvr>
                                    </p:animEffect>
                                  </p:childTnLst>
                                </p:cTn>
                              </p:par>
                            </p:childTnLst>
                          </p:cTn>
                        </p:par>
                      </p:childTnLst>
                    </p:cTn>
                  </p:par>
                  <p:par>
                    <p:cTn id="23" fill="hold">
                      <p:stCondLst>
                        <p:cond delay="indefinite"/>
                      </p:stCondLst>
                      <p:childTnLst>
                        <p:par>
                          <p:cTn id="24" fill="hold">
                            <p:stCondLst>
                              <p:cond delay="0"/>
                            </p:stCondLst>
                            <p:childTnLst>
                              <p:par>
                                <p:cTn id="25" presetID="4" presetClass="entr" presetSubtype="16" fill="hold" grpId="0" nodeType="clickEffect">
                                  <p:stCondLst>
                                    <p:cond delay="0"/>
                                  </p:stCondLst>
                                  <p:childTnLst>
                                    <p:set>
                                      <p:cBhvr>
                                        <p:cTn id="26" dur="1" fill="hold">
                                          <p:stCondLst>
                                            <p:cond delay="0"/>
                                          </p:stCondLst>
                                        </p:cTn>
                                        <p:tgtEl>
                                          <p:spTgt spid="43013"/>
                                        </p:tgtEl>
                                        <p:attrNameLst>
                                          <p:attrName>style.visibility</p:attrName>
                                        </p:attrNameLst>
                                      </p:cBhvr>
                                      <p:to>
                                        <p:strVal val="visible"/>
                                      </p:to>
                                    </p:set>
                                    <p:animEffect transition="in" filter="box(in)">
                                      <p:cBhvr>
                                        <p:cTn id="27" dur="500"/>
                                        <p:tgtEl>
                                          <p:spTgt spid="430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013" grpId="0"/>
      <p:bldP spid="43014" grpId="0"/>
      <p:bldP spid="43015" grpId="0"/>
      <p:bldP spid="43016" grpId="0"/>
      <p:bldP spid="43017"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Заголовок 1"/>
          <p:cNvSpPr>
            <a:spLocks noGrp="1"/>
          </p:cNvSpPr>
          <p:nvPr>
            <p:ph type="title" idx="4294967295"/>
          </p:nvPr>
        </p:nvSpPr>
        <p:spPr>
          <a:xfrm>
            <a:off x="0" y="0"/>
            <a:ext cx="8229600" cy="1143000"/>
          </a:xfrm>
        </p:spPr>
        <p:txBody>
          <a:bodyPr/>
          <a:lstStyle/>
          <a:p>
            <a:pPr algn="l"/>
            <a:r>
              <a:rPr lang="ru-RU" sz="2000" b="1" smtClean="0"/>
              <a:t/>
            </a:r>
            <a:br>
              <a:rPr lang="ru-RU" sz="2000" b="1" smtClean="0"/>
            </a:br>
            <a:r>
              <a:rPr lang="ru-RU" sz="2000" b="1" smtClean="0"/>
              <a:t/>
            </a:r>
            <a:br>
              <a:rPr lang="ru-RU" sz="2000" b="1" smtClean="0"/>
            </a:br>
            <a:r>
              <a:rPr lang="ru-RU" sz="2000" b="1" smtClean="0">
                <a:solidFill>
                  <a:schemeClr val="bg1"/>
                </a:solidFill>
              </a:rPr>
              <a:t>№ 3</a:t>
            </a:r>
            <a:r>
              <a:rPr lang="en-US" sz="2000" b="1" smtClean="0">
                <a:solidFill>
                  <a:schemeClr val="bg1"/>
                </a:solidFill>
              </a:rPr>
              <a:t>19175</a:t>
            </a:r>
            <a:r>
              <a:rPr lang="ru-RU" sz="2000" smtClean="0"/>
              <a:t/>
            </a:r>
            <a:br>
              <a:rPr lang="ru-RU" sz="2000" smtClean="0"/>
            </a:br>
            <a:r>
              <a:rPr lang="ru-RU" sz="2400" i="1" smtClean="0"/>
              <a:t> </a:t>
            </a:r>
            <a:r>
              <a:rPr lang="ru-RU" sz="2400" b="1" i="1" smtClean="0"/>
              <a:t>Помещение освещается фонарём с двумя лампами. Вероятность перегорания одной лампы в течение года равна 0,3. Найдите вероятность того, что в течение года хотя бы одна лампа не перегорит</a:t>
            </a:r>
            <a:r>
              <a:rPr lang="ru-RU" sz="2400" b="1" smtClean="0"/>
              <a:t>.</a:t>
            </a:r>
          </a:p>
        </p:txBody>
      </p:sp>
      <p:sp>
        <p:nvSpPr>
          <p:cNvPr id="4" name="Дата 3"/>
          <p:cNvSpPr txBox="1">
            <a:spLocks noGrp="1"/>
          </p:cNvSpPr>
          <p:nvPr/>
        </p:nvSpPr>
        <p:spPr>
          <a:xfrm>
            <a:off x="457200" y="6356350"/>
            <a:ext cx="2133600" cy="365125"/>
          </a:xfrm>
          <a:prstGeom prst="rect">
            <a:avLst/>
          </a:prstGeom>
          <a:noFill/>
        </p:spPr>
        <p:txBody>
          <a:bodyPr anchor="ctr"/>
          <a:lstStyle/>
          <a:p>
            <a:pPr fontAlgn="auto">
              <a:spcBef>
                <a:spcPts val="0"/>
              </a:spcBef>
              <a:spcAft>
                <a:spcPts val="0"/>
              </a:spcAft>
              <a:defRPr/>
            </a:pPr>
            <a:fld id="{DD9845EC-924B-40A2-B7F1-A3AF9F6B9CA7}" type="datetime1">
              <a:rPr lang="ru-RU" sz="1200">
                <a:solidFill>
                  <a:schemeClr val="tx1">
                    <a:tint val="75000"/>
                  </a:schemeClr>
                </a:solidFill>
                <a:latin typeface="+mn-lt"/>
                <a:cs typeface="+mn-cs"/>
              </a:rPr>
              <a:pPr fontAlgn="auto">
                <a:spcBef>
                  <a:spcPts val="0"/>
                </a:spcBef>
                <a:spcAft>
                  <a:spcPts val="0"/>
                </a:spcAft>
                <a:defRPr/>
              </a:pPr>
              <a:t>11.11.2013</a:t>
            </a:fld>
            <a:endParaRPr lang="ru-RU" sz="1200">
              <a:solidFill>
                <a:schemeClr val="tx1">
                  <a:tint val="75000"/>
                </a:schemeClr>
              </a:solidFill>
              <a:latin typeface="+mn-lt"/>
              <a:cs typeface="+mn-cs"/>
            </a:endParaRPr>
          </a:p>
        </p:txBody>
      </p:sp>
      <p:sp>
        <p:nvSpPr>
          <p:cNvPr id="5" name="Номер слайда 4"/>
          <p:cNvSpPr txBox="1">
            <a:spLocks noGrp="1"/>
          </p:cNvSpPr>
          <p:nvPr/>
        </p:nvSpPr>
        <p:spPr>
          <a:xfrm>
            <a:off x="6553200" y="6356350"/>
            <a:ext cx="2133600" cy="365125"/>
          </a:xfrm>
          <a:prstGeom prst="rect">
            <a:avLst/>
          </a:prstGeom>
          <a:noFill/>
        </p:spPr>
        <p:txBody>
          <a:bodyPr anchor="ctr"/>
          <a:lstStyle/>
          <a:p>
            <a:pPr algn="r" fontAlgn="auto">
              <a:spcBef>
                <a:spcPts val="0"/>
              </a:spcBef>
              <a:spcAft>
                <a:spcPts val="0"/>
              </a:spcAft>
              <a:defRPr/>
            </a:pPr>
            <a:fld id="{B428FFD2-DB92-41AA-8D2C-8E1727969011}" type="slidenum">
              <a:rPr lang="ru-RU" sz="1200">
                <a:solidFill>
                  <a:schemeClr val="tx1">
                    <a:tint val="75000"/>
                  </a:schemeClr>
                </a:solidFill>
                <a:latin typeface="+mn-lt"/>
                <a:cs typeface="+mn-cs"/>
              </a:rPr>
              <a:pPr algn="r" fontAlgn="auto">
                <a:spcBef>
                  <a:spcPts val="0"/>
                </a:spcBef>
                <a:spcAft>
                  <a:spcPts val="0"/>
                </a:spcAft>
                <a:defRPr/>
              </a:pPr>
              <a:t>36</a:t>
            </a:fld>
            <a:endParaRPr lang="ru-RU" sz="1200">
              <a:solidFill>
                <a:schemeClr val="tx1">
                  <a:tint val="75000"/>
                </a:schemeClr>
              </a:solidFill>
              <a:latin typeface="+mn-lt"/>
              <a:cs typeface="+mn-cs"/>
            </a:endParaRPr>
          </a:p>
        </p:txBody>
      </p:sp>
      <p:sp>
        <p:nvSpPr>
          <p:cNvPr id="51205" name="Прямоугольник 5"/>
          <p:cNvSpPr>
            <a:spLocks noChangeArrowheads="1"/>
          </p:cNvSpPr>
          <p:nvPr/>
        </p:nvSpPr>
        <p:spPr bwMode="auto">
          <a:xfrm>
            <a:off x="571500" y="1928813"/>
            <a:ext cx="1495425" cy="461962"/>
          </a:xfrm>
          <a:prstGeom prst="rect">
            <a:avLst/>
          </a:prstGeom>
          <a:noFill/>
          <a:ln w="9525">
            <a:noFill/>
            <a:miter lim="800000"/>
            <a:headEnd/>
            <a:tailEnd/>
          </a:ln>
        </p:spPr>
        <p:txBody>
          <a:bodyPr wrap="none">
            <a:spAutoFit/>
          </a:bodyPr>
          <a:lstStyle/>
          <a:p>
            <a:r>
              <a:rPr lang="ru-RU" sz="2400" b="1">
                <a:latin typeface="Times New Roman" pitchFamily="18" charset="0"/>
                <a:cs typeface="Times New Roman" pitchFamily="18" charset="0"/>
              </a:rPr>
              <a:t>Решение:</a:t>
            </a:r>
          </a:p>
        </p:txBody>
      </p:sp>
      <p:sp>
        <p:nvSpPr>
          <p:cNvPr id="6" name="TextBox 5"/>
          <p:cNvSpPr txBox="1">
            <a:spLocks noChangeArrowheads="1"/>
          </p:cNvSpPr>
          <p:nvPr/>
        </p:nvSpPr>
        <p:spPr bwMode="auto">
          <a:xfrm>
            <a:off x="571500" y="2500313"/>
            <a:ext cx="7715250" cy="1108075"/>
          </a:xfrm>
          <a:prstGeom prst="rect">
            <a:avLst/>
          </a:prstGeom>
          <a:noFill/>
          <a:ln w="9525">
            <a:noFill/>
            <a:miter lim="800000"/>
            <a:headEnd/>
            <a:tailEnd/>
          </a:ln>
        </p:spPr>
        <p:txBody>
          <a:bodyPr>
            <a:spAutoFit/>
          </a:bodyPr>
          <a:lstStyle/>
          <a:p>
            <a:r>
              <a:rPr lang="ru-RU" sz="2400" b="1" i="1">
                <a:latin typeface="Times New Roman" pitchFamily="18" charset="0"/>
                <a:cs typeface="Times New Roman" pitchFamily="18" charset="0"/>
              </a:rPr>
              <a:t>Вероятность того, что перегорят обе лампы равна 0,3∙0,3=0,09</a:t>
            </a:r>
            <a:endParaRPr lang="en-US" sz="2400" b="1" i="1">
              <a:latin typeface="Times New Roman" pitchFamily="18" charset="0"/>
              <a:cs typeface="Times New Roman" pitchFamily="18" charset="0"/>
            </a:endParaRPr>
          </a:p>
          <a:p>
            <a:endParaRPr lang="ru-RU" b="1" i="1">
              <a:latin typeface="Times New Roman" pitchFamily="18" charset="0"/>
              <a:cs typeface="Times New Roman" pitchFamily="18" charset="0"/>
            </a:endParaRPr>
          </a:p>
        </p:txBody>
      </p:sp>
      <p:sp>
        <p:nvSpPr>
          <p:cNvPr id="7" name="TextBox 6"/>
          <p:cNvSpPr txBox="1">
            <a:spLocks noChangeArrowheads="1"/>
          </p:cNvSpPr>
          <p:nvPr/>
        </p:nvSpPr>
        <p:spPr bwMode="auto">
          <a:xfrm>
            <a:off x="571500" y="3571875"/>
            <a:ext cx="7858125" cy="1108075"/>
          </a:xfrm>
          <a:prstGeom prst="rect">
            <a:avLst/>
          </a:prstGeom>
          <a:noFill/>
          <a:ln w="9525">
            <a:noFill/>
            <a:miter lim="800000"/>
            <a:headEnd/>
            <a:tailEnd/>
          </a:ln>
        </p:spPr>
        <p:txBody>
          <a:bodyPr>
            <a:spAutoFit/>
          </a:bodyPr>
          <a:lstStyle/>
          <a:p>
            <a:r>
              <a:rPr lang="ru-RU" sz="2400" b="1" i="1">
                <a:latin typeface="Times New Roman" pitchFamily="18" charset="0"/>
                <a:cs typeface="Times New Roman" pitchFamily="18" charset="0"/>
              </a:rPr>
              <a:t>Событие – не перегорела хотя бы одна лампа – противоположное.</a:t>
            </a:r>
            <a:endParaRPr lang="en-US" sz="2400" b="1" i="1">
              <a:latin typeface="Times New Roman" pitchFamily="18" charset="0"/>
              <a:cs typeface="Times New Roman" pitchFamily="18" charset="0"/>
            </a:endParaRPr>
          </a:p>
          <a:p>
            <a:endParaRPr lang="ru-RU" b="1" i="1">
              <a:latin typeface="Times New Roman" pitchFamily="18" charset="0"/>
              <a:cs typeface="Times New Roman" pitchFamily="18" charset="0"/>
            </a:endParaRPr>
          </a:p>
        </p:txBody>
      </p:sp>
      <p:sp>
        <p:nvSpPr>
          <p:cNvPr id="8" name="TextBox 7"/>
          <p:cNvSpPr txBox="1">
            <a:spLocks noChangeArrowheads="1"/>
          </p:cNvSpPr>
          <p:nvPr/>
        </p:nvSpPr>
        <p:spPr bwMode="auto">
          <a:xfrm>
            <a:off x="642938" y="4643438"/>
            <a:ext cx="6929437" cy="738187"/>
          </a:xfrm>
          <a:prstGeom prst="rect">
            <a:avLst/>
          </a:prstGeom>
          <a:noFill/>
          <a:ln w="9525">
            <a:noFill/>
            <a:miter lim="800000"/>
            <a:headEnd/>
            <a:tailEnd/>
          </a:ln>
        </p:spPr>
        <p:txBody>
          <a:bodyPr>
            <a:spAutoFit/>
          </a:bodyPr>
          <a:lstStyle/>
          <a:p>
            <a:r>
              <a:rPr lang="ru-RU" sz="2400" b="1" i="1">
                <a:latin typeface="Times New Roman" pitchFamily="18" charset="0"/>
                <a:cs typeface="Times New Roman" pitchFamily="18" charset="0"/>
              </a:rPr>
              <a:t>Его вероятность равна 1-0,09=0,81 </a:t>
            </a:r>
            <a:endParaRPr lang="en-US" sz="2400" b="1" i="1">
              <a:latin typeface="Times New Roman" pitchFamily="18" charset="0"/>
              <a:cs typeface="Times New Roman" pitchFamily="18" charset="0"/>
            </a:endParaRPr>
          </a:p>
          <a:p>
            <a:endParaRPr lang="ru-RU" b="1" i="1">
              <a:latin typeface="Times New Roman" pitchFamily="18" charset="0"/>
              <a:cs typeface="Times New Roman" pitchFamily="18" charset="0"/>
            </a:endParaRPr>
          </a:p>
        </p:txBody>
      </p:sp>
      <p:sp>
        <p:nvSpPr>
          <p:cNvPr id="49161" name="Прямоугольник 14"/>
          <p:cNvSpPr>
            <a:spLocks noChangeArrowheads="1"/>
          </p:cNvSpPr>
          <p:nvPr/>
        </p:nvSpPr>
        <p:spPr bwMode="auto">
          <a:xfrm>
            <a:off x="4429125" y="5572125"/>
            <a:ext cx="1668463" cy="461963"/>
          </a:xfrm>
          <a:prstGeom prst="rect">
            <a:avLst/>
          </a:prstGeom>
          <a:noFill/>
          <a:ln w="9525">
            <a:noFill/>
            <a:miter lim="800000"/>
            <a:headEnd/>
            <a:tailEnd/>
          </a:ln>
        </p:spPr>
        <p:txBody>
          <a:bodyPr wrap="none">
            <a:spAutoFit/>
          </a:bodyPr>
          <a:lstStyle/>
          <a:p>
            <a:r>
              <a:rPr lang="ru-RU" sz="2400" b="1">
                <a:solidFill>
                  <a:srgbClr val="000000"/>
                </a:solidFill>
                <a:latin typeface="Times New Roman" pitchFamily="18" charset="0"/>
                <a:cs typeface="Times New Roman" pitchFamily="18" charset="0"/>
              </a:rPr>
              <a:t>Ответ:0,81</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ox(in)">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ox(in)">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box(in)">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4" presetClass="entr" presetSubtype="16" fill="hold" grpId="0" nodeType="clickEffect">
                                  <p:stCondLst>
                                    <p:cond delay="0"/>
                                  </p:stCondLst>
                                  <p:childTnLst>
                                    <p:set>
                                      <p:cBhvr>
                                        <p:cTn id="21" dur="1" fill="hold">
                                          <p:stCondLst>
                                            <p:cond delay="0"/>
                                          </p:stCondLst>
                                        </p:cTn>
                                        <p:tgtEl>
                                          <p:spTgt spid="49161"/>
                                        </p:tgtEl>
                                        <p:attrNameLst>
                                          <p:attrName>style.visibility</p:attrName>
                                        </p:attrNameLst>
                                      </p:cBhvr>
                                      <p:to>
                                        <p:strVal val="visible"/>
                                      </p:to>
                                    </p:set>
                                    <p:animEffect transition="in" filter="box(in)">
                                      <p:cBhvr>
                                        <p:cTn id="22" dur="500"/>
                                        <p:tgtEl>
                                          <p:spTgt spid="4916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P spid="49161"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9" name="Заголовок 1"/>
          <p:cNvSpPr>
            <a:spLocks noGrp="1"/>
          </p:cNvSpPr>
          <p:nvPr>
            <p:ph type="title" idx="4294967295"/>
          </p:nvPr>
        </p:nvSpPr>
        <p:spPr>
          <a:xfrm>
            <a:off x="0" y="142875"/>
            <a:ext cx="8229600" cy="1143000"/>
          </a:xfrm>
        </p:spPr>
        <p:txBody>
          <a:bodyPr/>
          <a:lstStyle/>
          <a:p>
            <a:pPr algn="l"/>
            <a:r>
              <a:rPr lang="ru-RU" sz="2000" b="1" smtClean="0"/>
              <a:t/>
            </a:r>
            <a:br>
              <a:rPr lang="ru-RU" sz="2000" b="1" smtClean="0"/>
            </a:br>
            <a:r>
              <a:rPr lang="ru-RU" sz="2000" b="1" smtClean="0"/>
              <a:t/>
            </a:r>
            <a:br>
              <a:rPr lang="ru-RU" sz="2000" b="1" smtClean="0"/>
            </a:br>
            <a:r>
              <a:rPr lang="ru-RU" sz="2000" b="1" smtClean="0">
                <a:solidFill>
                  <a:schemeClr val="bg1"/>
                </a:solidFill>
              </a:rPr>
              <a:t>№ 3</a:t>
            </a:r>
            <a:r>
              <a:rPr lang="en-US" sz="2000" b="1" smtClean="0">
                <a:solidFill>
                  <a:schemeClr val="bg1"/>
                </a:solidFill>
              </a:rPr>
              <a:t>19173</a:t>
            </a:r>
            <a:r>
              <a:rPr lang="ru-RU" sz="2000" smtClean="0"/>
              <a:t/>
            </a:r>
            <a:br>
              <a:rPr lang="ru-RU" sz="2000" smtClean="0"/>
            </a:br>
            <a:r>
              <a:rPr lang="ru-RU" sz="2200" i="1" smtClean="0"/>
              <a:t> </a:t>
            </a:r>
            <a:r>
              <a:rPr lang="ru-RU" sz="2400" b="1" i="1" smtClean="0"/>
              <a:t>Биатлонист пять раз стреляет по мишеням. Вероятность попадания в мишень при одном выстреле равна 0,8. Найдите вероятность того, что биатлонист первые три раза попал в мишени, а последние два промахнулся. Результат округлите до сотых.</a:t>
            </a:r>
          </a:p>
        </p:txBody>
      </p:sp>
      <p:sp>
        <p:nvSpPr>
          <p:cNvPr id="4" name="Дата 3"/>
          <p:cNvSpPr txBox="1">
            <a:spLocks noGrp="1"/>
          </p:cNvSpPr>
          <p:nvPr/>
        </p:nvSpPr>
        <p:spPr>
          <a:xfrm>
            <a:off x="457200" y="6356350"/>
            <a:ext cx="2133600" cy="365125"/>
          </a:xfrm>
          <a:prstGeom prst="rect">
            <a:avLst/>
          </a:prstGeom>
          <a:noFill/>
        </p:spPr>
        <p:txBody>
          <a:bodyPr anchor="ctr"/>
          <a:lstStyle/>
          <a:p>
            <a:pPr fontAlgn="auto">
              <a:spcBef>
                <a:spcPts val="0"/>
              </a:spcBef>
              <a:spcAft>
                <a:spcPts val="0"/>
              </a:spcAft>
              <a:defRPr/>
            </a:pPr>
            <a:fld id="{DD9845EC-924B-40A2-B7F1-A3AF9F6B9CA7}" type="datetime1">
              <a:rPr lang="ru-RU" sz="1200">
                <a:solidFill>
                  <a:schemeClr val="tx1">
                    <a:tint val="75000"/>
                  </a:schemeClr>
                </a:solidFill>
                <a:latin typeface="+mn-lt"/>
                <a:cs typeface="+mn-cs"/>
              </a:rPr>
              <a:pPr fontAlgn="auto">
                <a:spcBef>
                  <a:spcPts val="0"/>
                </a:spcBef>
                <a:spcAft>
                  <a:spcPts val="0"/>
                </a:spcAft>
                <a:defRPr/>
              </a:pPr>
              <a:t>11.11.2013</a:t>
            </a:fld>
            <a:endParaRPr lang="ru-RU" sz="1200">
              <a:solidFill>
                <a:schemeClr val="tx1">
                  <a:tint val="75000"/>
                </a:schemeClr>
              </a:solidFill>
              <a:latin typeface="+mn-lt"/>
              <a:cs typeface="+mn-cs"/>
            </a:endParaRPr>
          </a:p>
        </p:txBody>
      </p:sp>
      <p:sp>
        <p:nvSpPr>
          <p:cNvPr id="5" name="Номер слайда 4"/>
          <p:cNvSpPr txBox="1">
            <a:spLocks noGrp="1"/>
          </p:cNvSpPr>
          <p:nvPr/>
        </p:nvSpPr>
        <p:spPr>
          <a:xfrm>
            <a:off x="6553200" y="6356350"/>
            <a:ext cx="2133600" cy="365125"/>
          </a:xfrm>
          <a:prstGeom prst="rect">
            <a:avLst/>
          </a:prstGeom>
          <a:noFill/>
        </p:spPr>
        <p:txBody>
          <a:bodyPr anchor="ctr"/>
          <a:lstStyle/>
          <a:p>
            <a:pPr algn="r" fontAlgn="auto">
              <a:spcBef>
                <a:spcPts val="0"/>
              </a:spcBef>
              <a:spcAft>
                <a:spcPts val="0"/>
              </a:spcAft>
              <a:defRPr/>
            </a:pPr>
            <a:fld id="{B9503BC6-4104-452D-96AC-314D58B8D826}" type="slidenum">
              <a:rPr lang="ru-RU" sz="1200">
                <a:solidFill>
                  <a:schemeClr val="tx1">
                    <a:tint val="75000"/>
                  </a:schemeClr>
                </a:solidFill>
                <a:latin typeface="+mn-lt"/>
                <a:cs typeface="+mn-cs"/>
              </a:rPr>
              <a:pPr algn="r" fontAlgn="auto">
                <a:spcBef>
                  <a:spcPts val="0"/>
                </a:spcBef>
                <a:spcAft>
                  <a:spcPts val="0"/>
                </a:spcAft>
                <a:defRPr/>
              </a:pPr>
              <a:t>37</a:t>
            </a:fld>
            <a:endParaRPr lang="ru-RU" sz="1200">
              <a:solidFill>
                <a:schemeClr val="tx1">
                  <a:tint val="75000"/>
                </a:schemeClr>
              </a:solidFill>
              <a:latin typeface="+mn-lt"/>
              <a:cs typeface="+mn-cs"/>
            </a:endParaRPr>
          </a:p>
        </p:txBody>
      </p:sp>
      <p:sp>
        <p:nvSpPr>
          <p:cNvPr id="19462" name="Прямоугольник 5"/>
          <p:cNvSpPr>
            <a:spLocks noChangeArrowheads="1"/>
          </p:cNvSpPr>
          <p:nvPr/>
        </p:nvSpPr>
        <p:spPr bwMode="auto">
          <a:xfrm>
            <a:off x="642938" y="2286000"/>
            <a:ext cx="1495425" cy="461963"/>
          </a:xfrm>
          <a:prstGeom prst="rect">
            <a:avLst/>
          </a:prstGeom>
          <a:noFill/>
          <a:ln w="9525">
            <a:noFill/>
            <a:miter lim="800000"/>
            <a:headEnd/>
            <a:tailEnd/>
          </a:ln>
        </p:spPr>
        <p:txBody>
          <a:bodyPr wrap="none">
            <a:spAutoFit/>
          </a:bodyPr>
          <a:lstStyle/>
          <a:p>
            <a:r>
              <a:rPr lang="ru-RU" sz="2400" b="1">
                <a:latin typeface="Times New Roman" pitchFamily="18" charset="0"/>
                <a:cs typeface="Times New Roman" pitchFamily="18" charset="0"/>
              </a:rPr>
              <a:t>Решение:</a:t>
            </a:r>
          </a:p>
        </p:txBody>
      </p:sp>
      <p:sp>
        <p:nvSpPr>
          <p:cNvPr id="6" name="TextBox 5"/>
          <p:cNvSpPr txBox="1">
            <a:spLocks noChangeArrowheads="1"/>
          </p:cNvSpPr>
          <p:nvPr/>
        </p:nvSpPr>
        <p:spPr bwMode="auto">
          <a:xfrm>
            <a:off x="642938" y="2786063"/>
            <a:ext cx="4929187" cy="738187"/>
          </a:xfrm>
          <a:prstGeom prst="rect">
            <a:avLst/>
          </a:prstGeom>
          <a:noFill/>
          <a:ln w="9525">
            <a:noFill/>
            <a:miter lim="800000"/>
            <a:headEnd/>
            <a:tailEnd/>
          </a:ln>
        </p:spPr>
        <p:txBody>
          <a:bodyPr>
            <a:spAutoFit/>
          </a:bodyPr>
          <a:lstStyle/>
          <a:p>
            <a:r>
              <a:rPr lang="ru-RU" sz="2400" b="1" i="1">
                <a:latin typeface="Times New Roman" pitchFamily="18" charset="0"/>
                <a:cs typeface="Times New Roman" pitchFamily="18" charset="0"/>
              </a:rPr>
              <a:t>Событие А – попал.</a:t>
            </a:r>
            <a:endParaRPr lang="en-US" sz="2400" b="1" i="1">
              <a:latin typeface="Times New Roman" pitchFamily="18" charset="0"/>
              <a:cs typeface="Times New Roman" pitchFamily="18" charset="0"/>
            </a:endParaRPr>
          </a:p>
          <a:p>
            <a:endParaRPr lang="ru-RU" b="1" i="1">
              <a:latin typeface="Times New Roman" pitchFamily="18" charset="0"/>
              <a:cs typeface="Times New Roman" pitchFamily="18" charset="0"/>
            </a:endParaRPr>
          </a:p>
        </p:txBody>
      </p:sp>
      <p:sp>
        <p:nvSpPr>
          <p:cNvPr id="7" name="TextBox 6"/>
          <p:cNvSpPr txBox="1">
            <a:spLocks noChangeArrowheads="1"/>
          </p:cNvSpPr>
          <p:nvPr/>
        </p:nvSpPr>
        <p:spPr bwMode="auto">
          <a:xfrm>
            <a:off x="3500438" y="2786063"/>
            <a:ext cx="1571625" cy="738187"/>
          </a:xfrm>
          <a:prstGeom prst="rect">
            <a:avLst/>
          </a:prstGeom>
          <a:noFill/>
          <a:ln w="9525">
            <a:noFill/>
            <a:miter lim="800000"/>
            <a:headEnd/>
            <a:tailEnd/>
          </a:ln>
        </p:spPr>
        <p:txBody>
          <a:bodyPr>
            <a:spAutoFit/>
          </a:bodyPr>
          <a:lstStyle/>
          <a:p>
            <a:r>
              <a:rPr lang="ru-RU" sz="2400" b="1" i="1">
                <a:latin typeface="Times New Roman" pitchFamily="18" charset="0"/>
                <a:cs typeface="Times New Roman" pitchFamily="18" charset="0"/>
              </a:rPr>
              <a:t>Р(А) =0,8</a:t>
            </a:r>
            <a:endParaRPr lang="en-US" sz="2400" b="1" i="1">
              <a:latin typeface="Times New Roman" pitchFamily="18" charset="0"/>
              <a:cs typeface="Times New Roman" pitchFamily="18" charset="0"/>
            </a:endParaRPr>
          </a:p>
          <a:p>
            <a:endParaRPr lang="ru-RU" b="1" i="1">
              <a:latin typeface="Times New Roman" pitchFamily="18" charset="0"/>
              <a:cs typeface="Times New Roman" pitchFamily="18" charset="0"/>
            </a:endParaRPr>
          </a:p>
        </p:txBody>
      </p:sp>
      <p:sp>
        <p:nvSpPr>
          <p:cNvPr id="8" name="TextBox 7"/>
          <p:cNvSpPr txBox="1">
            <a:spLocks noChangeArrowheads="1"/>
          </p:cNvSpPr>
          <p:nvPr/>
        </p:nvSpPr>
        <p:spPr bwMode="auto">
          <a:xfrm>
            <a:off x="714375" y="3214688"/>
            <a:ext cx="1857375" cy="830262"/>
          </a:xfrm>
          <a:prstGeom prst="rect">
            <a:avLst/>
          </a:prstGeom>
          <a:noFill/>
          <a:ln w="9525">
            <a:noFill/>
            <a:miter lim="800000"/>
            <a:headEnd/>
            <a:tailEnd/>
          </a:ln>
        </p:spPr>
        <p:txBody>
          <a:bodyPr>
            <a:spAutoFit/>
          </a:bodyPr>
          <a:lstStyle/>
          <a:p>
            <a:r>
              <a:rPr lang="ru-RU" sz="2400" b="1" i="1">
                <a:latin typeface="Times New Roman" pitchFamily="18" charset="0"/>
                <a:cs typeface="Times New Roman" pitchFamily="18" charset="0"/>
              </a:rPr>
              <a:t>Р(А) =0,8 =</a:t>
            </a:r>
            <a:r>
              <a:rPr lang="en-US" sz="2400" b="1" i="1">
                <a:latin typeface="Times New Roman" pitchFamily="18" charset="0"/>
                <a:cs typeface="Times New Roman" pitchFamily="18" charset="0"/>
              </a:rPr>
              <a:t>&gt;</a:t>
            </a:r>
          </a:p>
          <a:p>
            <a:endParaRPr lang="ru-RU" sz="2400" b="1" i="1">
              <a:latin typeface="Times New Roman" pitchFamily="18" charset="0"/>
              <a:cs typeface="Times New Roman" pitchFamily="18" charset="0"/>
            </a:endParaRPr>
          </a:p>
        </p:txBody>
      </p:sp>
      <p:graphicFrame>
        <p:nvGraphicFramePr>
          <p:cNvPr id="13" name="Object 2"/>
          <p:cNvGraphicFramePr>
            <a:graphicFrameLocks noChangeAspect="1"/>
          </p:cNvGraphicFramePr>
          <p:nvPr/>
        </p:nvGraphicFramePr>
        <p:xfrm>
          <a:off x="2500313" y="3214688"/>
          <a:ext cx="2541587" cy="428625"/>
        </p:xfrm>
        <a:graphic>
          <a:graphicData uri="http://schemas.openxmlformats.org/presentationml/2006/ole">
            <p:oleObj spid="_x0000_s19458" name="Формула" r:id="rId3" imgW="1358640" imgH="228600" progId="Equation.3">
              <p:embed/>
            </p:oleObj>
          </a:graphicData>
        </a:graphic>
      </p:graphicFrame>
      <p:sp>
        <p:nvSpPr>
          <p:cNvPr id="10" name="TextBox 9"/>
          <p:cNvSpPr txBox="1">
            <a:spLocks noChangeArrowheads="1"/>
          </p:cNvSpPr>
          <p:nvPr/>
        </p:nvSpPr>
        <p:spPr bwMode="auto">
          <a:xfrm>
            <a:off x="4929188" y="3214688"/>
            <a:ext cx="4071937" cy="738187"/>
          </a:xfrm>
          <a:prstGeom prst="rect">
            <a:avLst/>
          </a:prstGeom>
          <a:noFill/>
          <a:ln w="9525">
            <a:noFill/>
            <a:miter lim="800000"/>
            <a:headEnd/>
            <a:tailEnd/>
          </a:ln>
        </p:spPr>
        <p:txBody>
          <a:bodyPr>
            <a:spAutoFit/>
          </a:bodyPr>
          <a:lstStyle/>
          <a:p>
            <a:r>
              <a:rPr lang="ru-RU" sz="2400" b="1" i="1">
                <a:latin typeface="Times New Roman" pitchFamily="18" charset="0"/>
                <a:cs typeface="Times New Roman" pitchFamily="18" charset="0"/>
              </a:rPr>
              <a:t>(вероятность непопадания)</a:t>
            </a:r>
            <a:endParaRPr lang="en-US" sz="2400" b="1" i="1">
              <a:latin typeface="Times New Roman" pitchFamily="18" charset="0"/>
              <a:cs typeface="Times New Roman" pitchFamily="18" charset="0"/>
            </a:endParaRPr>
          </a:p>
          <a:p>
            <a:endParaRPr lang="ru-RU" b="1" i="1">
              <a:latin typeface="Times New Roman" pitchFamily="18" charset="0"/>
              <a:cs typeface="Times New Roman" pitchFamily="18" charset="0"/>
            </a:endParaRPr>
          </a:p>
        </p:txBody>
      </p:sp>
      <p:sp>
        <p:nvSpPr>
          <p:cNvPr id="11" name="TextBox 10"/>
          <p:cNvSpPr txBox="1">
            <a:spLocks noChangeArrowheads="1"/>
          </p:cNvSpPr>
          <p:nvPr/>
        </p:nvSpPr>
        <p:spPr bwMode="auto">
          <a:xfrm>
            <a:off x="714375" y="3786188"/>
            <a:ext cx="4500563" cy="738187"/>
          </a:xfrm>
          <a:prstGeom prst="rect">
            <a:avLst/>
          </a:prstGeom>
          <a:noFill/>
          <a:ln w="9525">
            <a:noFill/>
            <a:miter lim="800000"/>
            <a:headEnd/>
            <a:tailEnd/>
          </a:ln>
        </p:spPr>
        <p:txBody>
          <a:bodyPr>
            <a:spAutoFit/>
          </a:bodyPr>
          <a:lstStyle/>
          <a:p>
            <a:r>
              <a:rPr lang="ru-RU" sz="2400" b="1" i="1">
                <a:latin typeface="Times New Roman" pitchFamily="18" charset="0"/>
                <a:cs typeface="Times New Roman" pitchFamily="18" charset="0"/>
              </a:rPr>
              <a:t>Все пять событий совместны</a:t>
            </a:r>
            <a:endParaRPr lang="en-US" sz="2400" b="1" i="1">
              <a:latin typeface="Times New Roman" pitchFamily="18" charset="0"/>
              <a:cs typeface="Times New Roman" pitchFamily="18" charset="0"/>
            </a:endParaRPr>
          </a:p>
          <a:p>
            <a:endParaRPr lang="ru-RU" b="1" i="1">
              <a:latin typeface="Times New Roman" pitchFamily="18" charset="0"/>
              <a:cs typeface="Times New Roman" pitchFamily="18" charset="0"/>
            </a:endParaRPr>
          </a:p>
        </p:txBody>
      </p:sp>
      <p:sp>
        <p:nvSpPr>
          <p:cNvPr id="12" name="TextBox 11"/>
          <p:cNvSpPr txBox="1">
            <a:spLocks noChangeArrowheads="1"/>
          </p:cNvSpPr>
          <p:nvPr/>
        </p:nvSpPr>
        <p:spPr bwMode="auto">
          <a:xfrm>
            <a:off x="785813" y="4357688"/>
            <a:ext cx="4286250" cy="738187"/>
          </a:xfrm>
          <a:prstGeom prst="rect">
            <a:avLst/>
          </a:prstGeom>
          <a:noFill/>
          <a:ln w="9525">
            <a:noFill/>
            <a:miter lim="800000"/>
            <a:headEnd/>
            <a:tailEnd/>
          </a:ln>
        </p:spPr>
        <p:txBody>
          <a:bodyPr>
            <a:spAutoFit/>
          </a:bodyPr>
          <a:lstStyle/>
          <a:p>
            <a:r>
              <a:rPr lang="ru-RU" sz="2400" b="1" i="1">
                <a:latin typeface="Times New Roman" pitchFamily="18" charset="0"/>
                <a:cs typeface="Times New Roman" pitchFamily="18" charset="0"/>
              </a:rPr>
              <a:t>Р=0,8∙0,8∙0,8∙0,2∙ 0,2=0,02048</a:t>
            </a:r>
            <a:endParaRPr lang="en-US" sz="2400" b="1" i="1">
              <a:latin typeface="Times New Roman" pitchFamily="18" charset="0"/>
              <a:cs typeface="Times New Roman" pitchFamily="18" charset="0"/>
            </a:endParaRPr>
          </a:p>
          <a:p>
            <a:endParaRPr lang="ru-RU" b="1" i="1">
              <a:latin typeface="Times New Roman" pitchFamily="18" charset="0"/>
              <a:cs typeface="Times New Roman" pitchFamily="18" charset="0"/>
            </a:endParaRPr>
          </a:p>
        </p:txBody>
      </p:sp>
      <p:sp>
        <p:nvSpPr>
          <p:cNvPr id="24589" name="Прямоугольник 14"/>
          <p:cNvSpPr>
            <a:spLocks noChangeArrowheads="1"/>
          </p:cNvSpPr>
          <p:nvPr/>
        </p:nvSpPr>
        <p:spPr bwMode="auto">
          <a:xfrm>
            <a:off x="4429125" y="5572125"/>
            <a:ext cx="2130425" cy="461963"/>
          </a:xfrm>
          <a:prstGeom prst="rect">
            <a:avLst/>
          </a:prstGeom>
          <a:noFill/>
          <a:ln w="9525">
            <a:noFill/>
            <a:miter lim="800000"/>
            <a:headEnd/>
            <a:tailEnd/>
          </a:ln>
        </p:spPr>
        <p:txBody>
          <a:bodyPr wrap="none">
            <a:spAutoFit/>
          </a:bodyPr>
          <a:lstStyle/>
          <a:p>
            <a:r>
              <a:rPr lang="ru-RU" sz="2400" b="1">
                <a:solidFill>
                  <a:srgbClr val="000000"/>
                </a:solidFill>
                <a:latin typeface="Times New Roman" pitchFamily="18" charset="0"/>
                <a:cs typeface="Times New Roman" pitchFamily="18" charset="0"/>
              </a:rPr>
              <a:t>Ответ:0,02048</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ox(in)">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ox(in)">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box(in)">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4" presetClass="entr" presetSubtype="16" fill="hold" nodeType="click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box(in)">
                                      <p:cBhvr>
                                        <p:cTn id="22" dur="500"/>
                                        <p:tgtEl>
                                          <p:spTgt spid="13"/>
                                        </p:tgtEl>
                                      </p:cBhvr>
                                    </p:animEffect>
                                  </p:childTnLst>
                                </p:cTn>
                              </p:par>
                            </p:childTnLst>
                          </p:cTn>
                        </p:par>
                      </p:childTnLst>
                    </p:cTn>
                  </p:par>
                  <p:par>
                    <p:cTn id="23" fill="hold">
                      <p:stCondLst>
                        <p:cond delay="indefinite"/>
                      </p:stCondLst>
                      <p:childTnLst>
                        <p:par>
                          <p:cTn id="24" fill="hold">
                            <p:stCondLst>
                              <p:cond delay="0"/>
                            </p:stCondLst>
                            <p:childTnLst>
                              <p:par>
                                <p:cTn id="25" presetID="4" presetClass="entr" presetSubtype="16"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box(in)">
                                      <p:cBhvr>
                                        <p:cTn id="27" dur="500"/>
                                        <p:tgtEl>
                                          <p:spTgt spid="10"/>
                                        </p:tgtEl>
                                      </p:cBhvr>
                                    </p:animEffect>
                                  </p:childTnLst>
                                </p:cTn>
                              </p:par>
                            </p:childTnLst>
                          </p:cTn>
                        </p:par>
                      </p:childTnLst>
                    </p:cTn>
                  </p:par>
                  <p:par>
                    <p:cTn id="28" fill="hold">
                      <p:stCondLst>
                        <p:cond delay="indefinite"/>
                      </p:stCondLst>
                      <p:childTnLst>
                        <p:par>
                          <p:cTn id="29" fill="hold">
                            <p:stCondLst>
                              <p:cond delay="0"/>
                            </p:stCondLst>
                            <p:childTnLst>
                              <p:par>
                                <p:cTn id="30" presetID="4" presetClass="entr" presetSubtype="16"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box(in)">
                                      <p:cBhvr>
                                        <p:cTn id="32" dur="500"/>
                                        <p:tgtEl>
                                          <p:spTgt spid="11"/>
                                        </p:tgtEl>
                                      </p:cBhvr>
                                    </p:animEffect>
                                  </p:childTnLst>
                                </p:cTn>
                              </p:par>
                            </p:childTnLst>
                          </p:cTn>
                        </p:par>
                      </p:childTnLst>
                    </p:cTn>
                  </p:par>
                  <p:par>
                    <p:cTn id="33" fill="hold">
                      <p:stCondLst>
                        <p:cond delay="indefinite"/>
                      </p:stCondLst>
                      <p:childTnLst>
                        <p:par>
                          <p:cTn id="34" fill="hold">
                            <p:stCondLst>
                              <p:cond delay="0"/>
                            </p:stCondLst>
                            <p:childTnLst>
                              <p:par>
                                <p:cTn id="35" presetID="4" presetClass="entr" presetSubtype="16" fill="hold" grpId="0" nodeType="click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box(in)">
                                      <p:cBhvr>
                                        <p:cTn id="37" dur="500"/>
                                        <p:tgtEl>
                                          <p:spTgt spid="12"/>
                                        </p:tgtEl>
                                      </p:cBhvr>
                                    </p:animEffect>
                                  </p:childTnLst>
                                </p:cTn>
                              </p:par>
                            </p:childTnLst>
                          </p:cTn>
                        </p:par>
                      </p:childTnLst>
                    </p:cTn>
                  </p:par>
                  <p:par>
                    <p:cTn id="38" fill="hold">
                      <p:stCondLst>
                        <p:cond delay="indefinite"/>
                      </p:stCondLst>
                      <p:childTnLst>
                        <p:par>
                          <p:cTn id="39" fill="hold">
                            <p:stCondLst>
                              <p:cond delay="0"/>
                            </p:stCondLst>
                            <p:childTnLst>
                              <p:par>
                                <p:cTn id="40" presetID="4" presetClass="entr" presetSubtype="16" fill="hold" grpId="0" nodeType="clickEffect">
                                  <p:stCondLst>
                                    <p:cond delay="0"/>
                                  </p:stCondLst>
                                  <p:childTnLst>
                                    <p:set>
                                      <p:cBhvr>
                                        <p:cTn id="41" dur="1" fill="hold">
                                          <p:stCondLst>
                                            <p:cond delay="0"/>
                                          </p:stCondLst>
                                        </p:cTn>
                                        <p:tgtEl>
                                          <p:spTgt spid="24589"/>
                                        </p:tgtEl>
                                        <p:attrNameLst>
                                          <p:attrName>style.visibility</p:attrName>
                                        </p:attrNameLst>
                                      </p:cBhvr>
                                      <p:to>
                                        <p:strVal val="visible"/>
                                      </p:to>
                                    </p:set>
                                    <p:animEffect transition="in" filter="box(in)">
                                      <p:cBhvr>
                                        <p:cTn id="42" dur="500"/>
                                        <p:tgtEl>
                                          <p:spTgt spid="2458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P spid="10" grpId="0"/>
      <p:bldP spid="11" grpId="0"/>
      <p:bldP spid="12" grpId="0"/>
      <p:bldP spid="24589"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омер слайда 1"/>
          <p:cNvSpPr>
            <a:spLocks noGrp="1"/>
          </p:cNvSpPr>
          <p:nvPr>
            <p:ph type="sldNum" sz="quarter" idx="12"/>
          </p:nvPr>
        </p:nvSpPr>
        <p:spPr/>
        <p:txBody>
          <a:bodyPr/>
          <a:lstStyle/>
          <a:p>
            <a:pPr>
              <a:defRPr/>
            </a:pPr>
            <a:fld id="{79B01E94-F4C2-457C-9DE1-8A491C22544B}" type="slidenum">
              <a:rPr lang="ru-RU" smtClean="0"/>
              <a:pPr>
                <a:defRPr/>
              </a:pPr>
              <a:t>38</a:t>
            </a:fld>
            <a:endParaRPr lang="ru-RU"/>
          </a:p>
        </p:txBody>
      </p:sp>
      <p:sp>
        <p:nvSpPr>
          <p:cNvPr id="52227" name="Прямоугольник 2"/>
          <p:cNvSpPr>
            <a:spLocks noChangeArrowheads="1"/>
          </p:cNvSpPr>
          <p:nvPr/>
        </p:nvSpPr>
        <p:spPr bwMode="auto">
          <a:xfrm>
            <a:off x="285750" y="2500313"/>
            <a:ext cx="8429625" cy="1323975"/>
          </a:xfrm>
          <a:prstGeom prst="rect">
            <a:avLst/>
          </a:prstGeom>
          <a:noFill/>
          <a:ln w="9525">
            <a:noFill/>
            <a:miter lim="800000"/>
            <a:headEnd/>
            <a:tailEnd/>
          </a:ln>
        </p:spPr>
        <p:txBody>
          <a:bodyPr>
            <a:spAutoFit/>
          </a:bodyPr>
          <a:lstStyle/>
          <a:p>
            <a:pPr algn="ctr"/>
            <a:r>
              <a:rPr lang="ru-RU" sz="3200"/>
              <a:t>Задачи открытого банка.</a:t>
            </a:r>
          </a:p>
          <a:p>
            <a:pPr algn="ctr"/>
            <a:r>
              <a:rPr lang="ru-RU" sz="2400" b="1"/>
              <a:t>Произведение совместных событий и сумма несовместных.</a:t>
            </a:r>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6" name="Заголовок 1"/>
          <p:cNvSpPr>
            <a:spLocks noGrp="1"/>
          </p:cNvSpPr>
          <p:nvPr>
            <p:ph type="title" idx="4294967295"/>
          </p:nvPr>
        </p:nvSpPr>
        <p:spPr>
          <a:xfrm>
            <a:off x="0" y="928688"/>
            <a:ext cx="8572500" cy="1143000"/>
          </a:xfrm>
        </p:spPr>
        <p:txBody>
          <a:bodyPr/>
          <a:lstStyle/>
          <a:p>
            <a:pPr algn="l" eaLnBrk="1" hangingPunct="1"/>
            <a:r>
              <a:rPr lang="ru-RU" sz="2000" smtClean="0">
                <a:solidFill>
                  <a:srgbClr val="000000"/>
                </a:solidFill>
              </a:rPr>
              <a:t/>
            </a:r>
            <a:br>
              <a:rPr lang="ru-RU" sz="2000" smtClean="0">
                <a:solidFill>
                  <a:srgbClr val="000000"/>
                </a:solidFill>
              </a:rPr>
            </a:br>
            <a:r>
              <a:rPr lang="ru-RU" sz="2000" smtClean="0">
                <a:solidFill>
                  <a:srgbClr val="000000"/>
                </a:solidFill>
              </a:rPr>
              <a:t/>
            </a:r>
            <a:br>
              <a:rPr lang="ru-RU" sz="2000" smtClean="0">
                <a:solidFill>
                  <a:srgbClr val="000000"/>
                </a:solidFill>
              </a:rPr>
            </a:br>
            <a:r>
              <a:rPr lang="ru-RU" sz="2000" b="1" smtClean="0">
                <a:solidFill>
                  <a:schemeClr val="bg1"/>
                </a:solidFill>
              </a:rPr>
              <a:t>№ 320211</a:t>
            </a:r>
            <a:r>
              <a:rPr lang="ru-RU" sz="2000" b="1" smtClean="0">
                <a:solidFill>
                  <a:srgbClr val="000000"/>
                </a:solidFill>
              </a:rPr>
              <a:t/>
            </a:r>
            <a:br>
              <a:rPr lang="ru-RU" sz="2000" b="1" smtClean="0">
                <a:solidFill>
                  <a:srgbClr val="000000"/>
                </a:solidFill>
              </a:rPr>
            </a:br>
            <a:r>
              <a:rPr lang="ru-RU" sz="2400" b="1" i="1" smtClean="0"/>
              <a:t>Автоматическая линия изготавливает батарейки. Вероятность того, что готовая батарейка неисправна, равна 0,02. Перед упаковкой каждая батарейка проходит систему контроля. Вероятность того, что система забракует неисправную батарейку, равна 0,99. Вероятность того, что система по ошибке забракует исправную батарейку, равна 0,01. Найдите вероятность того, что случайно выбранная из упаковки батарейка будет забракована.</a:t>
            </a:r>
            <a:endParaRPr lang="ru-RU" sz="2400" b="1" i="1" smtClean="0">
              <a:solidFill>
                <a:srgbClr val="000000"/>
              </a:solidFill>
            </a:endParaRPr>
          </a:p>
        </p:txBody>
      </p:sp>
      <p:sp>
        <p:nvSpPr>
          <p:cNvPr id="4" name="Дата 3"/>
          <p:cNvSpPr txBox="1">
            <a:spLocks noGrp="1"/>
          </p:cNvSpPr>
          <p:nvPr/>
        </p:nvSpPr>
        <p:spPr>
          <a:xfrm>
            <a:off x="457200" y="6356350"/>
            <a:ext cx="2133600" cy="365125"/>
          </a:xfrm>
          <a:prstGeom prst="rect">
            <a:avLst/>
          </a:prstGeom>
          <a:noFill/>
        </p:spPr>
        <p:txBody>
          <a:bodyPr anchor="ctr"/>
          <a:lstStyle/>
          <a:p>
            <a:pPr fontAlgn="auto">
              <a:spcBef>
                <a:spcPts val="0"/>
              </a:spcBef>
              <a:spcAft>
                <a:spcPts val="0"/>
              </a:spcAft>
              <a:defRPr/>
            </a:pPr>
            <a:fld id="{DD9845EC-924B-40A2-B7F1-A3AF9F6B9CA7}" type="datetime1">
              <a:rPr lang="ru-RU" sz="1200">
                <a:solidFill>
                  <a:schemeClr val="tx1">
                    <a:tint val="75000"/>
                  </a:schemeClr>
                </a:solidFill>
                <a:latin typeface="+mn-lt"/>
                <a:cs typeface="+mn-cs"/>
              </a:rPr>
              <a:pPr fontAlgn="auto">
                <a:spcBef>
                  <a:spcPts val="0"/>
                </a:spcBef>
                <a:spcAft>
                  <a:spcPts val="0"/>
                </a:spcAft>
                <a:defRPr/>
              </a:pPr>
              <a:t>11.11.2013</a:t>
            </a:fld>
            <a:endParaRPr lang="ru-RU" sz="1200" dirty="0">
              <a:solidFill>
                <a:schemeClr val="tx1">
                  <a:tint val="75000"/>
                </a:schemeClr>
              </a:solidFill>
              <a:latin typeface="+mn-lt"/>
              <a:cs typeface="+mn-cs"/>
            </a:endParaRPr>
          </a:p>
        </p:txBody>
      </p:sp>
      <p:sp>
        <p:nvSpPr>
          <p:cNvPr id="5" name="Номер слайда 4"/>
          <p:cNvSpPr txBox="1">
            <a:spLocks noGrp="1"/>
          </p:cNvSpPr>
          <p:nvPr/>
        </p:nvSpPr>
        <p:spPr>
          <a:xfrm>
            <a:off x="6553200" y="6356350"/>
            <a:ext cx="2133600" cy="365125"/>
          </a:xfrm>
          <a:prstGeom prst="rect">
            <a:avLst/>
          </a:prstGeom>
          <a:noFill/>
        </p:spPr>
        <p:txBody>
          <a:bodyPr anchor="ctr"/>
          <a:lstStyle/>
          <a:p>
            <a:pPr algn="r" fontAlgn="auto">
              <a:spcBef>
                <a:spcPts val="0"/>
              </a:spcBef>
              <a:spcAft>
                <a:spcPts val="0"/>
              </a:spcAft>
              <a:defRPr/>
            </a:pPr>
            <a:fld id="{C5F5A1A1-C6E2-4B4C-A518-EF9EF58CF0FA}" type="slidenum">
              <a:rPr lang="ru-RU" sz="1200">
                <a:solidFill>
                  <a:schemeClr val="tx1">
                    <a:tint val="75000"/>
                  </a:schemeClr>
                </a:solidFill>
                <a:latin typeface="+mn-lt"/>
                <a:cs typeface="+mn-cs"/>
              </a:rPr>
              <a:pPr algn="r" fontAlgn="auto">
                <a:spcBef>
                  <a:spcPts val="0"/>
                </a:spcBef>
                <a:spcAft>
                  <a:spcPts val="0"/>
                </a:spcAft>
                <a:defRPr/>
              </a:pPr>
              <a:t>39</a:t>
            </a:fld>
            <a:endParaRPr lang="ru-RU" sz="1200">
              <a:solidFill>
                <a:schemeClr val="tx1">
                  <a:tint val="75000"/>
                </a:schemeClr>
              </a:solidFill>
              <a:latin typeface="+mn-lt"/>
              <a:cs typeface="+mn-cs"/>
            </a:endParaRPr>
          </a:p>
        </p:txBody>
      </p:sp>
      <p:graphicFrame>
        <p:nvGraphicFramePr>
          <p:cNvPr id="4114" name="Object 18"/>
          <p:cNvGraphicFramePr>
            <a:graphicFrameLocks noChangeAspect="1"/>
          </p:cNvGraphicFramePr>
          <p:nvPr/>
        </p:nvGraphicFramePr>
        <p:xfrm>
          <a:off x="642938" y="3714750"/>
          <a:ext cx="7572375" cy="454025"/>
        </p:xfrm>
        <a:graphic>
          <a:graphicData uri="http://schemas.openxmlformats.org/presentationml/2006/ole">
            <p:oleObj spid="_x0000_s20482" name="Формула" r:id="rId3" imgW="3809880" imgH="228600" progId="Equation.3">
              <p:embed/>
            </p:oleObj>
          </a:graphicData>
        </a:graphic>
      </p:graphicFrame>
      <p:sp>
        <p:nvSpPr>
          <p:cNvPr id="20489" name="TextBox 16"/>
          <p:cNvSpPr txBox="1">
            <a:spLocks noChangeArrowheads="1"/>
          </p:cNvSpPr>
          <p:nvPr/>
        </p:nvSpPr>
        <p:spPr bwMode="auto">
          <a:xfrm>
            <a:off x="5072063" y="3286125"/>
            <a:ext cx="1495425" cy="461963"/>
          </a:xfrm>
          <a:prstGeom prst="rect">
            <a:avLst/>
          </a:prstGeom>
          <a:noFill/>
          <a:ln w="9525">
            <a:noFill/>
            <a:miter lim="800000"/>
            <a:headEnd/>
            <a:tailEnd/>
          </a:ln>
        </p:spPr>
        <p:txBody>
          <a:bodyPr wrap="none">
            <a:spAutoFit/>
          </a:bodyPr>
          <a:lstStyle/>
          <a:p>
            <a:r>
              <a:rPr lang="ru-RU" sz="2400" b="1">
                <a:latin typeface="Times New Roman" pitchFamily="18" charset="0"/>
                <a:cs typeface="Times New Roman" pitchFamily="18" charset="0"/>
              </a:rPr>
              <a:t>Решение:</a:t>
            </a:r>
          </a:p>
        </p:txBody>
      </p:sp>
      <p:graphicFrame>
        <p:nvGraphicFramePr>
          <p:cNvPr id="2" name="Object 6"/>
          <p:cNvGraphicFramePr>
            <a:graphicFrameLocks noChangeAspect="1"/>
          </p:cNvGraphicFramePr>
          <p:nvPr/>
        </p:nvGraphicFramePr>
        <p:xfrm>
          <a:off x="1928813" y="4214813"/>
          <a:ext cx="4572000" cy="446087"/>
        </p:xfrm>
        <a:graphic>
          <a:graphicData uri="http://schemas.openxmlformats.org/presentationml/2006/ole">
            <p:oleObj spid="_x0000_s20483" name="Формула" r:id="rId4" imgW="2336760" imgH="228600" progId="Equation.3">
              <p:embed/>
            </p:oleObj>
          </a:graphicData>
        </a:graphic>
      </p:graphicFrame>
      <p:graphicFrame>
        <p:nvGraphicFramePr>
          <p:cNvPr id="3" name="Object 7"/>
          <p:cNvGraphicFramePr>
            <a:graphicFrameLocks noChangeAspect="1"/>
          </p:cNvGraphicFramePr>
          <p:nvPr/>
        </p:nvGraphicFramePr>
        <p:xfrm>
          <a:off x="357188" y="4643438"/>
          <a:ext cx="8391525" cy="457200"/>
        </p:xfrm>
        <a:graphic>
          <a:graphicData uri="http://schemas.openxmlformats.org/presentationml/2006/ole">
            <p:oleObj spid="_x0000_s20484" name="Формула" r:id="rId5" imgW="4190760" imgH="228600" progId="Equation.3">
              <p:embed/>
            </p:oleObj>
          </a:graphicData>
        </a:graphic>
      </p:graphicFrame>
      <p:graphicFrame>
        <p:nvGraphicFramePr>
          <p:cNvPr id="8" name="Object 8"/>
          <p:cNvGraphicFramePr>
            <a:graphicFrameLocks noChangeAspect="1"/>
          </p:cNvGraphicFramePr>
          <p:nvPr/>
        </p:nvGraphicFramePr>
        <p:xfrm>
          <a:off x="1785938" y="5286375"/>
          <a:ext cx="4572000" cy="446088"/>
        </p:xfrm>
        <a:graphic>
          <a:graphicData uri="http://schemas.openxmlformats.org/presentationml/2006/ole">
            <p:oleObj spid="_x0000_s20485" name="Формула" r:id="rId6" imgW="2336760" imgH="228600" progId="Equation.3">
              <p:embed/>
            </p:oleObj>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4114"/>
                                        </p:tgtEl>
                                        <p:attrNameLst>
                                          <p:attrName>style.visibility</p:attrName>
                                        </p:attrNameLst>
                                      </p:cBhvr>
                                      <p:to>
                                        <p:strVal val="visible"/>
                                      </p:to>
                                    </p:set>
                                    <p:animEffect transition="in" filter="box(in)">
                                      <p:cBhvr>
                                        <p:cTn id="7" dur="500"/>
                                        <p:tgtEl>
                                          <p:spTgt spid="4114"/>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box(in)">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box(in)">
                                      <p:cBhvr>
                                        <p:cTn id="17" dur="5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 presetClass="entr" presetSubtype="16" fill="hold"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box(in)">
                                      <p:cBhvr>
                                        <p:cTn id="2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Дата 3"/>
          <p:cNvSpPr txBox="1">
            <a:spLocks noGrp="1"/>
          </p:cNvSpPr>
          <p:nvPr/>
        </p:nvSpPr>
        <p:spPr>
          <a:xfrm>
            <a:off x="457200" y="6356350"/>
            <a:ext cx="2133600" cy="365125"/>
          </a:xfrm>
          <a:prstGeom prst="rect">
            <a:avLst/>
          </a:prstGeom>
          <a:noFill/>
        </p:spPr>
        <p:txBody>
          <a:bodyPr anchor="ctr"/>
          <a:lstStyle/>
          <a:p>
            <a:pPr fontAlgn="auto">
              <a:spcBef>
                <a:spcPts val="0"/>
              </a:spcBef>
              <a:spcAft>
                <a:spcPts val="0"/>
              </a:spcAft>
              <a:defRPr/>
            </a:pPr>
            <a:fld id="{DD9845EC-924B-40A2-B7F1-A3AF9F6B9CA7}" type="datetime1">
              <a:rPr lang="ru-RU" sz="1200">
                <a:solidFill>
                  <a:schemeClr val="tx1">
                    <a:tint val="75000"/>
                  </a:schemeClr>
                </a:solidFill>
                <a:latin typeface="+mn-lt"/>
                <a:cs typeface="+mn-cs"/>
              </a:rPr>
              <a:pPr fontAlgn="auto">
                <a:spcBef>
                  <a:spcPts val="0"/>
                </a:spcBef>
                <a:spcAft>
                  <a:spcPts val="0"/>
                </a:spcAft>
                <a:defRPr/>
              </a:pPr>
              <a:t>11.11.2013</a:t>
            </a:fld>
            <a:endParaRPr lang="ru-RU" sz="1200" dirty="0">
              <a:solidFill>
                <a:schemeClr val="tx1">
                  <a:tint val="75000"/>
                </a:schemeClr>
              </a:solidFill>
              <a:latin typeface="+mn-lt"/>
              <a:cs typeface="+mn-cs"/>
            </a:endParaRPr>
          </a:p>
        </p:txBody>
      </p:sp>
      <p:sp>
        <p:nvSpPr>
          <p:cNvPr id="5" name="Номер слайда 4"/>
          <p:cNvSpPr txBox="1">
            <a:spLocks noGrp="1"/>
          </p:cNvSpPr>
          <p:nvPr/>
        </p:nvSpPr>
        <p:spPr>
          <a:xfrm>
            <a:off x="6553200" y="6356350"/>
            <a:ext cx="2133600" cy="365125"/>
          </a:xfrm>
          <a:prstGeom prst="rect">
            <a:avLst/>
          </a:prstGeom>
          <a:noFill/>
        </p:spPr>
        <p:txBody>
          <a:bodyPr anchor="ctr"/>
          <a:lstStyle/>
          <a:p>
            <a:pPr algn="r" fontAlgn="auto">
              <a:spcBef>
                <a:spcPts val="0"/>
              </a:spcBef>
              <a:spcAft>
                <a:spcPts val="0"/>
              </a:spcAft>
              <a:defRPr/>
            </a:pPr>
            <a:fld id="{5823C943-B487-48C1-A283-3923988F455E}" type="slidenum">
              <a:rPr lang="ru-RU" sz="1200">
                <a:solidFill>
                  <a:schemeClr val="tx1">
                    <a:tint val="75000"/>
                  </a:schemeClr>
                </a:solidFill>
                <a:latin typeface="+mn-lt"/>
                <a:cs typeface="+mn-cs"/>
              </a:rPr>
              <a:pPr algn="r" fontAlgn="auto">
                <a:spcBef>
                  <a:spcPts val="0"/>
                </a:spcBef>
                <a:spcAft>
                  <a:spcPts val="0"/>
                </a:spcAft>
                <a:defRPr/>
              </a:pPr>
              <a:t>40</a:t>
            </a:fld>
            <a:endParaRPr lang="ru-RU" sz="1200">
              <a:solidFill>
                <a:schemeClr val="tx1">
                  <a:tint val="75000"/>
                </a:schemeClr>
              </a:solidFill>
              <a:latin typeface="+mn-lt"/>
              <a:cs typeface="+mn-cs"/>
            </a:endParaRPr>
          </a:p>
        </p:txBody>
      </p:sp>
      <p:graphicFrame>
        <p:nvGraphicFramePr>
          <p:cNvPr id="4114" name="Object 18"/>
          <p:cNvGraphicFramePr>
            <a:graphicFrameLocks noChangeAspect="1"/>
          </p:cNvGraphicFramePr>
          <p:nvPr/>
        </p:nvGraphicFramePr>
        <p:xfrm>
          <a:off x="642938" y="785813"/>
          <a:ext cx="7572375" cy="454025"/>
        </p:xfrm>
        <a:graphic>
          <a:graphicData uri="http://schemas.openxmlformats.org/presentationml/2006/ole">
            <p:oleObj spid="_x0000_s21506" name="Формула" r:id="rId3" imgW="3809880" imgH="228600" progId="Equation.3">
              <p:embed/>
            </p:oleObj>
          </a:graphicData>
        </a:graphic>
      </p:graphicFrame>
      <p:sp>
        <p:nvSpPr>
          <p:cNvPr id="21515" name="TextBox 16"/>
          <p:cNvSpPr txBox="1">
            <a:spLocks noChangeArrowheads="1"/>
          </p:cNvSpPr>
          <p:nvPr/>
        </p:nvSpPr>
        <p:spPr bwMode="auto">
          <a:xfrm>
            <a:off x="428625" y="357188"/>
            <a:ext cx="1495425" cy="461962"/>
          </a:xfrm>
          <a:prstGeom prst="rect">
            <a:avLst/>
          </a:prstGeom>
          <a:noFill/>
          <a:ln w="9525">
            <a:noFill/>
            <a:miter lim="800000"/>
            <a:headEnd/>
            <a:tailEnd/>
          </a:ln>
        </p:spPr>
        <p:txBody>
          <a:bodyPr wrap="none">
            <a:spAutoFit/>
          </a:bodyPr>
          <a:lstStyle/>
          <a:p>
            <a:r>
              <a:rPr lang="ru-RU" sz="2400" b="1">
                <a:latin typeface="Times New Roman" pitchFamily="18" charset="0"/>
                <a:cs typeface="Times New Roman" pitchFamily="18" charset="0"/>
              </a:rPr>
              <a:t>Решение:</a:t>
            </a:r>
          </a:p>
        </p:txBody>
      </p:sp>
      <p:graphicFrame>
        <p:nvGraphicFramePr>
          <p:cNvPr id="2" name="Object 3"/>
          <p:cNvGraphicFramePr>
            <a:graphicFrameLocks noChangeAspect="1"/>
          </p:cNvGraphicFramePr>
          <p:nvPr/>
        </p:nvGraphicFramePr>
        <p:xfrm>
          <a:off x="1928813" y="1285875"/>
          <a:ext cx="4572000" cy="446088"/>
        </p:xfrm>
        <a:graphic>
          <a:graphicData uri="http://schemas.openxmlformats.org/presentationml/2006/ole">
            <p:oleObj spid="_x0000_s21507" name="Формула" r:id="rId4" imgW="2336760" imgH="228600" progId="Equation.3">
              <p:embed/>
            </p:oleObj>
          </a:graphicData>
        </a:graphic>
      </p:graphicFrame>
      <p:graphicFrame>
        <p:nvGraphicFramePr>
          <p:cNvPr id="3" name="Object 4"/>
          <p:cNvGraphicFramePr>
            <a:graphicFrameLocks noChangeAspect="1"/>
          </p:cNvGraphicFramePr>
          <p:nvPr/>
        </p:nvGraphicFramePr>
        <p:xfrm>
          <a:off x="382588" y="1714500"/>
          <a:ext cx="8340725" cy="457200"/>
        </p:xfrm>
        <a:graphic>
          <a:graphicData uri="http://schemas.openxmlformats.org/presentationml/2006/ole">
            <p:oleObj spid="_x0000_s21508" name="Формула" r:id="rId5" imgW="4165560" imgH="228600" progId="Equation.3">
              <p:embed/>
            </p:oleObj>
          </a:graphicData>
        </a:graphic>
      </p:graphicFrame>
      <p:graphicFrame>
        <p:nvGraphicFramePr>
          <p:cNvPr id="7" name="Object 5"/>
          <p:cNvGraphicFramePr>
            <a:graphicFrameLocks noChangeAspect="1"/>
          </p:cNvGraphicFramePr>
          <p:nvPr/>
        </p:nvGraphicFramePr>
        <p:xfrm>
          <a:off x="1928813" y="2214563"/>
          <a:ext cx="4572000" cy="446087"/>
        </p:xfrm>
        <a:graphic>
          <a:graphicData uri="http://schemas.openxmlformats.org/presentationml/2006/ole">
            <p:oleObj spid="_x0000_s21509" name="Формула" r:id="rId6" imgW="2336760" imgH="228600" progId="Equation.3">
              <p:embed/>
            </p:oleObj>
          </a:graphicData>
        </a:graphic>
      </p:graphicFrame>
      <p:sp>
        <p:nvSpPr>
          <p:cNvPr id="10" name="TextBox 9"/>
          <p:cNvSpPr txBox="1">
            <a:spLocks noChangeArrowheads="1"/>
          </p:cNvSpPr>
          <p:nvPr/>
        </p:nvSpPr>
        <p:spPr bwMode="auto">
          <a:xfrm>
            <a:off x="1285875" y="2643188"/>
            <a:ext cx="6872288" cy="461962"/>
          </a:xfrm>
          <a:prstGeom prst="rect">
            <a:avLst/>
          </a:prstGeom>
          <a:noFill/>
          <a:ln w="9525">
            <a:noFill/>
            <a:miter lim="800000"/>
            <a:headEnd/>
            <a:tailEnd/>
          </a:ln>
        </p:spPr>
        <p:txBody>
          <a:bodyPr wrap="none">
            <a:spAutoFit/>
          </a:bodyPr>
          <a:lstStyle/>
          <a:p>
            <a:r>
              <a:rPr lang="ru-RU" sz="2400" b="1" i="1">
                <a:latin typeface="Times New Roman" pitchFamily="18" charset="0"/>
                <a:cs typeface="Times New Roman" pitchFamily="18" charset="0"/>
              </a:rPr>
              <a:t>Возможные благоприятные для задачи события</a:t>
            </a:r>
          </a:p>
        </p:txBody>
      </p:sp>
      <p:sp>
        <p:nvSpPr>
          <p:cNvPr id="11" name="TextBox 10"/>
          <p:cNvSpPr txBox="1">
            <a:spLocks noChangeArrowheads="1"/>
          </p:cNvSpPr>
          <p:nvPr/>
        </p:nvSpPr>
        <p:spPr bwMode="auto">
          <a:xfrm>
            <a:off x="428625" y="3071813"/>
            <a:ext cx="3638550" cy="830262"/>
          </a:xfrm>
          <a:prstGeom prst="rect">
            <a:avLst/>
          </a:prstGeom>
          <a:noFill/>
          <a:ln w="9525">
            <a:noFill/>
            <a:miter lim="800000"/>
            <a:headEnd/>
            <a:tailEnd/>
          </a:ln>
        </p:spPr>
        <p:txBody>
          <a:bodyPr wrap="none">
            <a:spAutoFit/>
          </a:bodyPr>
          <a:lstStyle/>
          <a:p>
            <a:r>
              <a:rPr lang="ru-RU" sz="2400" b="1" i="1">
                <a:latin typeface="Times New Roman" pitchFamily="18" charset="0"/>
                <a:cs typeface="Times New Roman" pitchFamily="18" charset="0"/>
              </a:rPr>
              <a:t>Исправная батарейка </a:t>
            </a:r>
          </a:p>
          <a:p>
            <a:r>
              <a:rPr lang="ru-RU" sz="2400" b="1" i="1">
                <a:latin typeface="Times New Roman" pitchFamily="18" charset="0"/>
                <a:cs typeface="Times New Roman" pitchFamily="18" charset="0"/>
              </a:rPr>
              <a:t>забракована (совместны)</a:t>
            </a:r>
          </a:p>
        </p:txBody>
      </p:sp>
      <p:sp>
        <p:nvSpPr>
          <p:cNvPr id="12" name="TextBox 11"/>
          <p:cNvSpPr txBox="1">
            <a:spLocks noChangeArrowheads="1"/>
          </p:cNvSpPr>
          <p:nvPr/>
        </p:nvSpPr>
        <p:spPr bwMode="auto">
          <a:xfrm>
            <a:off x="5214938" y="3071813"/>
            <a:ext cx="3638550" cy="830262"/>
          </a:xfrm>
          <a:prstGeom prst="rect">
            <a:avLst/>
          </a:prstGeom>
          <a:noFill/>
          <a:ln w="9525">
            <a:noFill/>
            <a:miter lim="800000"/>
            <a:headEnd/>
            <a:tailEnd/>
          </a:ln>
        </p:spPr>
        <p:txBody>
          <a:bodyPr wrap="none">
            <a:spAutoFit/>
          </a:bodyPr>
          <a:lstStyle/>
          <a:p>
            <a:r>
              <a:rPr lang="ru-RU" sz="2400" b="1" i="1">
                <a:latin typeface="Times New Roman" pitchFamily="18" charset="0"/>
                <a:cs typeface="Times New Roman" pitchFamily="18" charset="0"/>
              </a:rPr>
              <a:t>Неисправная батарейка </a:t>
            </a:r>
          </a:p>
          <a:p>
            <a:r>
              <a:rPr lang="ru-RU" sz="2400" b="1" i="1">
                <a:latin typeface="Times New Roman" pitchFamily="18" charset="0"/>
                <a:cs typeface="Times New Roman" pitchFamily="18" charset="0"/>
              </a:rPr>
              <a:t>забракована (совместны)</a:t>
            </a:r>
          </a:p>
        </p:txBody>
      </p:sp>
      <p:graphicFrame>
        <p:nvGraphicFramePr>
          <p:cNvPr id="6" name="Object 6"/>
          <p:cNvGraphicFramePr>
            <a:graphicFrameLocks noChangeAspect="1"/>
          </p:cNvGraphicFramePr>
          <p:nvPr/>
        </p:nvGraphicFramePr>
        <p:xfrm>
          <a:off x="428625" y="3857625"/>
          <a:ext cx="3851275" cy="446088"/>
        </p:xfrm>
        <a:graphic>
          <a:graphicData uri="http://schemas.openxmlformats.org/presentationml/2006/ole">
            <p:oleObj spid="_x0000_s21510" name="Формула" r:id="rId7" imgW="1968480" imgH="228600" progId="Equation.3">
              <p:embed/>
            </p:oleObj>
          </a:graphicData>
        </a:graphic>
      </p:graphicFrame>
      <p:graphicFrame>
        <p:nvGraphicFramePr>
          <p:cNvPr id="9" name="Object 7"/>
          <p:cNvGraphicFramePr>
            <a:graphicFrameLocks noChangeAspect="1"/>
          </p:cNvGraphicFramePr>
          <p:nvPr/>
        </p:nvGraphicFramePr>
        <p:xfrm>
          <a:off x="4868863" y="3881438"/>
          <a:ext cx="3827462" cy="396875"/>
        </p:xfrm>
        <a:graphic>
          <a:graphicData uri="http://schemas.openxmlformats.org/presentationml/2006/ole">
            <p:oleObj spid="_x0000_s21511" name="Формула" r:id="rId8" imgW="1955520" imgH="203040" progId="Equation.3">
              <p:embed/>
            </p:oleObj>
          </a:graphicData>
        </a:graphic>
      </p:graphicFrame>
      <p:sp>
        <p:nvSpPr>
          <p:cNvPr id="15" name="TextBox 14"/>
          <p:cNvSpPr txBox="1">
            <a:spLocks noChangeArrowheads="1"/>
          </p:cNvSpPr>
          <p:nvPr/>
        </p:nvSpPr>
        <p:spPr bwMode="auto">
          <a:xfrm>
            <a:off x="285750" y="4357688"/>
            <a:ext cx="8572500" cy="1200150"/>
          </a:xfrm>
          <a:prstGeom prst="rect">
            <a:avLst/>
          </a:prstGeom>
          <a:noFill/>
          <a:ln w="9525">
            <a:noFill/>
            <a:miter lim="800000"/>
            <a:headEnd/>
            <a:tailEnd/>
          </a:ln>
        </p:spPr>
        <p:txBody>
          <a:bodyPr>
            <a:spAutoFit/>
          </a:bodyPr>
          <a:lstStyle/>
          <a:p>
            <a:pPr algn="ctr"/>
            <a:r>
              <a:rPr lang="ru-RU" sz="2400" b="1" i="1">
                <a:latin typeface="Times New Roman" pitchFamily="18" charset="0"/>
                <a:cs typeface="Times New Roman" pitchFamily="18" charset="0"/>
              </a:rPr>
              <a:t>Батарейка исправна и неисправна – несовместны, значит событие – забракована</a:t>
            </a:r>
          </a:p>
          <a:p>
            <a:pPr algn="ctr"/>
            <a:r>
              <a:rPr lang="ru-RU" sz="2400" b="1" i="1">
                <a:latin typeface="Times New Roman" pitchFamily="18" charset="0"/>
                <a:cs typeface="Times New Roman" pitchFamily="18" charset="0"/>
              </a:rPr>
              <a:t> исправная и забракована неисправная – несовместны.  </a:t>
            </a:r>
          </a:p>
        </p:txBody>
      </p:sp>
      <p:graphicFrame>
        <p:nvGraphicFramePr>
          <p:cNvPr id="13" name="Object 8"/>
          <p:cNvGraphicFramePr>
            <a:graphicFrameLocks noChangeAspect="1"/>
          </p:cNvGraphicFramePr>
          <p:nvPr/>
        </p:nvGraphicFramePr>
        <p:xfrm>
          <a:off x="1000125" y="5572125"/>
          <a:ext cx="5988050" cy="446088"/>
        </p:xfrm>
        <a:graphic>
          <a:graphicData uri="http://schemas.openxmlformats.org/presentationml/2006/ole">
            <p:oleObj spid="_x0000_s21512" name="Формула" r:id="rId9" imgW="3060360" imgH="228600" progId="Equation.3">
              <p:embed/>
            </p:oleObj>
          </a:graphicData>
        </a:graphic>
      </p:graphicFrame>
      <p:sp>
        <p:nvSpPr>
          <p:cNvPr id="17" name="Прямоугольник 16"/>
          <p:cNvSpPr>
            <a:spLocks noChangeArrowheads="1"/>
          </p:cNvSpPr>
          <p:nvPr/>
        </p:nvSpPr>
        <p:spPr bwMode="auto">
          <a:xfrm>
            <a:off x="4500563" y="6000750"/>
            <a:ext cx="1976437" cy="461963"/>
          </a:xfrm>
          <a:prstGeom prst="rect">
            <a:avLst/>
          </a:prstGeom>
          <a:noFill/>
          <a:ln w="9525">
            <a:noFill/>
            <a:miter lim="800000"/>
            <a:headEnd/>
            <a:tailEnd/>
          </a:ln>
        </p:spPr>
        <p:txBody>
          <a:bodyPr wrap="none">
            <a:spAutoFit/>
          </a:bodyPr>
          <a:lstStyle/>
          <a:p>
            <a:r>
              <a:rPr lang="ru-RU" sz="2400" b="1">
                <a:latin typeface="Times New Roman" pitchFamily="18" charset="0"/>
                <a:cs typeface="Times New Roman" pitchFamily="18" charset="0"/>
              </a:rPr>
              <a:t>Ответ:0,0296</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ox(in)">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box(in)">
                                      <p:cBhvr>
                                        <p:cTn id="12" dur="5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box(in)">
                                      <p:cBhvr>
                                        <p:cTn id="17" dur="500"/>
                                        <p:tgtEl>
                                          <p:spTgt spid="12"/>
                                        </p:tgtEl>
                                      </p:cBhvr>
                                    </p:animEffect>
                                  </p:childTnLst>
                                </p:cTn>
                              </p:par>
                            </p:childTnLst>
                          </p:cTn>
                        </p:par>
                      </p:childTnLst>
                    </p:cTn>
                  </p:par>
                  <p:par>
                    <p:cTn id="18" fill="hold">
                      <p:stCondLst>
                        <p:cond delay="indefinite"/>
                      </p:stCondLst>
                      <p:childTnLst>
                        <p:par>
                          <p:cTn id="19" fill="hold">
                            <p:stCondLst>
                              <p:cond delay="0"/>
                            </p:stCondLst>
                            <p:childTnLst>
                              <p:par>
                                <p:cTn id="20" presetID="4" presetClass="entr" presetSubtype="16" fill="hold"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box(in)">
                                      <p:cBhvr>
                                        <p:cTn id="22" dur="500"/>
                                        <p:tgtEl>
                                          <p:spTgt spid="6"/>
                                        </p:tgtEl>
                                      </p:cBhvr>
                                    </p:animEffect>
                                  </p:childTnLst>
                                </p:cTn>
                              </p:par>
                            </p:childTnLst>
                          </p:cTn>
                        </p:par>
                      </p:childTnLst>
                    </p:cTn>
                  </p:par>
                  <p:par>
                    <p:cTn id="23" fill="hold">
                      <p:stCondLst>
                        <p:cond delay="indefinite"/>
                      </p:stCondLst>
                      <p:childTnLst>
                        <p:par>
                          <p:cTn id="24" fill="hold">
                            <p:stCondLst>
                              <p:cond delay="0"/>
                            </p:stCondLst>
                            <p:childTnLst>
                              <p:par>
                                <p:cTn id="25" presetID="4" presetClass="entr" presetSubtype="16" fill="hold"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box(in)">
                                      <p:cBhvr>
                                        <p:cTn id="27" dur="500"/>
                                        <p:tgtEl>
                                          <p:spTgt spid="9"/>
                                        </p:tgtEl>
                                      </p:cBhvr>
                                    </p:animEffect>
                                  </p:childTnLst>
                                </p:cTn>
                              </p:par>
                            </p:childTnLst>
                          </p:cTn>
                        </p:par>
                      </p:childTnLst>
                    </p:cTn>
                  </p:par>
                  <p:par>
                    <p:cTn id="28" fill="hold">
                      <p:stCondLst>
                        <p:cond delay="indefinite"/>
                      </p:stCondLst>
                      <p:childTnLst>
                        <p:par>
                          <p:cTn id="29" fill="hold">
                            <p:stCondLst>
                              <p:cond delay="0"/>
                            </p:stCondLst>
                            <p:childTnLst>
                              <p:par>
                                <p:cTn id="30" presetID="4" presetClass="entr" presetSubtype="16" fill="hold" grpId="0" nodeType="clickEffect">
                                  <p:stCondLst>
                                    <p:cond delay="0"/>
                                  </p:stCondLst>
                                  <p:childTnLst>
                                    <p:set>
                                      <p:cBhvr>
                                        <p:cTn id="31" dur="1" fill="hold">
                                          <p:stCondLst>
                                            <p:cond delay="0"/>
                                          </p:stCondLst>
                                        </p:cTn>
                                        <p:tgtEl>
                                          <p:spTgt spid="15"/>
                                        </p:tgtEl>
                                        <p:attrNameLst>
                                          <p:attrName>style.visibility</p:attrName>
                                        </p:attrNameLst>
                                      </p:cBhvr>
                                      <p:to>
                                        <p:strVal val="visible"/>
                                      </p:to>
                                    </p:set>
                                    <p:animEffect transition="in" filter="box(in)">
                                      <p:cBhvr>
                                        <p:cTn id="32" dur="500"/>
                                        <p:tgtEl>
                                          <p:spTgt spid="15"/>
                                        </p:tgtEl>
                                      </p:cBhvr>
                                    </p:animEffect>
                                  </p:childTnLst>
                                </p:cTn>
                              </p:par>
                            </p:childTnLst>
                          </p:cTn>
                        </p:par>
                      </p:childTnLst>
                    </p:cTn>
                  </p:par>
                  <p:par>
                    <p:cTn id="33" fill="hold">
                      <p:stCondLst>
                        <p:cond delay="indefinite"/>
                      </p:stCondLst>
                      <p:childTnLst>
                        <p:par>
                          <p:cTn id="34" fill="hold">
                            <p:stCondLst>
                              <p:cond delay="0"/>
                            </p:stCondLst>
                            <p:childTnLst>
                              <p:par>
                                <p:cTn id="35" presetID="4" presetClass="entr" presetSubtype="16" fill="hold" nodeType="clickEffect">
                                  <p:stCondLst>
                                    <p:cond delay="0"/>
                                  </p:stCondLst>
                                  <p:childTnLst>
                                    <p:set>
                                      <p:cBhvr>
                                        <p:cTn id="36" dur="1" fill="hold">
                                          <p:stCondLst>
                                            <p:cond delay="0"/>
                                          </p:stCondLst>
                                        </p:cTn>
                                        <p:tgtEl>
                                          <p:spTgt spid="13"/>
                                        </p:tgtEl>
                                        <p:attrNameLst>
                                          <p:attrName>style.visibility</p:attrName>
                                        </p:attrNameLst>
                                      </p:cBhvr>
                                      <p:to>
                                        <p:strVal val="visible"/>
                                      </p:to>
                                    </p:set>
                                    <p:animEffect transition="in" filter="box(in)">
                                      <p:cBhvr>
                                        <p:cTn id="37" dur="500"/>
                                        <p:tgtEl>
                                          <p:spTgt spid="13"/>
                                        </p:tgtEl>
                                      </p:cBhvr>
                                    </p:animEffect>
                                  </p:childTnLst>
                                </p:cTn>
                              </p:par>
                            </p:childTnLst>
                          </p:cTn>
                        </p:par>
                      </p:childTnLst>
                    </p:cTn>
                  </p:par>
                  <p:par>
                    <p:cTn id="38" fill="hold">
                      <p:stCondLst>
                        <p:cond delay="indefinite"/>
                      </p:stCondLst>
                      <p:childTnLst>
                        <p:par>
                          <p:cTn id="39" fill="hold">
                            <p:stCondLst>
                              <p:cond delay="0"/>
                            </p:stCondLst>
                            <p:childTnLst>
                              <p:par>
                                <p:cTn id="40" presetID="4" presetClass="entr" presetSubtype="16" fill="hold" grpId="0" nodeType="clickEffect">
                                  <p:stCondLst>
                                    <p:cond delay="0"/>
                                  </p:stCondLst>
                                  <p:childTnLst>
                                    <p:set>
                                      <p:cBhvr>
                                        <p:cTn id="41" dur="1" fill="hold">
                                          <p:stCondLst>
                                            <p:cond delay="0"/>
                                          </p:stCondLst>
                                        </p:cTn>
                                        <p:tgtEl>
                                          <p:spTgt spid="17"/>
                                        </p:tgtEl>
                                        <p:attrNameLst>
                                          <p:attrName>style.visibility</p:attrName>
                                        </p:attrNameLst>
                                      </p:cBhvr>
                                      <p:to>
                                        <p:strVal val="visible"/>
                                      </p:to>
                                    </p:set>
                                    <p:animEffect transition="in" filter="box(in)">
                                      <p:cBhvr>
                                        <p:cTn id="42"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2" grpId="0"/>
      <p:bldP spid="15" grpId="0"/>
      <p:bldP spid="17"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Заголовок 1"/>
          <p:cNvSpPr>
            <a:spLocks noGrp="1"/>
          </p:cNvSpPr>
          <p:nvPr>
            <p:ph type="title" idx="4294967295"/>
          </p:nvPr>
        </p:nvSpPr>
        <p:spPr>
          <a:xfrm>
            <a:off x="0" y="1500188"/>
            <a:ext cx="8429625" cy="1143000"/>
          </a:xfrm>
        </p:spPr>
        <p:txBody>
          <a:bodyPr/>
          <a:lstStyle/>
          <a:p>
            <a:pPr algn="l"/>
            <a:r>
              <a:rPr lang="ru-RU" sz="2000" b="1" smtClean="0"/>
              <a:t/>
            </a:r>
            <a:br>
              <a:rPr lang="ru-RU" sz="2000" b="1" smtClean="0"/>
            </a:br>
            <a:r>
              <a:rPr lang="ru-RU" sz="2000" b="1" smtClean="0"/>
              <a:t/>
            </a:r>
            <a:br>
              <a:rPr lang="ru-RU" sz="2000" b="1" smtClean="0"/>
            </a:br>
            <a:r>
              <a:rPr lang="ru-RU" sz="2000" b="1" smtClean="0">
                <a:solidFill>
                  <a:schemeClr val="bg1"/>
                </a:solidFill>
              </a:rPr>
              <a:t>№ 3202</a:t>
            </a:r>
            <a:r>
              <a:rPr lang="en-US" sz="2000" b="1" smtClean="0">
                <a:solidFill>
                  <a:schemeClr val="bg1"/>
                </a:solidFill>
              </a:rPr>
              <a:t>07</a:t>
            </a:r>
            <a:r>
              <a:rPr lang="ru-RU" sz="2000" smtClean="0"/>
              <a:t/>
            </a:r>
            <a:br>
              <a:rPr lang="ru-RU" sz="2000" smtClean="0"/>
            </a:br>
            <a:r>
              <a:rPr lang="ru-RU" sz="2000" smtClean="0"/>
              <a:t> </a:t>
            </a:r>
            <a:r>
              <a:rPr lang="ru-RU" sz="2400" b="1" i="1" smtClean="0"/>
              <a:t>Всем пациентам с подозрением на гепатит делают анализ крови. Если анализ выявляет гепатит, то результат анализа называется положительным. У больных гепатитом пациентов анализ даёт положительный результат с вероятностью 0,9. Если пациент не болен гепатитом, то анализ может дать ложный положительный результат с вероятностью 0,01. Известно, что 5% пациентов, поступающих с подозрением на гепатит, действительно больны гепатитом. Найдите вероятность того, что результат анализа у пациента, поступившего в клинику с подозрением на гепатит, будет положительным</a:t>
            </a:r>
            <a:r>
              <a:rPr lang="ru-RU" sz="2400" i="1" smtClean="0"/>
              <a:t>.</a:t>
            </a:r>
            <a:endParaRPr lang="ru-RU" sz="2400" b="1" i="1" smtClean="0"/>
          </a:p>
        </p:txBody>
      </p:sp>
      <p:sp>
        <p:nvSpPr>
          <p:cNvPr id="4" name="Дата 3"/>
          <p:cNvSpPr txBox="1">
            <a:spLocks noGrp="1"/>
          </p:cNvSpPr>
          <p:nvPr/>
        </p:nvSpPr>
        <p:spPr>
          <a:xfrm>
            <a:off x="457200" y="6356350"/>
            <a:ext cx="2133600" cy="365125"/>
          </a:xfrm>
          <a:prstGeom prst="rect">
            <a:avLst/>
          </a:prstGeom>
          <a:noFill/>
        </p:spPr>
        <p:txBody>
          <a:bodyPr anchor="ctr"/>
          <a:lstStyle/>
          <a:p>
            <a:pPr fontAlgn="auto">
              <a:spcBef>
                <a:spcPts val="0"/>
              </a:spcBef>
              <a:spcAft>
                <a:spcPts val="0"/>
              </a:spcAft>
              <a:defRPr/>
            </a:pPr>
            <a:fld id="{DD9845EC-924B-40A2-B7F1-A3AF9F6B9CA7}" type="datetime1">
              <a:rPr lang="ru-RU" sz="1200">
                <a:solidFill>
                  <a:schemeClr val="tx1">
                    <a:tint val="75000"/>
                  </a:schemeClr>
                </a:solidFill>
                <a:latin typeface="+mn-lt"/>
                <a:cs typeface="+mn-cs"/>
              </a:rPr>
              <a:pPr fontAlgn="auto">
                <a:spcBef>
                  <a:spcPts val="0"/>
                </a:spcBef>
                <a:spcAft>
                  <a:spcPts val="0"/>
                </a:spcAft>
                <a:defRPr/>
              </a:pPr>
              <a:t>11.11.2013</a:t>
            </a:fld>
            <a:endParaRPr lang="ru-RU" sz="1200">
              <a:solidFill>
                <a:schemeClr val="tx1">
                  <a:tint val="75000"/>
                </a:schemeClr>
              </a:solidFill>
              <a:latin typeface="+mn-lt"/>
              <a:cs typeface="+mn-cs"/>
            </a:endParaRPr>
          </a:p>
        </p:txBody>
      </p:sp>
      <p:sp>
        <p:nvSpPr>
          <p:cNvPr id="5" name="Номер слайда 4"/>
          <p:cNvSpPr txBox="1">
            <a:spLocks noGrp="1"/>
          </p:cNvSpPr>
          <p:nvPr/>
        </p:nvSpPr>
        <p:spPr>
          <a:xfrm>
            <a:off x="6553200" y="6356350"/>
            <a:ext cx="2133600" cy="365125"/>
          </a:xfrm>
          <a:prstGeom prst="rect">
            <a:avLst/>
          </a:prstGeom>
          <a:noFill/>
        </p:spPr>
        <p:txBody>
          <a:bodyPr anchor="ctr"/>
          <a:lstStyle/>
          <a:p>
            <a:pPr algn="r" fontAlgn="auto">
              <a:spcBef>
                <a:spcPts val="0"/>
              </a:spcBef>
              <a:spcAft>
                <a:spcPts val="0"/>
              </a:spcAft>
              <a:defRPr/>
            </a:pPr>
            <a:fld id="{A2D8E12A-1C25-406B-9090-083AB491A9A7}" type="slidenum">
              <a:rPr lang="ru-RU" sz="1200">
                <a:solidFill>
                  <a:schemeClr val="tx1">
                    <a:tint val="75000"/>
                  </a:schemeClr>
                </a:solidFill>
                <a:latin typeface="+mn-lt"/>
                <a:cs typeface="+mn-cs"/>
              </a:rPr>
              <a:pPr algn="r" fontAlgn="auto">
                <a:spcBef>
                  <a:spcPts val="0"/>
                </a:spcBef>
                <a:spcAft>
                  <a:spcPts val="0"/>
                </a:spcAft>
                <a:defRPr/>
              </a:pPr>
              <a:t>41</a:t>
            </a:fld>
            <a:endParaRPr lang="ru-RU" sz="1200">
              <a:solidFill>
                <a:schemeClr val="tx1">
                  <a:tint val="75000"/>
                </a:schemeClr>
              </a:solidFill>
              <a:latin typeface="+mn-lt"/>
              <a:cs typeface="+mn-cs"/>
            </a:endParaRPr>
          </a:p>
        </p:txBody>
      </p:sp>
      <p:sp>
        <p:nvSpPr>
          <p:cNvPr id="53253" name="Прямоугольник 5"/>
          <p:cNvSpPr>
            <a:spLocks noChangeArrowheads="1"/>
          </p:cNvSpPr>
          <p:nvPr/>
        </p:nvSpPr>
        <p:spPr bwMode="auto">
          <a:xfrm>
            <a:off x="500063" y="4714875"/>
            <a:ext cx="1495425" cy="461963"/>
          </a:xfrm>
          <a:prstGeom prst="rect">
            <a:avLst/>
          </a:prstGeom>
          <a:noFill/>
          <a:ln w="9525">
            <a:noFill/>
            <a:miter lim="800000"/>
            <a:headEnd/>
            <a:tailEnd/>
          </a:ln>
        </p:spPr>
        <p:txBody>
          <a:bodyPr wrap="none">
            <a:spAutoFit/>
          </a:bodyPr>
          <a:lstStyle/>
          <a:p>
            <a:r>
              <a:rPr lang="ru-RU" sz="2400" b="1">
                <a:latin typeface="Times New Roman" pitchFamily="18" charset="0"/>
                <a:cs typeface="Times New Roman" pitchFamily="18" charset="0"/>
              </a:rPr>
              <a:t>Решение:</a:t>
            </a:r>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омер слайда 1"/>
          <p:cNvSpPr>
            <a:spLocks noGrp="1"/>
          </p:cNvSpPr>
          <p:nvPr>
            <p:ph type="sldNum" sz="quarter" idx="12"/>
          </p:nvPr>
        </p:nvSpPr>
        <p:spPr/>
        <p:txBody>
          <a:bodyPr/>
          <a:lstStyle/>
          <a:p>
            <a:pPr>
              <a:defRPr/>
            </a:pPr>
            <a:fld id="{F0A858BD-45EB-412C-921E-B7480A34F465}" type="slidenum">
              <a:rPr lang="ru-RU" smtClean="0"/>
              <a:pPr>
                <a:defRPr/>
              </a:pPr>
              <a:t>42</a:t>
            </a:fld>
            <a:endParaRPr lang="ru-RU"/>
          </a:p>
        </p:txBody>
      </p:sp>
      <p:sp>
        <p:nvSpPr>
          <p:cNvPr id="3" name="TextBox 2"/>
          <p:cNvSpPr txBox="1">
            <a:spLocks noChangeArrowheads="1"/>
          </p:cNvSpPr>
          <p:nvPr/>
        </p:nvSpPr>
        <p:spPr bwMode="auto">
          <a:xfrm>
            <a:off x="428625" y="857250"/>
            <a:ext cx="5643563" cy="738188"/>
          </a:xfrm>
          <a:prstGeom prst="rect">
            <a:avLst/>
          </a:prstGeom>
          <a:noFill/>
          <a:ln w="9525">
            <a:noFill/>
            <a:miter lim="800000"/>
            <a:headEnd/>
            <a:tailEnd/>
          </a:ln>
        </p:spPr>
        <p:txBody>
          <a:bodyPr>
            <a:spAutoFit/>
          </a:bodyPr>
          <a:lstStyle/>
          <a:p>
            <a:r>
              <a:rPr lang="ru-RU" sz="2400" b="1" i="1">
                <a:latin typeface="Times New Roman" pitchFamily="18" charset="0"/>
                <a:cs typeface="Times New Roman" pitchFamily="18" charset="0"/>
              </a:rPr>
              <a:t>А</a:t>
            </a:r>
            <a:r>
              <a:rPr lang="ru-RU" sz="2400" b="1" i="1" baseline="-25000">
                <a:latin typeface="Times New Roman" pitchFamily="18" charset="0"/>
                <a:cs typeface="Times New Roman" pitchFamily="18" charset="0"/>
              </a:rPr>
              <a:t>1</a:t>
            </a:r>
            <a:r>
              <a:rPr lang="ru-RU" sz="2400" b="1" i="1">
                <a:latin typeface="Times New Roman" pitchFamily="18" charset="0"/>
                <a:cs typeface="Times New Roman" pitchFamily="18" charset="0"/>
              </a:rPr>
              <a:t> – поступил пациент с гепатитом</a:t>
            </a:r>
            <a:endParaRPr lang="en-US" sz="2400" b="1" i="1">
              <a:latin typeface="Times New Roman" pitchFamily="18" charset="0"/>
              <a:cs typeface="Times New Roman" pitchFamily="18" charset="0"/>
            </a:endParaRPr>
          </a:p>
          <a:p>
            <a:endParaRPr lang="ru-RU" b="1" i="1">
              <a:latin typeface="Times New Roman" pitchFamily="18" charset="0"/>
              <a:cs typeface="Times New Roman" pitchFamily="18" charset="0"/>
            </a:endParaRPr>
          </a:p>
        </p:txBody>
      </p:sp>
      <p:sp>
        <p:nvSpPr>
          <p:cNvPr id="22537" name="Прямоугольник 3"/>
          <p:cNvSpPr>
            <a:spLocks noChangeArrowheads="1"/>
          </p:cNvSpPr>
          <p:nvPr/>
        </p:nvSpPr>
        <p:spPr bwMode="auto">
          <a:xfrm>
            <a:off x="428625" y="428625"/>
            <a:ext cx="1495425" cy="461963"/>
          </a:xfrm>
          <a:prstGeom prst="rect">
            <a:avLst/>
          </a:prstGeom>
          <a:noFill/>
          <a:ln w="9525">
            <a:noFill/>
            <a:miter lim="800000"/>
            <a:headEnd/>
            <a:tailEnd/>
          </a:ln>
        </p:spPr>
        <p:txBody>
          <a:bodyPr wrap="none">
            <a:spAutoFit/>
          </a:bodyPr>
          <a:lstStyle/>
          <a:p>
            <a:r>
              <a:rPr lang="ru-RU" sz="2400" b="1">
                <a:latin typeface="Times New Roman" pitchFamily="18" charset="0"/>
                <a:cs typeface="Times New Roman" pitchFamily="18" charset="0"/>
              </a:rPr>
              <a:t>Решение:</a:t>
            </a:r>
          </a:p>
        </p:txBody>
      </p:sp>
      <p:sp>
        <p:nvSpPr>
          <p:cNvPr id="5" name="TextBox 4"/>
          <p:cNvSpPr txBox="1">
            <a:spLocks noChangeArrowheads="1"/>
          </p:cNvSpPr>
          <p:nvPr/>
        </p:nvSpPr>
        <p:spPr bwMode="auto">
          <a:xfrm>
            <a:off x="5715000" y="857250"/>
            <a:ext cx="4635500" cy="738188"/>
          </a:xfrm>
          <a:prstGeom prst="rect">
            <a:avLst/>
          </a:prstGeom>
          <a:noFill/>
          <a:ln w="9525">
            <a:noFill/>
            <a:miter lim="800000"/>
            <a:headEnd/>
            <a:tailEnd/>
          </a:ln>
        </p:spPr>
        <p:txBody>
          <a:bodyPr>
            <a:spAutoFit/>
          </a:bodyPr>
          <a:lstStyle/>
          <a:p>
            <a:r>
              <a:rPr lang="ru-RU" sz="2400" b="1" i="1">
                <a:latin typeface="Times New Roman" pitchFamily="18" charset="0"/>
                <a:cs typeface="Times New Roman" pitchFamily="18" charset="0"/>
              </a:rPr>
              <a:t>Р(А</a:t>
            </a:r>
            <a:r>
              <a:rPr lang="ru-RU" sz="2400" b="1" i="1" baseline="-25000">
                <a:latin typeface="Times New Roman" pitchFamily="18" charset="0"/>
                <a:cs typeface="Times New Roman" pitchFamily="18" charset="0"/>
              </a:rPr>
              <a:t>1</a:t>
            </a:r>
            <a:r>
              <a:rPr lang="ru-RU" sz="2400" b="1" i="1">
                <a:latin typeface="Times New Roman" pitchFamily="18" charset="0"/>
                <a:cs typeface="Times New Roman" pitchFamily="18" charset="0"/>
              </a:rPr>
              <a:t>) =5%:100%=0,05</a:t>
            </a:r>
            <a:endParaRPr lang="en-US" sz="2400" b="1" i="1">
              <a:latin typeface="Times New Roman" pitchFamily="18" charset="0"/>
              <a:cs typeface="Times New Roman" pitchFamily="18" charset="0"/>
            </a:endParaRPr>
          </a:p>
          <a:p>
            <a:endParaRPr lang="ru-RU" b="1" i="1">
              <a:latin typeface="Times New Roman" pitchFamily="18" charset="0"/>
              <a:cs typeface="Times New Roman" pitchFamily="18" charset="0"/>
            </a:endParaRPr>
          </a:p>
        </p:txBody>
      </p:sp>
      <p:sp>
        <p:nvSpPr>
          <p:cNvPr id="6" name="TextBox 5"/>
          <p:cNvSpPr txBox="1">
            <a:spLocks noChangeArrowheads="1"/>
          </p:cNvSpPr>
          <p:nvPr/>
        </p:nvSpPr>
        <p:spPr bwMode="auto">
          <a:xfrm>
            <a:off x="357188" y="1214438"/>
            <a:ext cx="7286625" cy="830262"/>
          </a:xfrm>
          <a:prstGeom prst="rect">
            <a:avLst/>
          </a:prstGeom>
          <a:noFill/>
          <a:ln w="9525">
            <a:noFill/>
            <a:miter lim="800000"/>
            <a:headEnd/>
            <a:tailEnd/>
          </a:ln>
        </p:spPr>
        <p:txBody>
          <a:bodyPr>
            <a:spAutoFit/>
          </a:bodyPr>
          <a:lstStyle/>
          <a:p>
            <a:r>
              <a:rPr lang="ru-RU" sz="2400" b="1" i="1">
                <a:latin typeface="Times New Roman" pitchFamily="18" charset="0"/>
                <a:cs typeface="Times New Roman" pitchFamily="18" charset="0"/>
              </a:rPr>
              <a:t>В</a:t>
            </a:r>
            <a:r>
              <a:rPr lang="ru-RU" sz="2400" b="1" i="1" baseline="-25000">
                <a:latin typeface="Times New Roman" pitchFamily="18" charset="0"/>
                <a:cs typeface="Times New Roman" pitchFamily="18" charset="0"/>
              </a:rPr>
              <a:t>1</a:t>
            </a:r>
            <a:r>
              <a:rPr lang="ru-RU" sz="2400" b="1" i="1">
                <a:latin typeface="Times New Roman" pitchFamily="18" charset="0"/>
                <a:cs typeface="Times New Roman" pitchFamily="18" charset="0"/>
              </a:rPr>
              <a:t> – у больного гепатитом положительный анализ</a:t>
            </a:r>
            <a:endParaRPr lang="en-US" sz="2400" b="1" i="1">
              <a:latin typeface="Times New Roman" pitchFamily="18" charset="0"/>
              <a:cs typeface="Times New Roman" pitchFamily="18" charset="0"/>
            </a:endParaRPr>
          </a:p>
          <a:p>
            <a:endParaRPr lang="ru-RU" sz="2400" b="1" i="1">
              <a:latin typeface="Times New Roman" pitchFamily="18" charset="0"/>
              <a:cs typeface="Times New Roman" pitchFamily="18" charset="0"/>
            </a:endParaRPr>
          </a:p>
        </p:txBody>
      </p:sp>
      <p:sp>
        <p:nvSpPr>
          <p:cNvPr id="7" name="TextBox 6"/>
          <p:cNvSpPr txBox="1">
            <a:spLocks noChangeArrowheads="1"/>
          </p:cNvSpPr>
          <p:nvPr/>
        </p:nvSpPr>
        <p:spPr bwMode="auto">
          <a:xfrm>
            <a:off x="7429500" y="1214438"/>
            <a:ext cx="3992563" cy="738187"/>
          </a:xfrm>
          <a:prstGeom prst="rect">
            <a:avLst/>
          </a:prstGeom>
          <a:noFill/>
          <a:ln w="9525">
            <a:noFill/>
            <a:miter lim="800000"/>
            <a:headEnd/>
            <a:tailEnd/>
          </a:ln>
        </p:spPr>
        <p:txBody>
          <a:bodyPr>
            <a:spAutoFit/>
          </a:bodyPr>
          <a:lstStyle/>
          <a:p>
            <a:r>
              <a:rPr lang="ru-RU" sz="2400" b="1" i="1">
                <a:latin typeface="Times New Roman" pitchFamily="18" charset="0"/>
                <a:cs typeface="Times New Roman" pitchFamily="18" charset="0"/>
              </a:rPr>
              <a:t>Р(В</a:t>
            </a:r>
            <a:r>
              <a:rPr lang="ru-RU" sz="2400" b="1" i="1" baseline="-25000">
                <a:latin typeface="Times New Roman" pitchFamily="18" charset="0"/>
                <a:cs typeface="Times New Roman" pitchFamily="18" charset="0"/>
              </a:rPr>
              <a:t>1</a:t>
            </a:r>
            <a:r>
              <a:rPr lang="ru-RU" sz="2400" b="1" i="1">
                <a:latin typeface="Times New Roman" pitchFamily="18" charset="0"/>
                <a:cs typeface="Times New Roman" pitchFamily="18" charset="0"/>
              </a:rPr>
              <a:t>) =0,9</a:t>
            </a:r>
            <a:endParaRPr lang="en-US" sz="2400" b="1" i="1">
              <a:latin typeface="Times New Roman" pitchFamily="18" charset="0"/>
              <a:cs typeface="Times New Roman" pitchFamily="18" charset="0"/>
            </a:endParaRPr>
          </a:p>
          <a:p>
            <a:endParaRPr lang="ru-RU" b="1" i="1">
              <a:latin typeface="Times New Roman" pitchFamily="18" charset="0"/>
              <a:cs typeface="Times New Roman" pitchFamily="18" charset="0"/>
            </a:endParaRPr>
          </a:p>
        </p:txBody>
      </p:sp>
      <p:sp>
        <p:nvSpPr>
          <p:cNvPr id="7181" name="Прямоугольник 8"/>
          <p:cNvSpPr>
            <a:spLocks noChangeArrowheads="1"/>
          </p:cNvSpPr>
          <p:nvPr/>
        </p:nvSpPr>
        <p:spPr bwMode="auto">
          <a:xfrm>
            <a:off x="571500" y="3857625"/>
            <a:ext cx="3429000" cy="461963"/>
          </a:xfrm>
          <a:prstGeom prst="rect">
            <a:avLst/>
          </a:prstGeom>
          <a:noFill/>
          <a:ln w="9525">
            <a:noFill/>
            <a:miter lim="800000"/>
            <a:headEnd/>
            <a:tailEnd/>
          </a:ln>
        </p:spPr>
        <p:txBody>
          <a:bodyPr>
            <a:spAutoFit/>
          </a:bodyPr>
          <a:lstStyle/>
          <a:p>
            <a:r>
              <a:rPr lang="ru-RU" sz="2400" b="1" i="1">
                <a:latin typeface="Times New Roman" pitchFamily="18" charset="0"/>
                <a:cs typeface="Times New Roman" pitchFamily="18" charset="0"/>
              </a:rPr>
              <a:t>А</a:t>
            </a:r>
            <a:r>
              <a:rPr lang="ru-RU" sz="2400" b="1" i="1" baseline="-25000">
                <a:latin typeface="Times New Roman" pitchFamily="18" charset="0"/>
                <a:cs typeface="Times New Roman" pitchFamily="18" charset="0"/>
              </a:rPr>
              <a:t>1</a:t>
            </a:r>
            <a:r>
              <a:rPr lang="ru-RU" sz="2400" b="1" i="1">
                <a:latin typeface="Times New Roman" pitchFamily="18" charset="0"/>
                <a:cs typeface="Times New Roman" pitchFamily="18" charset="0"/>
              </a:rPr>
              <a:t> и В</a:t>
            </a:r>
            <a:r>
              <a:rPr lang="ru-RU" sz="2400" b="1" i="1" baseline="-25000">
                <a:latin typeface="Times New Roman" pitchFamily="18" charset="0"/>
                <a:cs typeface="Times New Roman" pitchFamily="18" charset="0"/>
              </a:rPr>
              <a:t>1</a:t>
            </a:r>
            <a:r>
              <a:rPr lang="ru-RU" sz="2400" b="1" i="1">
                <a:latin typeface="Times New Roman" pitchFamily="18" charset="0"/>
                <a:cs typeface="Times New Roman" pitchFamily="18" charset="0"/>
              </a:rPr>
              <a:t> – совместны</a:t>
            </a:r>
            <a:endParaRPr lang="ru-RU" sz="2400"/>
          </a:p>
        </p:txBody>
      </p:sp>
      <p:graphicFrame>
        <p:nvGraphicFramePr>
          <p:cNvPr id="4114" name="Object 5"/>
          <p:cNvGraphicFramePr>
            <a:graphicFrameLocks noChangeAspect="1"/>
          </p:cNvGraphicFramePr>
          <p:nvPr/>
        </p:nvGraphicFramePr>
        <p:xfrm>
          <a:off x="571500" y="4286250"/>
          <a:ext cx="1995488" cy="428625"/>
        </p:xfrm>
        <a:graphic>
          <a:graphicData uri="http://schemas.openxmlformats.org/presentationml/2006/ole">
            <p:oleObj spid="_x0000_s22530" name="Формула" r:id="rId3" imgW="1002960" imgH="215640" progId="Equation.3">
              <p:embed/>
            </p:oleObj>
          </a:graphicData>
        </a:graphic>
      </p:graphicFrame>
      <p:graphicFrame>
        <p:nvGraphicFramePr>
          <p:cNvPr id="4" name="Object 3"/>
          <p:cNvGraphicFramePr>
            <a:graphicFrameLocks noChangeAspect="1"/>
          </p:cNvGraphicFramePr>
          <p:nvPr/>
        </p:nvGraphicFramePr>
        <p:xfrm>
          <a:off x="1757363" y="4714875"/>
          <a:ext cx="2457450" cy="401638"/>
        </p:xfrm>
        <a:graphic>
          <a:graphicData uri="http://schemas.openxmlformats.org/presentationml/2006/ole">
            <p:oleObj spid="_x0000_s22531" name="Формула" r:id="rId4" imgW="1168200" imgH="190440" progId="Equation.3">
              <p:embed/>
            </p:oleObj>
          </a:graphicData>
        </a:graphic>
      </p:graphicFrame>
      <p:sp>
        <p:nvSpPr>
          <p:cNvPr id="14" name="TextBox 13"/>
          <p:cNvSpPr txBox="1">
            <a:spLocks noChangeArrowheads="1"/>
          </p:cNvSpPr>
          <p:nvPr/>
        </p:nvSpPr>
        <p:spPr bwMode="auto">
          <a:xfrm>
            <a:off x="357188" y="1643063"/>
            <a:ext cx="5000625" cy="738187"/>
          </a:xfrm>
          <a:prstGeom prst="rect">
            <a:avLst/>
          </a:prstGeom>
          <a:noFill/>
          <a:ln w="9525">
            <a:noFill/>
            <a:miter lim="800000"/>
            <a:headEnd/>
            <a:tailEnd/>
          </a:ln>
        </p:spPr>
        <p:txBody>
          <a:bodyPr>
            <a:spAutoFit/>
          </a:bodyPr>
          <a:lstStyle/>
          <a:p>
            <a:r>
              <a:rPr lang="ru-RU" sz="2400" b="1" i="1">
                <a:latin typeface="Times New Roman" pitchFamily="18" charset="0"/>
                <a:cs typeface="Times New Roman" pitchFamily="18" charset="0"/>
              </a:rPr>
              <a:t>А</a:t>
            </a:r>
            <a:r>
              <a:rPr lang="ru-RU" sz="2400" b="1" i="1" baseline="-25000">
                <a:latin typeface="Times New Roman" pitchFamily="18" charset="0"/>
                <a:cs typeface="Times New Roman" pitchFamily="18" charset="0"/>
              </a:rPr>
              <a:t>2</a:t>
            </a:r>
            <a:r>
              <a:rPr lang="ru-RU" sz="2400" b="1" i="1">
                <a:latin typeface="Times New Roman" pitchFamily="18" charset="0"/>
                <a:cs typeface="Times New Roman" pitchFamily="18" charset="0"/>
              </a:rPr>
              <a:t> – поступил здоровый пациент</a:t>
            </a:r>
            <a:endParaRPr lang="en-US" sz="2400" b="1" i="1">
              <a:latin typeface="Times New Roman" pitchFamily="18" charset="0"/>
              <a:cs typeface="Times New Roman" pitchFamily="18" charset="0"/>
            </a:endParaRPr>
          </a:p>
          <a:p>
            <a:endParaRPr lang="ru-RU" b="1" i="1">
              <a:latin typeface="Times New Roman" pitchFamily="18" charset="0"/>
              <a:cs typeface="Times New Roman" pitchFamily="18" charset="0"/>
            </a:endParaRPr>
          </a:p>
        </p:txBody>
      </p:sp>
      <p:sp>
        <p:nvSpPr>
          <p:cNvPr id="15" name="TextBox 14"/>
          <p:cNvSpPr txBox="1">
            <a:spLocks noChangeArrowheads="1"/>
          </p:cNvSpPr>
          <p:nvPr/>
        </p:nvSpPr>
        <p:spPr bwMode="auto">
          <a:xfrm>
            <a:off x="5214938" y="1643063"/>
            <a:ext cx="4635500" cy="738187"/>
          </a:xfrm>
          <a:prstGeom prst="rect">
            <a:avLst/>
          </a:prstGeom>
          <a:noFill/>
          <a:ln w="9525">
            <a:noFill/>
            <a:miter lim="800000"/>
            <a:headEnd/>
            <a:tailEnd/>
          </a:ln>
        </p:spPr>
        <p:txBody>
          <a:bodyPr>
            <a:spAutoFit/>
          </a:bodyPr>
          <a:lstStyle/>
          <a:p>
            <a:r>
              <a:rPr lang="ru-RU" sz="2400" b="1" i="1">
                <a:latin typeface="Times New Roman" pitchFamily="18" charset="0"/>
                <a:cs typeface="Times New Roman" pitchFamily="18" charset="0"/>
              </a:rPr>
              <a:t>Р(А</a:t>
            </a:r>
            <a:r>
              <a:rPr lang="ru-RU" sz="2400" b="1" i="1" baseline="-25000">
                <a:latin typeface="Times New Roman" pitchFamily="18" charset="0"/>
                <a:cs typeface="Times New Roman" pitchFamily="18" charset="0"/>
              </a:rPr>
              <a:t>2</a:t>
            </a:r>
            <a:r>
              <a:rPr lang="ru-RU" sz="2400" b="1" i="1">
                <a:latin typeface="Times New Roman" pitchFamily="18" charset="0"/>
                <a:cs typeface="Times New Roman" pitchFamily="18" charset="0"/>
              </a:rPr>
              <a:t>) =1-0,05=0,95</a:t>
            </a:r>
            <a:endParaRPr lang="en-US" sz="2400" b="1" i="1">
              <a:latin typeface="Times New Roman" pitchFamily="18" charset="0"/>
              <a:cs typeface="Times New Roman" pitchFamily="18" charset="0"/>
            </a:endParaRPr>
          </a:p>
          <a:p>
            <a:endParaRPr lang="ru-RU" b="1" i="1">
              <a:latin typeface="Times New Roman" pitchFamily="18" charset="0"/>
              <a:cs typeface="Times New Roman" pitchFamily="18" charset="0"/>
            </a:endParaRPr>
          </a:p>
        </p:txBody>
      </p:sp>
      <p:sp>
        <p:nvSpPr>
          <p:cNvPr id="16" name="TextBox 15"/>
          <p:cNvSpPr txBox="1">
            <a:spLocks noChangeArrowheads="1"/>
          </p:cNvSpPr>
          <p:nvPr/>
        </p:nvSpPr>
        <p:spPr bwMode="auto">
          <a:xfrm>
            <a:off x="357188" y="2071688"/>
            <a:ext cx="7143750" cy="738187"/>
          </a:xfrm>
          <a:prstGeom prst="rect">
            <a:avLst/>
          </a:prstGeom>
          <a:noFill/>
          <a:ln w="9525">
            <a:noFill/>
            <a:miter lim="800000"/>
            <a:headEnd/>
            <a:tailEnd/>
          </a:ln>
        </p:spPr>
        <p:txBody>
          <a:bodyPr>
            <a:spAutoFit/>
          </a:bodyPr>
          <a:lstStyle/>
          <a:p>
            <a:r>
              <a:rPr lang="ru-RU" sz="2400" b="1" i="1">
                <a:latin typeface="Times New Roman" pitchFamily="18" charset="0"/>
                <a:cs typeface="Times New Roman" pitchFamily="18" charset="0"/>
              </a:rPr>
              <a:t>В</a:t>
            </a:r>
            <a:r>
              <a:rPr lang="ru-RU" sz="2400" b="1" i="1" baseline="-25000">
                <a:latin typeface="Times New Roman" pitchFamily="18" charset="0"/>
                <a:cs typeface="Times New Roman" pitchFamily="18" charset="0"/>
              </a:rPr>
              <a:t>2</a:t>
            </a:r>
            <a:r>
              <a:rPr lang="ru-RU" sz="2400" b="1" i="1">
                <a:latin typeface="Times New Roman" pitchFamily="18" charset="0"/>
                <a:cs typeface="Times New Roman" pitchFamily="18" charset="0"/>
              </a:rPr>
              <a:t> – у здорового пациента положительный анализ</a:t>
            </a:r>
            <a:endParaRPr lang="en-US" sz="2400" b="1" i="1">
              <a:latin typeface="Times New Roman" pitchFamily="18" charset="0"/>
              <a:cs typeface="Times New Roman" pitchFamily="18" charset="0"/>
            </a:endParaRPr>
          </a:p>
          <a:p>
            <a:endParaRPr lang="ru-RU" b="1" i="1">
              <a:latin typeface="Times New Roman" pitchFamily="18" charset="0"/>
              <a:cs typeface="Times New Roman" pitchFamily="18" charset="0"/>
            </a:endParaRPr>
          </a:p>
        </p:txBody>
      </p:sp>
      <p:sp>
        <p:nvSpPr>
          <p:cNvPr id="17" name="TextBox 16"/>
          <p:cNvSpPr txBox="1">
            <a:spLocks noChangeArrowheads="1"/>
          </p:cNvSpPr>
          <p:nvPr/>
        </p:nvSpPr>
        <p:spPr bwMode="auto">
          <a:xfrm>
            <a:off x="7286625" y="2071688"/>
            <a:ext cx="1714500" cy="830262"/>
          </a:xfrm>
          <a:prstGeom prst="rect">
            <a:avLst/>
          </a:prstGeom>
          <a:noFill/>
          <a:ln w="9525">
            <a:noFill/>
            <a:miter lim="800000"/>
            <a:headEnd/>
            <a:tailEnd/>
          </a:ln>
        </p:spPr>
        <p:txBody>
          <a:bodyPr>
            <a:spAutoFit/>
          </a:bodyPr>
          <a:lstStyle/>
          <a:p>
            <a:r>
              <a:rPr lang="ru-RU" sz="2400" b="1" i="1">
                <a:latin typeface="Times New Roman" pitchFamily="18" charset="0"/>
                <a:cs typeface="Times New Roman" pitchFamily="18" charset="0"/>
              </a:rPr>
              <a:t>Р(В</a:t>
            </a:r>
            <a:r>
              <a:rPr lang="ru-RU" sz="2400" b="1" i="1" baseline="-25000">
                <a:latin typeface="Times New Roman" pitchFamily="18" charset="0"/>
                <a:cs typeface="Times New Roman" pitchFamily="18" charset="0"/>
              </a:rPr>
              <a:t>2</a:t>
            </a:r>
            <a:r>
              <a:rPr lang="ru-RU" sz="2400" b="1" i="1">
                <a:latin typeface="Times New Roman" pitchFamily="18" charset="0"/>
                <a:cs typeface="Times New Roman" pitchFamily="18" charset="0"/>
              </a:rPr>
              <a:t>) =0,01</a:t>
            </a:r>
            <a:endParaRPr lang="en-US" sz="2400" b="1" i="1">
              <a:latin typeface="Times New Roman" pitchFamily="18" charset="0"/>
              <a:cs typeface="Times New Roman" pitchFamily="18" charset="0"/>
            </a:endParaRPr>
          </a:p>
          <a:p>
            <a:endParaRPr lang="ru-RU" sz="2400" b="1" i="1">
              <a:latin typeface="Times New Roman" pitchFamily="18" charset="0"/>
              <a:cs typeface="Times New Roman" pitchFamily="18" charset="0"/>
            </a:endParaRPr>
          </a:p>
        </p:txBody>
      </p:sp>
      <p:sp>
        <p:nvSpPr>
          <p:cNvPr id="7186" name="Прямоугольник 17"/>
          <p:cNvSpPr>
            <a:spLocks noChangeArrowheads="1"/>
          </p:cNvSpPr>
          <p:nvPr/>
        </p:nvSpPr>
        <p:spPr bwMode="auto">
          <a:xfrm>
            <a:off x="5143500" y="3857625"/>
            <a:ext cx="3357563" cy="461963"/>
          </a:xfrm>
          <a:prstGeom prst="rect">
            <a:avLst/>
          </a:prstGeom>
          <a:noFill/>
          <a:ln w="9525">
            <a:noFill/>
            <a:miter lim="800000"/>
            <a:headEnd/>
            <a:tailEnd/>
          </a:ln>
        </p:spPr>
        <p:txBody>
          <a:bodyPr>
            <a:spAutoFit/>
          </a:bodyPr>
          <a:lstStyle/>
          <a:p>
            <a:r>
              <a:rPr lang="ru-RU" sz="2400" b="1" i="1">
                <a:latin typeface="Times New Roman" pitchFamily="18" charset="0"/>
                <a:cs typeface="Times New Roman" pitchFamily="18" charset="0"/>
              </a:rPr>
              <a:t>А</a:t>
            </a:r>
            <a:r>
              <a:rPr lang="ru-RU" sz="2400" b="1" i="1" baseline="-25000">
                <a:latin typeface="Times New Roman" pitchFamily="18" charset="0"/>
                <a:cs typeface="Times New Roman" pitchFamily="18" charset="0"/>
              </a:rPr>
              <a:t>2</a:t>
            </a:r>
            <a:r>
              <a:rPr lang="ru-RU" sz="2400" b="1" i="1">
                <a:latin typeface="Times New Roman" pitchFamily="18" charset="0"/>
                <a:cs typeface="Times New Roman" pitchFamily="18" charset="0"/>
              </a:rPr>
              <a:t> и В</a:t>
            </a:r>
            <a:r>
              <a:rPr lang="ru-RU" sz="2400" b="1" i="1" baseline="-25000">
                <a:latin typeface="Times New Roman" pitchFamily="18" charset="0"/>
                <a:cs typeface="Times New Roman" pitchFamily="18" charset="0"/>
              </a:rPr>
              <a:t>2</a:t>
            </a:r>
            <a:r>
              <a:rPr lang="ru-RU" sz="2400" b="1" i="1">
                <a:latin typeface="Times New Roman" pitchFamily="18" charset="0"/>
                <a:cs typeface="Times New Roman" pitchFamily="18" charset="0"/>
              </a:rPr>
              <a:t> – совместны </a:t>
            </a:r>
            <a:endParaRPr lang="ru-RU" sz="2400"/>
          </a:p>
        </p:txBody>
      </p:sp>
      <p:graphicFrame>
        <p:nvGraphicFramePr>
          <p:cNvPr id="8" name="Object 4"/>
          <p:cNvGraphicFramePr>
            <a:graphicFrameLocks noChangeAspect="1"/>
          </p:cNvGraphicFramePr>
          <p:nvPr/>
        </p:nvGraphicFramePr>
        <p:xfrm>
          <a:off x="5143500" y="4286250"/>
          <a:ext cx="1995488" cy="428625"/>
        </p:xfrm>
        <a:graphic>
          <a:graphicData uri="http://schemas.openxmlformats.org/presentationml/2006/ole">
            <p:oleObj spid="_x0000_s22532" name="Формула" r:id="rId5" imgW="1002960" imgH="215640" progId="Equation.3">
              <p:embed/>
            </p:oleObj>
          </a:graphicData>
        </a:graphic>
      </p:graphicFrame>
      <p:graphicFrame>
        <p:nvGraphicFramePr>
          <p:cNvPr id="9" name="Object 5"/>
          <p:cNvGraphicFramePr>
            <a:graphicFrameLocks noChangeAspect="1"/>
          </p:cNvGraphicFramePr>
          <p:nvPr/>
        </p:nvGraphicFramePr>
        <p:xfrm>
          <a:off x="5643563" y="4714875"/>
          <a:ext cx="2857500" cy="414338"/>
        </p:xfrm>
        <a:graphic>
          <a:graphicData uri="http://schemas.openxmlformats.org/presentationml/2006/ole">
            <p:oleObj spid="_x0000_s22533" name="Формула" r:id="rId6" imgW="1320480" imgH="190440" progId="Equation.3">
              <p:embed/>
            </p:oleObj>
          </a:graphicData>
        </a:graphic>
      </p:graphicFrame>
      <p:sp>
        <p:nvSpPr>
          <p:cNvPr id="21" name="TextBox 20"/>
          <p:cNvSpPr txBox="1">
            <a:spLocks noChangeArrowheads="1"/>
          </p:cNvSpPr>
          <p:nvPr/>
        </p:nvSpPr>
        <p:spPr bwMode="auto">
          <a:xfrm>
            <a:off x="1428750" y="2571750"/>
            <a:ext cx="6872288" cy="461963"/>
          </a:xfrm>
          <a:prstGeom prst="rect">
            <a:avLst/>
          </a:prstGeom>
          <a:noFill/>
          <a:ln w="9525">
            <a:noFill/>
            <a:miter lim="800000"/>
            <a:headEnd/>
            <a:tailEnd/>
          </a:ln>
        </p:spPr>
        <p:txBody>
          <a:bodyPr wrap="none">
            <a:spAutoFit/>
          </a:bodyPr>
          <a:lstStyle/>
          <a:p>
            <a:r>
              <a:rPr lang="ru-RU" sz="2400" b="1" i="1">
                <a:latin typeface="Times New Roman" pitchFamily="18" charset="0"/>
                <a:cs typeface="Times New Roman" pitchFamily="18" charset="0"/>
              </a:rPr>
              <a:t>Возможные благоприятные для задачи события</a:t>
            </a:r>
          </a:p>
        </p:txBody>
      </p:sp>
      <p:sp>
        <p:nvSpPr>
          <p:cNvPr id="22" name="TextBox 21"/>
          <p:cNvSpPr txBox="1">
            <a:spLocks noChangeArrowheads="1"/>
          </p:cNvSpPr>
          <p:nvPr/>
        </p:nvSpPr>
        <p:spPr bwMode="auto">
          <a:xfrm>
            <a:off x="571500" y="3071813"/>
            <a:ext cx="4006850" cy="830262"/>
          </a:xfrm>
          <a:prstGeom prst="rect">
            <a:avLst/>
          </a:prstGeom>
          <a:noFill/>
          <a:ln w="9525">
            <a:noFill/>
            <a:miter lim="800000"/>
            <a:headEnd/>
            <a:tailEnd/>
          </a:ln>
        </p:spPr>
        <p:txBody>
          <a:bodyPr wrap="none">
            <a:spAutoFit/>
          </a:bodyPr>
          <a:lstStyle/>
          <a:p>
            <a:r>
              <a:rPr lang="ru-RU" sz="2400" b="1" i="1">
                <a:latin typeface="Times New Roman" pitchFamily="18" charset="0"/>
                <a:cs typeface="Times New Roman" pitchFamily="18" charset="0"/>
              </a:rPr>
              <a:t>Поступил больной и анализ</a:t>
            </a:r>
          </a:p>
          <a:p>
            <a:r>
              <a:rPr lang="ru-RU" sz="2400" b="1" i="1">
                <a:latin typeface="Times New Roman" pitchFamily="18" charset="0"/>
                <a:cs typeface="Times New Roman" pitchFamily="18" charset="0"/>
              </a:rPr>
              <a:t>положительный</a:t>
            </a:r>
          </a:p>
        </p:txBody>
      </p:sp>
      <p:sp>
        <p:nvSpPr>
          <p:cNvPr id="23" name="TextBox 22"/>
          <p:cNvSpPr txBox="1">
            <a:spLocks noChangeArrowheads="1"/>
          </p:cNvSpPr>
          <p:nvPr/>
        </p:nvSpPr>
        <p:spPr bwMode="auto">
          <a:xfrm>
            <a:off x="4899025" y="3071813"/>
            <a:ext cx="4244975" cy="830262"/>
          </a:xfrm>
          <a:prstGeom prst="rect">
            <a:avLst/>
          </a:prstGeom>
          <a:noFill/>
          <a:ln w="9525">
            <a:noFill/>
            <a:miter lim="800000"/>
            <a:headEnd/>
            <a:tailEnd/>
          </a:ln>
        </p:spPr>
        <p:txBody>
          <a:bodyPr wrap="none">
            <a:spAutoFit/>
          </a:bodyPr>
          <a:lstStyle/>
          <a:p>
            <a:r>
              <a:rPr lang="ru-RU" sz="2400" b="1" i="1">
                <a:latin typeface="Times New Roman" pitchFamily="18" charset="0"/>
                <a:cs typeface="Times New Roman" pitchFamily="18" charset="0"/>
              </a:rPr>
              <a:t>Поступил здоровый и анализ </a:t>
            </a:r>
          </a:p>
          <a:p>
            <a:r>
              <a:rPr lang="ru-RU" sz="2400" b="1" i="1">
                <a:latin typeface="Times New Roman" pitchFamily="18" charset="0"/>
                <a:cs typeface="Times New Roman" pitchFamily="18" charset="0"/>
              </a:rPr>
              <a:t>положительный</a:t>
            </a:r>
          </a:p>
        </p:txBody>
      </p:sp>
      <p:graphicFrame>
        <p:nvGraphicFramePr>
          <p:cNvPr id="26" name="Object 8"/>
          <p:cNvGraphicFramePr>
            <a:graphicFrameLocks noChangeAspect="1"/>
          </p:cNvGraphicFramePr>
          <p:nvPr/>
        </p:nvGraphicFramePr>
        <p:xfrm>
          <a:off x="285750" y="5572125"/>
          <a:ext cx="7715250" cy="461963"/>
        </p:xfrm>
        <a:graphic>
          <a:graphicData uri="http://schemas.openxmlformats.org/presentationml/2006/ole">
            <p:oleObj spid="_x0000_s22534" name="Формула" r:id="rId7" imgW="3593880" imgH="215640" progId="Equation.3">
              <p:embed/>
            </p:oleObj>
          </a:graphicData>
        </a:graphic>
      </p:graphicFrame>
      <p:sp>
        <p:nvSpPr>
          <p:cNvPr id="27" name="TextBox 26"/>
          <p:cNvSpPr txBox="1">
            <a:spLocks noChangeArrowheads="1"/>
          </p:cNvSpPr>
          <p:nvPr/>
        </p:nvSpPr>
        <p:spPr bwMode="auto">
          <a:xfrm>
            <a:off x="2505075" y="5072063"/>
            <a:ext cx="4149725" cy="461962"/>
          </a:xfrm>
          <a:prstGeom prst="rect">
            <a:avLst/>
          </a:prstGeom>
          <a:noFill/>
          <a:ln w="9525">
            <a:noFill/>
            <a:miter lim="800000"/>
            <a:headEnd/>
            <a:tailEnd/>
          </a:ln>
        </p:spPr>
        <p:txBody>
          <a:bodyPr wrap="none">
            <a:spAutoFit/>
          </a:bodyPr>
          <a:lstStyle/>
          <a:p>
            <a:pPr algn="ctr"/>
            <a:r>
              <a:rPr lang="ru-RU" sz="2400" b="1" i="1">
                <a:latin typeface="Times New Roman" pitchFamily="18" charset="0"/>
                <a:cs typeface="Times New Roman" pitchFamily="18" charset="0"/>
              </a:rPr>
              <a:t>Эти события несовместны  </a:t>
            </a:r>
          </a:p>
        </p:txBody>
      </p:sp>
      <p:sp>
        <p:nvSpPr>
          <p:cNvPr id="6167" name="Прямоугольник 27"/>
          <p:cNvSpPr>
            <a:spLocks noChangeArrowheads="1"/>
          </p:cNvSpPr>
          <p:nvPr/>
        </p:nvSpPr>
        <p:spPr bwMode="auto">
          <a:xfrm>
            <a:off x="4000500" y="6000750"/>
            <a:ext cx="1976438" cy="461963"/>
          </a:xfrm>
          <a:prstGeom prst="rect">
            <a:avLst/>
          </a:prstGeom>
          <a:noFill/>
          <a:ln w="9525">
            <a:noFill/>
            <a:miter lim="800000"/>
            <a:headEnd/>
            <a:tailEnd/>
          </a:ln>
        </p:spPr>
        <p:txBody>
          <a:bodyPr wrap="none">
            <a:spAutoFit/>
          </a:bodyPr>
          <a:lstStyle/>
          <a:p>
            <a:r>
              <a:rPr lang="ru-RU" sz="2400" b="1">
                <a:solidFill>
                  <a:srgbClr val="000000"/>
                </a:solidFill>
                <a:latin typeface="Times New Roman" pitchFamily="18" charset="0"/>
                <a:cs typeface="Times New Roman" pitchFamily="18" charset="0"/>
              </a:rPr>
              <a:t>Ответ:0,0545</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in)">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ox(in)">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box(in)">
                                      <p:cBhvr>
                                        <p:cTn id="17" dur="5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4" presetClass="entr" presetSubtype="16"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box(in)">
                                      <p:cBhvr>
                                        <p:cTn id="22" dur="500"/>
                                        <p:tgtEl>
                                          <p:spTgt spid="7"/>
                                        </p:tgtEl>
                                      </p:cBhvr>
                                    </p:animEffect>
                                  </p:childTnLst>
                                </p:cTn>
                              </p:par>
                            </p:childTnLst>
                          </p:cTn>
                        </p:par>
                      </p:childTnLst>
                    </p:cTn>
                  </p:par>
                  <p:par>
                    <p:cTn id="23" fill="hold">
                      <p:stCondLst>
                        <p:cond delay="indefinite"/>
                      </p:stCondLst>
                      <p:childTnLst>
                        <p:par>
                          <p:cTn id="24" fill="hold">
                            <p:stCondLst>
                              <p:cond delay="0"/>
                            </p:stCondLst>
                            <p:childTnLst>
                              <p:par>
                                <p:cTn id="25" presetID="4" presetClass="entr" presetSubtype="16" fill="hold" grpId="0" nodeType="clickEffect">
                                  <p:stCondLst>
                                    <p:cond delay="0"/>
                                  </p:stCondLst>
                                  <p:childTnLst>
                                    <p:set>
                                      <p:cBhvr>
                                        <p:cTn id="26" dur="1" fill="hold">
                                          <p:stCondLst>
                                            <p:cond delay="0"/>
                                          </p:stCondLst>
                                        </p:cTn>
                                        <p:tgtEl>
                                          <p:spTgt spid="14"/>
                                        </p:tgtEl>
                                        <p:attrNameLst>
                                          <p:attrName>style.visibility</p:attrName>
                                        </p:attrNameLst>
                                      </p:cBhvr>
                                      <p:to>
                                        <p:strVal val="visible"/>
                                      </p:to>
                                    </p:set>
                                    <p:animEffect transition="in" filter="box(in)">
                                      <p:cBhvr>
                                        <p:cTn id="27" dur="500"/>
                                        <p:tgtEl>
                                          <p:spTgt spid="14"/>
                                        </p:tgtEl>
                                      </p:cBhvr>
                                    </p:animEffect>
                                  </p:childTnLst>
                                </p:cTn>
                              </p:par>
                            </p:childTnLst>
                          </p:cTn>
                        </p:par>
                      </p:childTnLst>
                    </p:cTn>
                  </p:par>
                  <p:par>
                    <p:cTn id="28" fill="hold">
                      <p:stCondLst>
                        <p:cond delay="indefinite"/>
                      </p:stCondLst>
                      <p:childTnLst>
                        <p:par>
                          <p:cTn id="29" fill="hold">
                            <p:stCondLst>
                              <p:cond delay="0"/>
                            </p:stCondLst>
                            <p:childTnLst>
                              <p:par>
                                <p:cTn id="30" presetID="4" presetClass="entr" presetSubtype="16" fill="hold" grpId="0" nodeType="clickEffect">
                                  <p:stCondLst>
                                    <p:cond delay="0"/>
                                  </p:stCondLst>
                                  <p:childTnLst>
                                    <p:set>
                                      <p:cBhvr>
                                        <p:cTn id="31" dur="1" fill="hold">
                                          <p:stCondLst>
                                            <p:cond delay="0"/>
                                          </p:stCondLst>
                                        </p:cTn>
                                        <p:tgtEl>
                                          <p:spTgt spid="15"/>
                                        </p:tgtEl>
                                        <p:attrNameLst>
                                          <p:attrName>style.visibility</p:attrName>
                                        </p:attrNameLst>
                                      </p:cBhvr>
                                      <p:to>
                                        <p:strVal val="visible"/>
                                      </p:to>
                                    </p:set>
                                    <p:animEffect transition="in" filter="box(in)">
                                      <p:cBhvr>
                                        <p:cTn id="32" dur="500"/>
                                        <p:tgtEl>
                                          <p:spTgt spid="15"/>
                                        </p:tgtEl>
                                      </p:cBhvr>
                                    </p:animEffect>
                                  </p:childTnLst>
                                </p:cTn>
                              </p:par>
                            </p:childTnLst>
                          </p:cTn>
                        </p:par>
                      </p:childTnLst>
                    </p:cTn>
                  </p:par>
                  <p:par>
                    <p:cTn id="33" fill="hold">
                      <p:stCondLst>
                        <p:cond delay="indefinite"/>
                      </p:stCondLst>
                      <p:childTnLst>
                        <p:par>
                          <p:cTn id="34" fill="hold">
                            <p:stCondLst>
                              <p:cond delay="0"/>
                            </p:stCondLst>
                            <p:childTnLst>
                              <p:par>
                                <p:cTn id="35" presetID="4" presetClass="entr" presetSubtype="16" fill="hold" grpId="0" nodeType="clickEffect">
                                  <p:stCondLst>
                                    <p:cond delay="0"/>
                                  </p:stCondLst>
                                  <p:childTnLst>
                                    <p:set>
                                      <p:cBhvr>
                                        <p:cTn id="36" dur="1" fill="hold">
                                          <p:stCondLst>
                                            <p:cond delay="0"/>
                                          </p:stCondLst>
                                        </p:cTn>
                                        <p:tgtEl>
                                          <p:spTgt spid="16"/>
                                        </p:tgtEl>
                                        <p:attrNameLst>
                                          <p:attrName>style.visibility</p:attrName>
                                        </p:attrNameLst>
                                      </p:cBhvr>
                                      <p:to>
                                        <p:strVal val="visible"/>
                                      </p:to>
                                    </p:set>
                                    <p:animEffect transition="in" filter="box(in)">
                                      <p:cBhvr>
                                        <p:cTn id="37" dur="500"/>
                                        <p:tgtEl>
                                          <p:spTgt spid="16"/>
                                        </p:tgtEl>
                                      </p:cBhvr>
                                    </p:animEffect>
                                  </p:childTnLst>
                                </p:cTn>
                              </p:par>
                            </p:childTnLst>
                          </p:cTn>
                        </p:par>
                      </p:childTnLst>
                    </p:cTn>
                  </p:par>
                  <p:par>
                    <p:cTn id="38" fill="hold">
                      <p:stCondLst>
                        <p:cond delay="indefinite"/>
                      </p:stCondLst>
                      <p:childTnLst>
                        <p:par>
                          <p:cTn id="39" fill="hold">
                            <p:stCondLst>
                              <p:cond delay="0"/>
                            </p:stCondLst>
                            <p:childTnLst>
                              <p:par>
                                <p:cTn id="40" presetID="4" presetClass="entr" presetSubtype="16" fill="hold" grpId="0" nodeType="clickEffect">
                                  <p:stCondLst>
                                    <p:cond delay="0"/>
                                  </p:stCondLst>
                                  <p:childTnLst>
                                    <p:set>
                                      <p:cBhvr>
                                        <p:cTn id="41" dur="1" fill="hold">
                                          <p:stCondLst>
                                            <p:cond delay="0"/>
                                          </p:stCondLst>
                                        </p:cTn>
                                        <p:tgtEl>
                                          <p:spTgt spid="17"/>
                                        </p:tgtEl>
                                        <p:attrNameLst>
                                          <p:attrName>style.visibility</p:attrName>
                                        </p:attrNameLst>
                                      </p:cBhvr>
                                      <p:to>
                                        <p:strVal val="visible"/>
                                      </p:to>
                                    </p:set>
                                    <p:animEffect transition="in" filter="box(in)">
                                      <p:cBhvr>
                                        <p:cTn id="42" dur="500"/>
                                        <p:tgtEl>
                                          <p:spTgt spid="17"/>
                                        </p:tgtEl>
                                      </p:cBhvr>
                                    </p:animEffect>
                                  </p:childTnLst>
                                </p:cTn>
                              </p:par>
                            </p:childTnLst>
                          </p:cTn>
                        </p:par>
                      </p:childTnLst>
                    </p:cTn>
                  </p:par>
                  <p:par>
                    <p:cTn id="43" fill="hold">
                      <p:stCondLst>
                        <p:cond delay="indefinite"/>
                      </p:stCondLst>
                      <p:childTnLst>
                        <p:par>
                          <p:cTn id="44" fill="hold">
                            <p:stCondLst>
                              <p:cond delay="0"/>
                            </p:stCondLst>
                            <p:childTnLst>
                              <p:par>
                                <p:cTn id="45" presetID="4" presetClass="entr" presetSubtype="16" fill="hold" grpId="0" nodeType="clickEffect">
                                  <p:stCondLst>
                                    <p:cond delay="0"/>
                                  </p:stCondLst>
                                  <p:childTnLst>
                                    <p:set>
                                      <p:cBhvr>
                                        <p:cTn id="46" dur="1" fill="hold">
                                          <p:stCondLst>
                                            <p:cond delay="0"/>
                                          </p:stCondLst>
                                        </p:cTn>
                                        <p:tgtEl>
                                          <p:spTgt spid="21"/>
                                        </p:tgtEl>
                                        <p:attrNameLst>
                                          <p:attrName>style.visibility</p:attrName>
                                        </p:attrNameLst>
                                      </p:cBhvr>
                                      <p:to>
                                        <p:strVal val="visible"/>
                                      </p:to>
                                    </p:set>
                                    <p:animEffect transition="in" filter="box(in)">
                                      <p:cBhvr>
                                        <p:cTn id="47" dur="500"/>
                                        <p:tgtEl>
                                          <p:spTgt spid="21"/>
                                        </p:tgtEl>
                                      </p:cBhvr>
                                    </p:animEffect>
                                  </p:childTnLst>
                                </p:cTn>
                              </p:par>
                            </p:childTnLst>
                          </p:cTn>
                        </p:par>
                      </p:childTnLst>
                    </p:cTn>
                  </p:par>
                  <p:par>
                    <p:cTn id="48" fill="hold">
                      <p:stCondLst>
                        <p:cond delay="indefinite"/>
                      </p:stCondLst>
                      <p:childTnLst>
                        <p:par>
                          <p:cTn id="49" fill="hold">
                            <p:stCondLst>
                              <p:cond delay="0"/>
                            </p:stCondLst>
                            <p:childTnLst>
                              <p:par>
                                <p:cTn id="50" presetID="4" presetClass="entr" presetSubtype="16" fill="hold" grpId="0" nodeType="clickEffect">
                                  <p:stCondLst>
                                    <p:cond delay="0"/>
                                  </p:stCondLst>
                                  <p:childTnLst>
                                    <p:set>
                                      <p:cBhvr>
                                        <p:cTn id="51" dur="1" fill="hold">
                                          <p:stCondLst>
                                            <p:cond delay="0"/>
                                          </p:stCondLst>
                                        </p:cTn>
                                        <p:tgtEl>
                                          <p:spTgt spid="22"/>
                                        </p:tgtEl>
                                        <p:attrNameLst>
                                          <p:attrName>style.visibility</p:attrName>
                                        </p:attrNameLst>
                                      </p:cBhvr>
                                      <p:to>
                                        <p:strVal val="visible"/>
                                      </p:to>
                                    </p:set>
                                    <p:animEffect transition="in" filter="box(in)">
                                      <p:cBhvr>
                                        <p:cTn id="52" dur="500"/>
                                        <p:tgtEl>
                                          <p:spTgt spid="22"/>
                                        </p:tgtEl>
                                      </p:cBhvr>
                                    </p:animEffect>
                                  </p:childTnLst>
                                </p:cTn>
                              </p:par>
                            </p:childTnLst>
                          </p:cTn>
                        </p:par>
                      </p:childTnLst>
                    </p:cTn>
                  </p:par>
                  <p:par>
                    <p:cTn id="53" fill="hold">
                      <p:stCondLst>
                        <p:cond delay="indefinite"/>
                      </p:stCondLst>
                      <p:childTnLst>
                        <p:par>
                          <p:cTn id="54" fill="hold">
                            <p:stCondLst>
                              <p:cond delay="0"/>
                            </p:stCondLst>
                            <p:childTnLst>
                              <p:par>
                                <p:cTn id="55" presetID="4" presetClass="entr" presetSubtype="16" fill="hold" grpId="0" nodeType="clickEffect">
                                  <p:stCondLst>
                                    <p:cond delay="0"/>
                                  </p:stCondLst>
                                  <p:childTnLst>
                                    <p:set>
                                      <p:cBhvr>
                                        <p:cTn id="56" dur="1" fill="hold">
                                          <p:stCondLst>
                                            <p:cond delay="0"/>
                                          </p:stCondLst>
                                        </p:cTn>
                                        <p:tgtEl>
                                          <p:spTgt spid="7181"/>
                                        </p:tgtEl>
                                        <p:attrNameLst>
                                          <p:attrName>style.visibility</p:attrName>
                                        </p:attrNameLst>
                                      </p:cBhvr>
                                      <p:to>
                                        <p:strVal val="visible"/>
                                      </p:to>
                                    </p:set>
                                    <p:animEffect transition="in" filter="box(in)">
                                      <p:cBhvr>
                                        <p:cTn id="57" dur="500"/>
                                        <p:tgtEl>
                                          <p:spTgt spid="7181"/>
                                        </p:tgtEl>
                                      </p:cBhvr>
                                    </p:animEffect>
                                  </p:childTnLst>
                                </p:cTn>
                              </p:par>
                            </p:childTnLst>
                          </p:cTn>
                        </p:par>
                      </p:childTnLst>
                    </p:cTn>
                  </p:par>
                  <p:par>
                    <p:cTn id="58" fill="hold">
                      <p:stCondLst>
                        <p:cond delay="indefinite"/>
                      </p:stCondLst>
                      <p:childTnLst>
                        <p:par>
                          <p:cTn id="59" fill="hold">
                            <p:stCondLst>
                              <p:cond delay="0"/>
                            </p:stCondLst>
                            <p:childTnLst>
                              <p:par>
                                <p:cTn id="60" presetID="4" presetClass="entr" presetSubtype="16" fill="hold" nodeType="clickEffect">
                                  <p:stCondLst>
                                    <p:cond delay="0"/>
                                  </p:stCondLst>
                                  <p:childTnLst>
                                    <p:set>
                                      <p:cBhvr>
                                        <p:cTn id="61" dur="1" fill="hold">
                                          <p:stCondLst>
                                            <p:cond delay="0"/>
                                          </p:stCondLst>
                                        </p:cTn>
                                        <p:tgtEl>
                                          <p:spTgt spid="4114"/>
                                        </p:tgtEl>
                                        <p:attrNameLst>
                                          <p:attrName>style.visibility</p:attrName>
                                        </p:attrNameLst>
                                      </p:cBhvr>
                                      <p:to>
                                        <p:strVal val="visible"/>
                                      </p:to>
                                    </p:set>
                                    <p:animEffect transition="in" filter="box(in)">
                                      <p:cBhvr>
                                        <p:cTn id="62" dur="500"/>
                                        <p:tgtEl>
                                          <p:spTgt spid="4114"/>
                                        </p:tgtEl>
                                      </p:cBhvr>
                                    </p:animEffect>
                                  </p:childTnLst>
                                </p:cTn>
                              </p:par>
                            </p:childTnLst>
                          </p:cTn>
                        </p:par>
                      </p:childTnLst>
                    </p:cTn>
                  </p:par>
                  <p:par>
                    <p:cTn id="63" fill="hold">
                      <p:stCondLst>
                        <p:cond delay="indefinite"/>
                      </p:stCondLst>
                      <p:childTnLst>
                        <p:par>
                          <p:cTn id="64" fill="hold">
                            <p:stCondLst>
                              <p:cond delay="0"/>
                            </p:stCondLst>
                            <p:childTnLst>
                              <p:par>
                                <p:cTn id="65" presetID="4" presetClass="entr" presetSubtype="16" fill="hold" nodeType="clickEffect">
                                  <p:stCondLst>
                                    <p:cond delay="0"/>
                                  </p:stCondLst>
                                  <p:childTnLst>
                                    <p:set>
                                      <p:cBhvr>
                                        <p:cTn id="66" dur="1" fill="hold">
                                          <p:stCondLst>
                                            <p:cond delay="0"/>
                                          </p:stCondLst>
                                        </p:cTn>
                                        <p:tgtEl>
                                          <p:spTgt spid="4"/>
                                        </p:tgtEl>
                                        <p:attrNameLst>
                                          <p:attrName>style.visibility</p:attrName>
                                        </p:attrNameLst>
                                      </p:cBhvr>
                                      <p:to>
                                        <p:strVal val="visible"/>
                                      </p:to>
                                    </p:set>
                                    <p:animEffect transition="in" filter="box(in)">
                                      <p:cBhvr>
                                        <p:cTn id="67" dur="500"/>
                                        <p:tgtEl>
                                          <p:spTgt spid="4"/>
                                        </p:tgtEl>
                                      </p:cBhvr>
                                    </p:animEffect>
                                  </p:childTnLst>
                                </p:cTn>
                              </p:par>
                            </p:childTnLst>
                          </p:cTn>
                        </p:par>
                      </p:childTnLst>
                    </p:cTn>
                  </p:par>
                  <p:par>
                    <p:cTn id="68" fill="hold">
                      <p:stCondLst>
                        <p:cond delay="indefinite"/>
                      </p:stCondLst>
                      <p:childTnLst>
                        <p:par>
                          <p:cTn id="69" fill="hold">
                            <p:stCondLst>
                              <p:cond delay="0"/>
                            </p:stCondLst>
                            <p:childTnLst>
                              <p:par>
                                <p:cTn id="70" presetID="4" presetClass="entr" presetSubtype="16" fill="hold" grpId="0" nodeType="clickEffect">
                                  <p:stCondLst>
                                    <p:cond delay="0"/>
                                  </p:stCondLst>
                                  <p:childTnLst>
                                    <p:set>
                                      <p:cBhvr>
                                        <p:cTn id="71" dur="1" fill="hold">
                                          <p:stCondLst>
                                            <p:cond delay="0"/>
                                          </p:stCondLst>
                                        </p:cTn>
                                        <p:tgtEl>
                                          <p:spTgt spid="23"/>
                                        </p:tgtEl>
                                        <p:attrNameLst>
                                          <p:attrName>style.visibility</p:attrName>
                                        </p:attrNameLst>
                                      </p:cBhvr>
                                      <p:to>
                                        <p:strVal val="visible"/>
                                      </p:to>
                                    </p:set>
                                    <p:animEffect transition="in" filter="box(in)">
                                      <p:cBhvr>
                                        <p:cTn id="72" dur="500"/>
                                        <p:tgtEl>
                                          <p:spTgt spid="23"/>
                                        </p:tgtEl>
                                      </p:cBhvr>
                                    </p:animEffect>
                                  </p:childTnLst>
                                </p:cTn>
                              </p:par>
                            </p:childTnLst>
                          </p:cTn>
                        </p:par>
                      </p:childTnLst>
                    </p:cTn>
                  </p:par>
                  <p:par>
                    <p:cTn id="73" fill="hold">
                      <p:stCondLst>
                        <p:cond delay="indefinite"/>
                      </p:stCondLst>
                      <p:childTnLst>
                        <p:par>
                          <p:cTn id="74" fill="hold">
                            <p:stCondLst>
                              <p:cond delay="0"/>
                            </p:stCondLst>
                            <p:childTnLst>
                              <p:par>
                                <p:cTn id="75" presetID="4" presetClass="entr" presetSubtype="16" fill="hold" grpId="0" nodeType="clickEffect">
                                  <p:stCondLst>
                                    <p:cond delay="0"/>
                                  </p:stCondLst>
                                  <p:childTnLst>
                                    <p:set>
                                      <p:cBhvr>
                                        <p:cTn id="76" dur="1" fill="hold">
                                          <p:stCondLst>
                                            <p:cond delay="0"/>
                                          </p:stCondLst>
                                        </p:cTn>
                                        <p:tgtEl>
                                          <p:spTgt spid="7186"/>
                                        </p:tgtEl>
                                        <p:attrNameLst>
                                          <p:attrName>style.visibility</p:attrName>
                                        </p:attrNameLst>
                                      </p:cBhvr>
                                      <p:to>
                                        <p:strVal val="visible"/>
                                      </p:to>
                                    </p:set>
                                    <p:animEffect transition="in" filter="box(in)">
                                      <p:cBhvr>
                                        <p:cTn id="77" dur="500"/>
                                        <p:tgtEl>
                                          <p:spTgt spid="7186"/>
                                        </p:tgtEl>
                                      </p:cBhvr>
                                    </p:animEffect>
                                  </p:childTnLst>
                                </p:cTn>
                              </p:par>
                            </p:childTnLst>
                          </p:cTn>
                        </p:par>
                      </p:childTnLst>
                    </p:cTn>
                  </p:par>
                  <p:par>
                    <p:cTn id="78" fill="hold">
                      <p:stCondLst>
                        <p:cond delay="indefinite"/>
                      </p:stCondLst>
                      <p:childTnLst>
                        <p:par>
                          <p:cTn id="79" fill="hold">
                            <p:stCondLst>
                              <p:cond delay="0"/>
                            </p:stCondLst>
                            <p:childTnLst>
                              <p:par>
                                <p:cTn id="80" presetID="4" presetClass="entr" presetSubtype="16" fill="hold" nodeType="clickEffect">
                                  <p:stCondLst>
                                    <p:cond delay="0"/>
                                  </p:stCondLst>
                                  <p:childTnLst>
                                    <p:set>
                                      <p:cBhvr>
                                        <p:cTn id="81" dur="1" fill="hold">
                                          <p:stCondLst>
                                            <p:cond delay="0"/>
                                          </p:stCondLst>
                                        </p:cTn>
                                        <p:tgtEl>
                                          <p:spTgt spid="8"/>
                                        </p:tgtEl>
                                        <p:attrNameLst>
                                          <p:attrName>style.visibility</p:attrName>
                                        </p:attrNameLst>
                                      </p:cBhvr>
                                      <p:to>
                                        <p:strVal val="visible"/>
                                      </p:to>
                                    </p:set>
                                    <p:animEffect transition="in" filter="box(in)">
                                      <p:cBhvr>
                                        <p:cTn id="82" dur="500"/>
                                        <p:tgtEl>
                                          <p:spTgt spid="8"/>
                                        </p:tgtEl>
                                      </p:cBhvr>
                                    </p:animEffect>
                                  </p:childTnLst>
                                </p:cTn>
                              </p:par>
                            </p:childTnLst>
                          </p:cTn>
                        </p:par>
                      </p:childTnLst>
                    </p:cTn>
                  </p:par>
                  <p:par>
                    <p:cTn id="83" fill="hold">
                      <p:stCondLst>
                        <p:cond delay="indefinite"/>
                      </p:stCondLst>
                      <p:childTnLst>
                        <p:par>
                          <p:cTn id="84" fill="hold">
                            <p:stCondLst>
                              <p:cond delay="0"/>
                            </p:stCondLst>
                            <p:childTnLst>
                              <p:par>
                                <p:cTn id="85" presetID="4" presetClass="entr" presetSubtype="16" fill="hold" nodeType="clickEffect">
                                  <p:stCondLst>
                                    <p:cond delay="0"/>
                                  </p:stCondLst>
                                  <p:childTnLst>
                                    <p:set>
                                      <p:cBhvr>
                                        <p:cTn id="86" dur="1" fill="hold">
                                          <p:stCondLst>
                                            <p:cond delay="0"/>
                                          </p:stCondLst>
                                        </p:cTn>
                                        <p:tgtEl>
                                          <p:spTgt spid="9"/>
                                        </p:tgtEl>
                                        <p:attrNameLst>
                                          <p:attrName>style.visibility</p:attrName>
                                        </p:attrNameLst>
                                      </p:cBhvr>
                                      <p:to>
                                        <p:strVal val="visible"/>
                                      </p:to>
                                    </p:set>
                                    <p:animEffect transition="in" filter="box(in)">
                                      <p:cBhvr>
                                        <p:cTn id="87" dur="500"/>
                                        <p:tgtEl>
                                          <p:spTgt spid="9"/>
                                        </p:tgtEl>
                                      </p:cBhvr>
                                    </p:animEffect>
                                  </p:childTnLst>
                                </p:cTn>
                              </p:par>
                            </p:childTnLst>
                          </p:cTn>
                        </p:par>
                      </p:childTnLst>
                    </p:cTn>
                  </p:par>
                  <p:par>
                    <p:cTn id="88" fill="hold">
                      <p:stCondLst>
                        <p:cond delay="indefinite"/>
                      </p:stCondLst>
                      <p:childTnLst>
                        <p:par>
                          <p:cTn id="89" fill="hold">
                            <p:stCondLst>
                              <p:cond delay="0"/>
                            </p:stCondLst>
                            <p:childTnLst>
                              <p:par>
                                <p:cTn id="90" presetID="4" presetClass="entr" presetSubtype="16" fill="hold" grpId="0" nodeType="clickEffect">
                                  <p:stCondLst>
                                    <p:cond delay="0"/>
                                  </p:stCondLst>
                                  <p:childTnLst>
                                    <p:set>
                                      <p:cBhvr>
                                        <p:cTn id="91" dur="1" fill="hold">
                                          <p:stCondLst>
                                            <p:cond delay="0"/>
                                          </p:stCondLst>
                                        </p:cTn>
                                        <p:tgtEl>
                                          <p:spTgt spid="27"/>
                                        </p:tgtEl>
                                        <p:attrNameLst>
                                          <p:attrName>style.visibility</p:attrName>
                                        </p:attrNameLst>
                                      </p:cBhvr>
                                      <p:to>
                                        <p:strVal val="visible"/>
                                      </p:to>
                                    </p:set>
                                    <p:animEffect transition="in" filter="box(in)">
                                      <p:cBhvr>
                                        <p:cTn id="92" dur="500"/>
                                        <p:tgtEl>
                                          <p:spTgt spid="27"/>
                                        </p:tgtEl>
                                      </p:cBhvr>
                                    </p:animEffect>
                                  </p:childTnLst>
                                </p:cTn>
                              </p:par>
                            </p:childTnLst>
                          </p:cTn>
                        </p:par>
                      </p:childTnLst>
                    </p:cTn>
                  </p:par>
                  <p:par>
                    <p:cTn id="93" fill="hold">
                      <p:stCondLst>
                        <p:cond delay="indefinite"/>
                      </p:stCondLst>
                      <p:childTnLst>
                        <p:par>
                          <p:cTn id="94" fill="hold">
                            <p:stCondLst>
                              <p:cond delay="0"/>
                            </p:stCondLst>
                            <p:childTnLst>
                              <p:par>
                                <p:cTn id="95" presetID="4" presetClass="entr" presetSubtype="16" fill="hold" nodeType="clickEffect">
                                  <p:stCondLst>
                                    <p:cond delay="0"/>
                                  </p:stCondLst>
                                  <p:childTnLst>
                                    <p:set>
                                      <p:cBhvr>
                                        <p:cTn id="96" dur="1" fill="hold">
                                          <p:stCondLst>
                                            <p:cond delay="0"/>
                                          </p:stCondLst>
                                        </p:cTn>
                                        <p:tgtEl>
                                          <p:spTgt spid="26"/>
                                        </p:tgtEl>
                                        <p:attrNameLst>
                                          <p:attrName>style.visibility</p:attrName>
                                        </p:attrNameLst>
                                      </p:cBhvr>
                                      <p:to>
                                        <p:strVal val="visible"/>
                                      </p:to>
                                    </p:set>
                                    <p:animEffect transition="in" filter="box(in)">
                                      <p:cBhvr>
                                        <p:cTn id="97" dur="500"/>
                                        <p:tgtEl>
                                          <p:spTgt spid="26"/>
                                        </p:tgtEl>
                                      </p:cBhvr>
                                    </p:animEffect>
                                  </p:childTnLst>
                                </p:cTn>
                              </p:par>
                            </p:childTnLst>
                          </p:cTn>
                        </p:par>
                      </p:childTnLst>
                    </p:cTn>
                  </p:par>
                  <p:par>
                    <p:cTn id="98" fill="hold">
                      <p:stCondLst>
                        <p:cond delay="indefinite"/>
                      </p:stCondLst>
                      <p:childTnLst>
                        <p:par>
                          <p:cTn id="99" fill="hold">
                            <p:stCondLst>
                              <p:cond delay="0"/>
                            </p:stCondLst>
                            <p:childTnLst>
                              <p:par>
                                <p:cTn id="100" presetID="4" presetClass="entr" presetSubtype="16" fill="hold" grpId="0" nodeType="clickEffect">
                                  <p:stCondLst>
                                    <p:cond delay="0"/>
                                  </p:stCondLst>
                                  <p:childTnLst>
                                    <p:set>
                                      <p:cBhvr>
                                        <p:cTn id="101" dur="1" fill="hold">
                                          <p:stCondLst>
                                            <p:cond delay="0"/>
                                          </p:stCondLst>
                                        </p:cTn>
                                        <p:tgtEl>
                                          <p:spTgt spid="6167"/>
                                        </p:tgtEl>
                                        <p:attrNameLst>
                                          <p:attrName>style.visibility</p:attrName>
                                        </p:attrNameLst>
                                      </p:cBhvr>
                                      <p:to>
                                        <p:strVal val="visible"/>
                                      </p:to>
                                    </p:set>
                                    <p:animEffect transition="in" filter="box(in)">
                                      <p:cBhvr>
                                        <p:cTn id="102" dur="500"/>
                                        <p:tgtEl>
                                          <p:spTgt spid="616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P spid="6" grpId="0"/>
      <p:bldP spid="7" grpId="0"/>
      <p:bldP spid="7181" grpId="0"/>
      <p:bldP spid="14" grpId="0"/>
      <p:bldP spid="15" grpId="0"/>
      <p:bldP spid="16" grpId="0"/>
      <p:bldP spid="17" grpId="0"/>
      <p:bldP spid="7186" grpId="0"/>
      <p:bldP spid="21" grpId="0"/>
      <p:bldP spid="22" grpId="0"/>
      <p:bldP spid="23" grpId="0"/>
      <p:bldP spid="27" grpId="0"/>
      <p:bldP spid="6167"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омер слайда 1"/>
          <p:cNvSpPr>
            <a:spLocks noGrp="1"/>
          </p:cNvSpPr>
          <p:nvPr>
            <p:ph type="sldNum" sz="quarter" idx="12"/>
          </p:nvPr>
        </p:nvSpPr>
        <p:spPr/>
        <p:txBody>
          <a:bodyPr/>
          <a:lstStyle/>
          <a:p>
            <a:pPr>
              <a:defRPr/>
            </a:pPr>
            <a:fld id="{51BC4B9E-0E9A-4151-8C46-0922CA2A1098}" type="slidenum">
              <a:rPr lang="ru-RU" smtClean="0"/>
              <a:pPr>
                <a:defRPr/>
              </a:pPr>
              <a:t>43</a:t>
            </a:fld>
            <a:endParaRPr lang="ru-RU"/>
          </a:p>
        </p:txBody>
      </p:sp>
      <p:pic>
        <p:nvPicPr>
          <p:cNvPr id="54275" name="Picture 16"/>
          <p:cNvPicPr>
            <a:picLocks noChangeAspect="1" noChangeArrowheads="1"/>
          </p:cNvPicPr>
          <p:nvPr/>
        </p:nvPicPr>
        <p:blipFill>
          <a:blip r:embed="rId2" cstate="print"/>
          <a:srcRect l="75000" t="57292" r="2148" b="15625"/>
          <a:stretch>
            <a:fillRect/>
          </a:stretch>
        </p:blipFill>
        <p:spPr bwMode="auto">
          <a:xfrm>
            <a:off x="428625" y="3429000"/>
            <a:ext cx="4071938" cy="2714625"/>
          </a:xfrm>
          <a:prstGeom prst="rect">
            <a:avLst/>
          </a:prstGeom>
          <a:solidFill>
            <a:srgbClr val="993300"/>
          </a:solidFill>
          <a:ln w="9525">
            <a:solidFill>
              <a:schemeClr val="accent1"/>
            </a:solidFill>
            <a:miter lim="800000"/>
            <a:headEnd/>
            <a:tailEnd/>
          </a:ln>
        </p:spPr>
      </p:pic>
      <p:sp>
        <p:nvSpPr>
          <p:cNvPr id="4" name="Прямоугольник 3"/>
          <p:cNvSpPr/>
          <p:nvPr/>
        </p:nvSpPr>
        <p:spPr>
          <a:xfrm>
            <a:off x="357188" y="1214438"/>
            <a:ext cx="8643937" cy="2308225"/>
          </a:xfrm>
          <a:prstGeom prst="rect">
            <a:avLst/>
          </a:prstGeom>
        </p:spPr>
        <p:txBody>
          <a:bodyPr>
            <a:spAutoFit/>
          </a:bodyPr>
          <a:lstStyle/>
          <a:p>
            <a:pPr>
              <a:defRPr/>
            </a:pPr>
            <a:r>
              <a:rPr lang="ru-RU" sz="2400" b="1" i="1" kern="0" dirty="0">
                <a:solidFill>
                  <a:srgbClr val="000000"/>
                </a:solidFill>
                <a:latin typeface="Calibri"/>
                <a:ea typeface="+mj-ea"/>
                <a:cs typeface="+mj-cs"/>
              </a:rPr>
              <a:t>На рисунке изображён лабиринт. Паук заползает в лабиринт в точке «Вход». Развернуться и ползти назад паук не может, поэтому на каждом разветвлении паук выбирает один из путей, по которому ещё не полз. Считая, что выбор дальнейшего пути чисто случайный, определите, с какой вероятностью паук придёт к выходу А.</a:t>
            </a:r>
            <a:endParaRPr lang="ru-RU" sz="2400" dirty="0"/>
          </a:p>
        </p:txBody>
      </p:sp>
      <p:sp>
        <p:nvSpPr>
          <p:cNvPr id="5" name="Прямоугольник 4"/>
          <p:cNvSpPr/>
          <p:nvPr/>
        </p:nvSpPr>
        <p:spPr>
          <a:xfrm>
            <a:off x="357188" y="357188"/>
            <a:ext cx="8343900" cy="830262"/>
          </a:xfrm>
          <a:prstGeom prst="rect">
            <a:avLst/>
          </a:prstGeom>
        </p:spPr>
        <p:txBody>
          <a:bodyPr wrap="none">
            <a:spAutoFit/>
          </a:bodyPr>
          <a:lstStyle/>
          <a:p>
            <a:pPr>
              <a:defRPr/>
            </a:pPr>
            <a:r>
              <a:rPr lang="ru-RU" sz="2400" b="1" i="1" kern="0" dirty="0">
                <a:solidFill>
                  <a:srgbClr val="000000"/>
                </a:solidFill>
                <a:latin typeface="Calibri"/>
              </a:rPr>
              <a:t>Шутка от составителей тренировочных работ на сайте </a:t>
            </a:r>
            <a:endParaRPr lang="en-US" sz="2400" b="1" i="1" kern="0" dirty="0">
              <a:solidFill>
                <a:srgbClr val="000000"/>
              </a:solidFill>
              <a:latin typeface="Calibri"/>
            </a:endParaRPr>
          </a:p>
          <a:p>
            <a:pPr>
              <a:defRPr/>
            </a:pPr>
            <a:r>
              <a:rPr lang="en-US" sz="2400" b="1" i="1" kern="0" dirty="0">
                <a:solidFill>
                  <a:srgbClr val="000000"/>
                </a:solidFill>
                <a:latin typeface="Calibri"/>
              </a:rPr>
              <a:t>alexlarin.com</a:t>
            </a:r>
            <a:r>
              <a:rPr lang="ru-RU" sz="2400" b="1" i="1" kern="0" dirty="0">
                <a:solidFill>
                  <a:srgbClr val="000000"/>
                </a:solidFill>
                <a:latin typeface="Calibri"/>
              </a:rPr>
              <a:t> (убрали одну стенку).</a:t>
            </a:r>
            <a:endParaRPr lang="ru-RU" sz="2400" dirty="0"/>
          </a:p>
        </p:txBody>
      </p:sp>
      <p:sp>
        <p:nvSpPr>
          <p:cNvPr id="6" name="Полилиния 5"/>
          <p:cNvSpPr/>
          <p:nvPr/>
        </p:nvSpPr>
        <p:spPr>
          <a:xfrm>
            <a:off x="1185863" y="4572000"/>
            <a:ext cx="1909762" cy="1122363"/>
          </a:xfrm>
          <a:custGeom>
            <a:avLst/>
            <a:gdLst>
              <a:gd name="connsiteX0" fmla="*/ 0 w 1910281"/>
              <a:gd name="connsiteY0" fmla="*/ 0 h 1122630"/>
              <a:gd name="connsiteX1" fmla="*/ 199176 w 1910281"/>
              <a:gd name="connsiteY1" fmla="*/ 0 h 1122630"/>
              <a:gd name="connsiteX2" fmla="*/ 199176 w 1910281"/>
              <a:gd name="connsiteY2" fmla="*/ 887240 h 1122630"/>
              <a:gd name="connsiteX3" fmla="*/ 588475 w 1910281"/>
              <a:gd name="connsiteY3" fmla="*/ 887240 h 1122630"/>
              <a:gd name="connsiteX4" fmla="*/ 1050202 w 1910281"/>
              <a:gd name="connsiteY4" fmla="*/ 887240 h 1122630"/>
              <a:gd name="connsiteX5" fmla="*/ 1059255 w 1910281"/>
              <a:gd name="connsiteY5" fmla="*/ 425513 h 1122630"/>
              <a:gd name="connsiteX6" fmla="*/ 1511929 w 1910281"/>
              <a:gd name="connsiteY6" fmla="*/ 434566 h 1122630"/>
              <a:gd name="connsiteX7" fmla="*/ 1511929 w 1910281"/>
              <a:gd name="connsiteY7" fmla="*/ 841972 h 1122630"/>
              <a:gd name="connsiteX8" fmla="*/ 1910281 w 1910281"/>
              <a:gd name="connsiteY8" fmla="*/ 851026 h 1122630"/>
              <a:gd name="connsiteX9" fmla="*/ 1910281 w 1910281"/>
              <a:gd name="connsiteY9" fmla="*/ 1122630 h 11226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910281" h="1122630">
                <a:moveTo>
                  <a:pt x="0" y="0"/>
                </a:moveTo>
                <a:lnTo>
                  <a:pt x="199176" y="0"/>
                </a:lnTo>
                <a:lnTo>
                  <a:pt x="199176" y="887240"/>
                </a:lnTo>
                <a:lnTo>
                  <a:pt x="588475" y="887240"/>
                </a:lnTo>
                <a:lnTo>
                  <a:pt x="1050202" y="887240"/>
                </a:lnTo>
                <a:lnTo>
                  <a:pt x="1059255" y="425513"/>
                </a:lnTo>
                <a:lnTo>
                  <a:pt x="1511929" y="434566"/>
                </a:lnTo>
                <a:lnTo>
                  <a:pt x="1511929" y="841972"/>
                </a:lnTo>
                <a:lnTo>
                  <a:pt x="1910281" y="851026"/>
                </a:lnTo>
                <a:lnTo>
                  <a:pt x="1910281" y="1122630"/>
                </a:lnTo>
              </a:path>
            </a:pathLst>
          </a:custGeom>
          <a:ln w="31750"/>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ru-RU"/>
          </a:p>
        </p:txBody>
      </p:sp>
      <p:sp>
        <p:nvSpPr>
          <p:cNvPr id="7" name="Овал 6"/>
          <p:cNvSpPr/>
          <p:nvPr/>
        </p:nvSpPr>
        <p:spPr>
          <a:xfrm>
            <a:off x="1295400" y="5357813"/>
            <a:ext cx="142875" cy="142875"/>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a:p>
        </p:txBody>
      </p:sp>
      <p:sp>
        <p:nvSpPr>
          <p:cNvPr id="9" name="Овал 8"/>
          <p:cNvSpPr/>
          <p:nvPr/>
        </p:nvSpPr>
        <p:spPr>
          <a:xfrm>
            <a:off x="1785938" y="5357813"/>
            <a:ext cx="142875" cy="142875"/>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a:p>
        </p:txBody>
      </p:sp>
      <p:sp>
        <p:nvSpPr>
          <p:cNvPr id="10" name="Овал 9"/>
          <p:cNvSpPr/>
          <p:nvPr/>
        </p:nvSpPr>
        <p:spPr>
          <a:xfrm>
            <a:off x="2627313" y="4967288"/>
            <a:ext cx="142875" cy="142875"/>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a:p>
        </p:txBody>
      </p:sp>
      <p:sp>
        <p:nvSpPr>
          <p:cNvPr id="54282" name="TextBox 16"/>
          <p:cNvSpPr txBox="1">
            <a:spLocks noChangeArrowheads="1"/>
          </p:cNvSpPr>
          <p:nvPr/>
        </p:nvSpPr>
        <p:spPr bwMode="auto">
          <a:xfrm>
            <a:off x="6858000" y="3357563"/>
            <a:ext cx="1495425" cy="461962"/>
          </a:xfrm>
          <a:prstGeom prst="rect">
            <a:avLst/>
          </a:prstGeom>
          <a:noFill/>
          <a:ln w="9525">
            <a:noFill/>
            <a:miter lim="800000"/>
            <a:headEnd/>
            <a:tailEnd/>
          </a:ln>
        </p:spPr>
        <p:txBody>
          <a:bodyPr wrap="none">
            <a:spAutoFit/>
          </a:bodyPr>
          <a:lstStyle/>
          <a:p>
            <a:r>
              <a:rPr lang="ru-RU" sz="2400" b="1">
                <a:latin typeface="Times New Roman" pitchFamily="18" charset="0"/>
                <a:cs typeface="Times New Roman" pitchFamily="18" charset="0"/>
              </a:rPr>
              <a:t>Решение:</a:t>
            </a:r>
          </a:p>
        </p:txBody>
      </p:sp>
      <p:sp>
        <p:nvSpPr>
          <p:cNvPr id="12" name="Прямоугольник 11"/>
          <p:cNvSpPr/>
          <p:nvPr/>
        </p:nvSpPr>
        <p:spPr>
          <a:xfrm>
            <a:off x="4572000" y="3786188"/>
            <a:ext cx="4071938" cy="830262"/>
          </a:xfrm>
          <a:prstGeom prst="rect">
            <a:avLst/>
          </a:prstGeom>
        </p:spPr>
        <p:txBody>
          <a:bodyPr>
            <a:spAutoFit/>
          </a:bodyPr>
          <a:lstStyle/>
          <a:p>
            <a:pPr marL="457200" indent="-457200">
              <a:buFontTx/>
              <a:buAutoNum type="arabicParenR"/>
              <a:defRPr/>
            </a:pPr>
            <a:r>
              <a:rPr lang="ru-RU" sz="2400" b="1" i="1" kern="0" dirty="0">
                <a:solidFill>
                  <a:srgbClr val="000000"/>
                </a:solidFill>
                <a:latin typeface="Calibri"/>
              </a:rPr>
              <a:t>Паук может прийти </a:t>
            </a:r>
          </a:p>
          <a:p>
            <a:pPr marL="457200" indent="-457200">
              <a:defRPr/>
            </a:pPr>
            <a:r>
              <a:rPr lang="ru-RU" sz="2400" b="1" i="1" kern="0" dirty="0">
                <a:solidFill>
                  <a:srgbClr val="000000"/>
                </a:solidFill>
                <a:latin typeface="Calibri"/>
              </a:rPr>
              <a:t>к выходу А синим путем. </a:t>
            </a:r>
            <a:endParaRPr lang="ru-RU" sz="2400" dirty="0"/>
          </a:p>
        </p:txBody>
      </p:sp>
      <p:sp>
        <p:nvSpPr>
          <p:cNvPr id="13" name="Прямоугольник 12"/>
          <p:cNvSpPr/>
          <p:nvPr/>
        </p:nvSpPr>
        <p:spPr>
          <a:xfrm>
            <a:off x="4714875" y="4643438"/>
            <a:ext cx="3244850" cy="830262"/>
          </a:xfrm>
          <a:prstGeom prst="rect">
            <a:avLst/>
          </a:prstGeom>
        </p:spPr>
        <p:txBody>
          <a:bodyPr wrap="none">
            <a:spAutoFit/>
          </a:bodyPr>
          <a:lstStyle/>
          <a:p>
            <a:pPr>
              <a:defRPr/>
            </a:pPr>
            <a:r>
              <a:rPr lang="ru-RU" sz="2400" b="1" i="1" kern="0" dirty="0">
                <a:solidFill>
                  <a:srgbClr val="000000"/>
                </a:solidFill>
                <a:latin typeface="Calibri"/>
              </a:rPr>
              <a:t>Три развилки с двумя </a:t>
            </a:r>
          </a:p>
          <a:p>
            <a:pPr>
              <a:defRPr/>
            </a:pPr>
            <a:r>
              <a:rPr lang="ru-RU" sz="2400" b="1" i="1" kern="0" dirty="0">
                <a:solidFill>
                  <a:srgbClr val="000000"/>
                </a:solidFill>
                <a:latin typeface="Calibri"/>
              </a:rPr>
              <a:t>вариантами исходов.</a:t>
            </a:r>
            <a:endParaRPr lang="ru-RU" sz="2400" dirty="0">
              <a:solidFill>
                <a:srgbClr val="0070C0"/>
              </a:solidFill>
            </a:endParaRPr>
          </a:p>
        </p:txBody>
      </p:sp>
      <p:sp>
        <p:nvSpPr>
          <p:cNvPr id="14" name="Прямоугольник 13"/>
          <p:cNvSpPr/>
          <p:nvPr/>
        </p:nvSpPr>
        <p:spPr>
          <a:xfrm>
            <a:off x="4714875" y="5572125"/>
            <a:ext cx="2936875" cy="461963"/>
          </a:xfrm>
          <a:prstGeom prst="rect">
            <a:avLst/>
          </a:prstGeom>
        </p:spPr>
        <p:txBody>
          <a:bodyPr wrap="none">
            <a:spAutoFit/>
          </a:bodyPr>
          <a:lstStyle/>
          <a:p>
            <a:pPr>
              <a:defRPr/>
            </a:pPr>
            <a:r>
              <a:rPr lang="ru-RU" sz="2400" b="1" i="1" kern="0" dirty="0">
                <a:solidFill>
                  <a:srgbClr val="0070C0"/>
                </a:solidFill>
                <a:latin typeface="Calibri"/>
              </a:rPr>
              <a:t>Р</a:t>
            </a:r>
            <a:r>
              <a:rPr lang="ru-RU" sz="2400" b="1" i="1" kern="0" baseline="-25000" dirty="0">
                <a:solidFill>
                  <a:srgbClr val="0070C0"/>
                </a:solidFill>
                <a:latin typeface="Calibri"/>
              </a:rPr>
              <a:t>1</a:t>
            </a:r>
            <a:r>
              <a:rPr lang="ru-RU" sz="2400" b="1" i="1" kern="0" dirty="0">
                <a:solidFill>
                  <a:srgbClr val="0070C0"/>
                </a:solidFill>
                <a:latin typeface="Calibri"/>
              </a:rPr>
              <a:t> =0,5∙0,5∙0,5=0,125 </a:t>
            </a:r>
            <a:endParaRPr lang="ru-RU" sz="2400" dirty="0">
              <a:solidFill>
                <a:srgbClr val="0070C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ox(in)">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box(in)">
                                      <p:cBhvr>
                                        <p:cTn id="12" dur="500"/>
                                        <p:tgtEl>
                                          <p:spTgt spid="12"/>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box(in)">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4" presetClass="entr" presetSubtype="16"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ox(in)">
                                      <p:cBhvr>
                                        <p:cTn id="22" dur="500"/>
                                        <p:tgtEl>
                                          <p:spTgt spid="9"/>
                                        </p:tgtEl>
                                      </p:cBhvr>
                                    </p:animEffect>
                                  </p:childTnLst>
                                </p:cTn>
                              </p:par>
                            </p:childTnLst>
                          </p:cTn>
                        </p:par>
                      </p:childTnLst>
                    </p:cTn>
                  </p:par>
                  <p:par>
                    <p:cTn id="23" fill="hold">
                      <p:stCondLst>
                        <p:cond delay="indefinite"/>
                      </p:stCondLst>
                      <p:childTnLst>
                        <p:par>
                          <p:cTn id="24" fill="hold">
                            <p:stCondLst>
                              <p:cond delay="0"/>
                            </p:stCondLst>
                            <p:childTnLst>
                              <p:par>
                                <p:cTn id="25" presetID="4" presetClass="entr" presetSubtype="16"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box(in)">
                                      <p:cBhvr>
                                        <p:cTn id="27" dur="500"/>
                                        <p:tgtEl>
                                          <p:spTgt spid="10"/>
                                        </p:tgtEl>
                                      </p:cBhvr>
                                    </p:animEffect>
                                  </p:childTnLst>
                                </p:cTn>
                              </p:par>
                            </p:childTnLst>
                          </p:cTn>
                        </p:par>
                      </p:childTnLst>
                    </p:cTn>
                  </p:par>
                  <p:par>
                    <p:cTn id="28" fill="hold">
                      <p:stCondLst>
                        <p:cond delay="indefinite"/>
                      </p:stCondLst>
                      <p:childTnLst>
                        <p:par>
                          <p:cTn id="29" fill="hold">
                            <p:stCondLst>
                              <p:cond delay="0"/>
                            </p:stCondLst>
                            <p:childTnLst>
                              <p:par>
                                <p:cTn id="30" presetID="4" presetClass="entr" presetSubtype="16" fill="hold" grpId="0" nodeType="click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box(in)">
                                      <p:cBhvr>
                                        <p:cTn id="32" dur="500"/>
                                        <p:tgtEl>
                                          <p:spTgt spid="13"/>
                                        </p:tgtEl>
                                      </p:cBhvr>
                                    </p:animEffect>
                                  </p:childTnLst>
                                </p:cTn>
                              </p:par>
                            </p:childTnLst>
                          </p:cTn>
                        </p:par>
                      </p:childTnLst>
                    </p:cTn>
                  </p:par>
                  <p:par>
                    <p:cTn id="33" fill="hold">
                      <p:stCondLst>
                        <p:cond delay="indefinite"/>
                      </p:stCondLst>
                      <p:childTnLst>
                        <p:par>
                          <p:cTn id="34" fill="hold">
                            <p:stCondLst>
                              <p:cond delay="0"/>
                            </p:stCondLst>
                            <p:childTnLst>
                              <p:par>
                                <p:cTn id="35" presetID="4" presetClass="entr" presetSubtype="16" fill="hold" grpId="0" nodeType="click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box(in)">
                                      <p:cBhvr>
                                        <p:cTn id="3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9" grpId="0" animBg="1"/>
      <p:bldP spid="10" grpId="0" animBg="1"/>
      <p:bldP spid="12" grpId="0"/>
      <p:bldP spid="13" grpId="0"/>
      <p:bldP spid="14"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омер слайда 1"/>
          <p:cNvSpPr>
            <a:spLocks noGrp="1"/>
          </p:cNvSpPr>
          <p:nvPr>
            <p:ph type="sldNum" sz="quarter" idx="12"/>
          </p:nvPr>
        </p:nvSpPr>
        <p:spPr/>
        <p:txBody>
          <a:bodyPr/>
          <a:lstStyle/>
          <a:p>
            <a:pPr>
              <a:defRPr/>
            </a:pPr>
            <a:fld id="{D501B872-D369-40B6-A49F-2348418E964B}" type="slidenum">
              <a:rPr lang="ru-RU" smtClean="0"/>
              <a:pPr>
                <a:defRPr/>
              </a:pPr>
              <a:t>44</a:t>
            </a:fld>
            <a:endParaRPr lang="ru-RU"/>
          </a:p>
        </p:txBody>
      </p:sp>
      <p:pic>
        <p:nvPicPr>
          <p:cNvPr id="55299" name="Picture 16"/>
          <p:cNvPicPr>
            <a:picLocks noChangeAspect="1" noChangeArrowheads="1"/>
          </p:cNvPicPr>
          <p:nvPr/>
        </p:nvPicPr>
        <p:blipFill>
          <a:blip r:embed="rId2" cstate="print"/>
          <a:srcRect l="75000" t="57292" r="2148" b="15625"/>
          <a:stretch>
            <a:fillRect/>
          </a:stretch>
        </p:blipFill>
        <p:spPr bwMode="auto">
          <a:xfrm>
            <a:off x="428625" y="3429000"/>
            <a:ext cx="4071938" cy="2714625"/>
          </a:xfrm>
          <a:prstGeom prst="rect">
            <a:avLst/>
          </a:prstGeom>
          <a:solidFill>
            <a:srgbClr val="993300"/>
          </a:solidFill>
          <a:ln w="9525">
            <a:solidFill>
              <a:schemeClr val="accent1"/>
            </a:solidFill>
            <a:miter lim="800000"/>
            <a:headEnd/>
            <a:tailEnd/>
          </a:ln>
        </p:spPr>
      </p:pic>
      <p:sp>
        <p:nvSpPr>
          <p:cNvPr id="5" name="Прямоугольник 4"/>
          <p:cNvSpPr/>
          <p:nvPr/>
        </p:nvSpPr>
        <p:spPr>
          <a:xfrm>
            <a:off x="357188" y="357188"/>
            <a:ext cx="8343900" cy="830262"/>
          </a:xfrm>
          <a:prstGeom prst="rect">
            <a:avLst/>
          </a:prstGeom>
        </p:spPr>
        <p:txBody>
          <a:bodyPr wrap="none">
            <a:spAutoFit/>
          </a:bodyPr>
          <a:lstStyle/>
          <a:p>
            <a:pPr>
              <a:defRPr/>
            </a:pPr>
            <a:r>
              <a:rPr lang="ru-RU" sz="2400" b="1" i="1" kern="0" dirty="0">
                <a:solidFill>
                  <a:srgbClr val="000000"/>
                </a:solidFill>
                <a:latin typeface="Calibri"/>
              </a:rPr>
              <a:t>Шутка от составителей тренировочных работ на сайте </a:t>
            </a:r>
            <a:endParaRPr lang="en-US" sz="2400" b="1" i="1" kern="0" dirty="0">
              <a:solidFill>
                <a:srgbClr val="000000"/>
              </a:solidFill>
              <a:latin typeface="Calibri"/>
            </a:endParaRPr>
          </a:p>
          <a:p>
            <a:pPr>
              <a:defRPr/>
            </a:pPr>
            <a:r>
              <a:rPr lang="en-US" sz="2400" b="1" i="1" kern="0" dirty="0">
                <a:solidFill>
                  <a:srgbClr val="000000"/>
                </a:solidFill>
                <a:latin typeface="Calibri"/>
              </a:rPr>
              <a:t>alexlarin.com</a:t>
            </a:r>
            <a:r>
              <a:rPr lang="ru-RU" sz="2400" b="1" i="1" kern="0" dirty="0">
                <a:solidFill>
                  <a:srgbClr val="000000"/>
                </a:solidFill>
                <a:latin typeface="Calibri"/>
              </a:rPr>
              <a:t> (задача отсутствует в открытом банке)</a:t>
            </a:r>
            <a:endParaRPr lang="ru-RU" sz="2400" dirty="0"/>
          </a:p>
        </p:txBody>
      </p:sp>
      <p:sp>
        <p:nvSpPr>
          <p:cNvPr id="12" name="Прямоугольник 11"/>
          <p:cNvSpPr/>
          <p:nvPr/>
        </p:nvSpPr>
        <p:spPr>
          <a:xfrm>
            <a:off x="571500" y="2000250"/>
            <a:ext cx="4960938" cy="830263"/>
          </a:xfrm>
          <a:prstGeom prst="rect">
            <a:avLst/>
          </a:prstGeom>
        </p:spPr>
        <p:txBody>
          <a:bodyPr wrap="none">
            <a:spAutoFit/>
          </a:bodyPr>
          <a:lstStyle/>
          <a:p>
            <a:pPr>
              <a:defRPr/>
            </a:pPr>
            <a:r>
              <a:rPr lang="ru-RU" sz="2200" b="1" i="1" kern="0" dirty="0">
                <a:solidFill>
                  <a:srgbClr val="000000"/>
                </a:solidFill>
                <a:latin typeface="Calibri"/>
              </a:rPr>
              <a:t>2) </a:t>
            </a:r>
            <a:r>
              <a:rPr lang="ru-RU" sz="2400" b="1" i="1" kern="0" dirty="0">
                <a:solidFill>
                  <a:srgbClr val="000000"/>
                </a:solidFill>
                <a:latin typeface="Calibri"/>
              </a:rPr>
              <a:t>Паук может прийти к выходу А </a:t>
            </a:r>
          </a:p>
          <a:p>
            <a:pPr>
              <a:defRPr/>
            </a:pPr>
            <a:r>
              <a:rPr lang="ru-RU" sz="2400" b="1" i="1" kern="0" dirty="0">
                <a:solidFill>
                  <a:srgbClr val="000000"/>
                </a:solidFill>
                <a:latin typeface="Calibri"/>
              </a:rPr>
              <a:t>зеленым путем. </a:t>
            </a:r>
            <a:endParaRPr lang="ru-RU" sz="2400" dirty="0"/>
          </a:p>
        </p:txBody>
      </p:sp>
      <p:sp>
        <p:nvSpPr>
          <p:cNvPr id="13" name="Прямоугольник 12"/>
          <p:cNvSpPr/>
          <p:nvPr/>
        </p:nvSpPr>
        <p:spPr>
          <a:xfrm>
            <a:off x="1357313" y="2786063"/>
            <a:ext cx="2327275" cy="461962"/>
          </a:xfrm>
          <a:prstGeom prst="rect">
            <a:avLst/>
          </a:prstGeom>
        </p:spPr>
        <p:txBody>
          <a:bodyPr wrap="none">
            <a:spAutoFit/>
          </a:bodyPr>
          <a:lstStyle/>
          <a:p>
            <a:pPr>
              <a:defRPr/>
            </a:pPr>
            <a:r>
              <a:rPr lang="ru-RU" sz="2400" b="1" i="1" kern="0" dirty="0">
                <a:solidFill>
                  <a:srgbClr val="000000"/>
                </a:solidFill>
                <a:latin typeface="Calibri"/>
              </a:rPr>
              <a:t>Пять развилок.</a:t>
            </a:r>
            <a:endParaRPr lang="ru-RU" sz="2400" dirty="0">
              <a:solidFill>
                <a:srgbClr val="0070C0"/>
              </a:solidFill>
            </a:endParaRPr>
          </a:p>
        </p:txBody>
      </p:sp>
      <p:sp>
        <p:nvSpPr>
          <p:cNvPr id="14" name="Прямоугольник 13"/>
          <p:cNvSpPr/>
          <p:nvPr/>
        </p:nvSpPr>
        <p:spPr>
          <a:xfrm>
            <a:off x="571500" y="1357313"/>
            <a:ext cx="2868613" cy="461962"/>
          </a:xfrm>
          <a:prstGeom prst="rect">
            <a:avLst/>
          </a:prstGeom>
        </p:spPr>
        <p:txBody>
          <a:bodyPr wrap="none">
            <a:spAutoFit/>
          </a:bodyPr>
          <a:lstStyle/>
          <a:p>
            <a:pPr>
              <a:defRPr/>
            </a:pPr>
            <a:r>
              <a:rPr lang="ru-RU" sz="2400" b="1" i="1" kern="0" dirty="0">
                <a:solidFill>
                  <a:srgbClr val="0070C0"/>
                </a:solidFill>
                <a:latin typeface="Calibri"/>
              </a:rPr>
              <a:t>Р</a:t>
            </a:r>
            <a:r>
              <a:rPr lang="ru-RU" sz="2400" b="1" i="1" kern="0" baseline="-25000" dirty="0">
                <a:solidFill>
                  <a:srgbClr val="0070C0"/>
                </a:solidFill>
                <a:latin typeface="Calibri"/>
              </a:rPr>
              <a:t>1</a:t>
            </a:r>
            <a:r>
              <a:rPr lang="ru-RU" sz="2400" b="1" i="1" kern="0" dirty="0">
                <a:solidFill>
                  <a:srgbClr val="0070C0"/>
                </a:solidFill>
                <a:latin typeface="Calibri"/>
              </a:rPr>
              <a:t>=0,5∙0,5∙0,5=0,125 </a:t>
            </a:r>
            <a:endParaRPr lang="ru-RU" sz="2400" dirty="0">
              <a:solidFill>
                <a:srgbClr val="0070C0"/>
              </a:solidFill>
            </a:endParaRPr>
          </a:p>
        </p:txBody>
      </p:sp>
      <p:sp>
        <p:nvSpPr>
          <p:cNvPr id="15" name="Полилиния 14"/>
          <p:cNvSpPr/>
          <p:nvPr/>
        </p:nvSpPr>
        <p:spPr>
          <a:xfrm>
            <a:off x="1176338" y="4554538"/>
            <a:ext cx="1955800" cy="1122362"/>
          </a:xfrm>
          <a:custGeom>
            <a:avLst/>
            <a:gdLst>
              <a:gd name="connsiteX0" fmla="*/ 0 w 1955549"/>
              <a:gd name="connsiteY0" fmla="*/ 0 h 1122630"/>
              <a:gd name="connsiteX1" fmla="*/ 199177 w 1955549"/>
              <a:gd name="connsiteY1" fmla="*/ 9054 h 1122630"/>
              <a:gd name="connsiteX2" fmla="*/ 199177 w 1955549"/>
              <a:gd name="connsiteY2" fmla="*/ 896293 h 1122630"/>
              <a:gd name="connsiteX3" fmla="*/ 615636 w 1955549"/>
              <a:gd name="connsiteY3" fmla="*/ 896293 h 1122630"/>
              <a:gd name="connsiteX4" fmla="*/ 615636 w 1955549"/>
              <a:gd name="connsiteY4" fmla="*/ 45267 h 1122630"/>
              <a:gd name="connsiteX5" fmla="*/ 1946496 w 1955549"/>
              <a:gd name="connsiteY5" fmla="*/ 45267 h 1122630"/>
              <a:gd name="connsiteX6" fmla="*/ 1946496 w 1955549"/>
              <a:gd name="connsiteY6" fmla="*/ 416459 h 1122630"/>
              <a:gd name="connsiteX7" fmla="*/ 1575303 w 1955549"/>
              <a:gd name="connsiteY7" fmla="*/ 425513 h 1122630"/>
              <a:gd name="connsiteX8" fmla="*/ 1566250 w 1955549"/>
              <a:gd name="connsiteY8" fmla="*/ 869133 h 1122630"/>
              <a:gd name="connsiteX9" fmla="*/ 1955549 w 1955549"/>
              <a:gd name="connsiteY9" fmla="*/ 878186 h 1122630"/>
              <a:gd name="connsiteX10" fmla="*/ 1955549 w 1955549"/>
              <a:gd name="connsiteY10" fmla="*/ 1122630 h 1122630"/>
              <a:gd name="connsiteX11" fmla="*/ 1955549 w 1955549"/>
              <a:gd name="connsiteY11" fmla="*/ 1122630 h 11226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955549" h="1122630">
                <a:moveTo>
                  <a:pt x="0" y="0"/>
                </a:moveTo>
                <a:lnTo>
                  <a:pt x="199177" y="9054"/>
                </a:lnTo>
                <a:lnTo>
                  <a:pt x="199177" y="896293"/>
                </a:lnTo>
                <a:lnTo>
                  <a:pt x="615636" y="896293"/>
                </a:lnTo>
                <a:lnTo>
                  <a:pt x="615636" y="45267"/>
                </a:lnTo>
                <a:lnTo>
                  <a:pt x="1946496" y="45267"/>
                </a:lnTo>
                <a:lnTo>
                  <a:pt x="1946496" y="416459"/>
                </a:lnTo>
                <a:lnTo>
                  <a:pt x="1575303" y="425513"/>
                </a:lnTo>
                <a:lnTo>
                  <a:pt x="1566250" y="869133"/>
                </a:lnTo>
                <a:lnTo>
                  <a:pt x="1955549" y="878186"/>
                </a:lnTo>
                <a:lnTo>
                  <a:pt x="1955549" y="1122630"/>
                </a:lnTo>
                <a:lnTo>
                  <a:pt x="1955549" y="1122630"/>
                </a:lnTo>
              </a:path>
            </a:pathLst>
          </a:custGeom>
          <a:ln w="25400">
            <a:solidFill>
              <a:srgbClr val="00B050"/>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ru-RU"/>
          </a:p>
        </p:txBody>
      </p:sp>
      <p:sp>
        <p:nvSpPr>
          <p:cNvPr id="16" name="Овал 15"/>
          <p:cNvSpPr/>
          <p:nvPr/>
        </p:nvSpPr>
        <p:spPr>
          <a:xfrm>
            <a:off x="1285875" y="5357813"/>
            <a:ext cx="142875" cy="142875"/>
          </a:xfrm>
          <a:prstGeom prst="ellipse">
            <a:avLst/>
          </a:prstGeom>
          <a:solidFill>
            <a:srgbClr val="00B050"/>
          </a:solidFill>
          <a:ln>
            <a:solidFill>
              <a:srgbClr val="437F49"/>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a:p>
        </p:txBody>
      </p:sp>
      <p:sp>
        <p:nvSpPr>
          <p:cNvPr id="18" name="Овал 17"/>
          <p:cNvSpPr/>
          <p:nvPr/>
        </p:nvSpPr>
        <p:spPr>
          <a:xfrm>
            <a:off x="1714500" y="5357813"/>
            <a:ext cx="142875" cy="142875"/>
          </a:xfrm>
          <a:prstGeom prst="ellipse">
            <a:avLst/>
          </a:prstGeom>
          <a:solidFill>
            <a:srgbClr val="00B050"/>
          </a:solidFill>
          <a:ln>
            <a:solidFill>
              <a:srgbClr val="437F49"/>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a:p>
        </p:txBody>
      </p:sp>
      <p:sp>
        <p:nvSpPr>
          <p:cNvPr id="19" name="Овал 18"/>
          <p:cNvSpPr/>
          <p:nvPr/>
        </p:nvSpPr>
        <p:spPr>
          <a:xfrm>
            <a:off x="2214563" y="4500563"/>
            <a:ext cx="142875" cy="142875"/>
          </a:xfrm>
          <a:prstGeom prst="ellipse">
            <a:avLst/>
          </a:prstGeom>
          <a:solidFill>
            <a:srgbClr val="00B050"/>
          </a:solidFill>
          <a:ln>
            <a:solidFill>
              <a:srgbClr val="437F49"/>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a:p>
        </p:txBody>
      </p:sp>
      <p:sp>
        <p:nvSpPr>
          <p:cNvPr id="20" name="Овал 19"/>
          <p:cNvSpPr/>
          <p:nvPr/>
        </p:nvSpPr>
        <p:spPr>
          <a:xfrm>
            <a:off x="3060700" y="4895850"/>
            <a:ext cx="142875" cy="142875"/>
          </a:xfrm>
          <a:prstGeom prst="ellipse">
            <a:avLst/>
          </a:prstGeom>
          <a:solidFill>
            <a:srgbClr val="00B050"/>
          </a:solidFill>
          <a:ln>
            <a:solidFill>
              <a:srgbClr val="437F49"/>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a:p>
        </p:txBody>
      </p:sp>
      <p:sp>
        <p:nvSpPr>
          <p:cNvPr id="21" name="Овал 20"/>
          <p:cNvSpPr/>
          <p:nvPr/>
        </p:nvSpPr>
        <p:spPr>
          <a:xfrm>
            <a:off x="2663825" y="4929188"/>
            <a:ext cx="142875" cy="142875"/>
          </a:xfrm>
          <a:prstGeom prst="ellipse">
            <a:avLst/>
          </a:prstGeom>
          <a:solidFill>
            <a:srgbClr val="00B050"/>
          </a:solidFill>
          <a:ln>
            <a:solidFill>
              <a:srgbClr val="437F49"/>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a:p>
        </p:txBody>
      </p:sp>
      <p:sp>
        <p:nvSpPr>
          <p:cNvPr id="22" name="Прямоугольник 21"/>
          <p:cNvSpPr/>
          <p:nvPr/>
        </p:nvSpPr>
        <p:spPr>
          <a:xfrm>
            <a:off x="3571875" y="2786063"/>
            <a:ext cx="4124325" cy="461962"/>
          </a:xfrm>
          <a:prstGeom prst="rect">
            <a:avLst/>
          </a:prstGeom>
        </p:spPr>
        <p:txBody>
          <a:bodyPr wrap="none">
            <a:spAutoFit/>
          </a:bodyPr>
          <a:lstStyle/>
          <a:p>
            <a:pPr>
              <a:defRPr/>
            </a:pPr>
            <a:r>
              <a:rPr lang="ru-RU" sz="2400" b="1" i="1" kern="0" dirty="0">
                <a:solidFill>
                  <a:srgbClr val="437F49"/>
                </a:solidFill>
                <a:latin typeface="Calibri"/>
              </a:rPr>
              <a:t>Р</a:t>
            </a:r>
            <a:r>
              <a:rPr lang="ru-RU" sz="2400" b="1" i="1" kern="0" baseline="-25000" dirty="0">
                <a:solidFill>
                  <a:srgbClr val="437F49"/>
                </a:solidFill>
                <a:latin typeface="Calibri"/>
              </a:rPr>
              <a:t>2</a:t>
            </a:r>
            <a:r>
              <a:rPr lang="ru-RU" sz="2400" b="1" i="1" kern="0" dirty="0">
                <a:solidFill>
                  <a:srgbClr val="437F49"/>
                </a:solidFill>
                <a:latin typeface="Calibri"/>
              </a:rPr>
              <a:t>=0,5∙0,5∙0,5∙0,5∙0,5=0,03125 </a:t>
            </a:r>
            <a:endParaRPr lang="ru-RU" sz="2400" dirty="0">
              <a:solidFill>
                <a:srgbClr val="437F49"/>
              </a:solidFill>
            </a:endParaRPr>
          </a:p>
        </p:txBody>
      </p:sp>
      <p:sp>
        <p:nvSpPr>
          <p:cNvPr id="23" name="Прямоугольник 22"/>
          <p:cNvSpPr/>
          <p:nvPr/>
        </p:nvSpPr>
        <p:spPr>
          <a:xfrm>
            <a:off x="4500563" y="3500438"/>
            <a:ext cx="4681537" cy="1200150"/>
          </a:xfrm>
          <a:prstGeom prst="rect">
            <a:avLst/>
          </a:prstGeom>
        </p:spPr>
        <p:txBody>
          <a:bodyPr>
            <a:spAutoFit/>
          </a:bodyPr>
          <a:lstStyle/>
          <a:p>
            <a:pPr>
              <a:defRPr/>
            </a:pPr>
            <a:r>
              <a:rPr lang="ru-RU" sz="2400" b="1" i="1" kern="0" dirty="0">
                <a:latin typeface="Calibri"/>
              </a:rPr>
              <a:t>Пришел к выходу А синим путем</a:t>
            </a:r>
          </a:p>
          <a:p>
            <a:pPr>
              <a:defRPr/>
            </a:pPr>
            <a:r>
              <a:rPr lang="ru-RU" sz="2400" b="1" i="1" kern="0" dirty="0">
                <a:latin typeface="Calibri"/>
              </a:rPr>
              <a:t> и пришел зеленым путем – </a:t>
            </a:r>
          </a:p>
          <a:p>
            <a:pPr>
              <a:defRPr/>
            </a:pPr>
            <a:r>
              <a:rPr lang="ru-RU" sz="2400" b="1" i="1" kern="0" dirty="0">
                <a:latin typeface="Calibri"/>
              </a:rPr>
              <a:t>несовместные события. </a:t>
            </a:r>
            <a:endParaRPr lang="ru-RU" sz="2400" dirty="0"/>
          </a:p>
        </p:txBody>
      </p:sp>
      <p:sp>
        <p:nvSpPr>
          <p:cNvPr id="24" name="Прямоугольник 23"/>
          <p:cNvSpPr/>
          <p:nvPr/>
        </p:nvSpPr>
        <p:spPr>
          <a:xfrm>
            <a:off x="4714875" y="4857750"/>
            <a:ext cx="3368675" cy="830263"/>
          </a:xfrm>
          <a:prstGeom prst="rect">
            <a:avLst/>
          </a:prstGeom>
        </p:spPr>
        <p:txBody>
          <a:bodyPr wrap="none">
            <a:spAutoFit/>
          </a:bodyPr>
          <a:lstStyle/>
          <a:p>
            <a:pPr>
              <a:defRPr/>
            </a:pPr>
            <a:r>
              <a:rPr lang="ru-RU" sz="2400" b="1" i="1" kern="0" dirty="0">
                <a:latin typeface="Calibri"/>
              </a:rPr>
              <a:t>Р=Р</a:t>
            </a:r>
            <a:r>
              <a:rPr lang="ru-RU" sz="2400" b="1" i="1" kern="0" baseline="-25000" dirty="0">
                <a:latin typeface="Calibri"/>
              </a:rPr>
              <a:t>1</a:t>
            </a:r>
            <a:r>
              <a:rPr lang="ru-RU" sz="2400" b="1" i="1" kern="0" dirty="0">
                <a:latin typeface="Calibri"/>
              </a:rPr>
              <a:t>+Р</a:t>
            </a:r>
            <a:r>
              <a:rPr lang="ru-RU" sz="2400" b="1" i="1" kern="0" baseline="-25000" dirty="0">
                <a:latin typeface="Calibri"/>
              </a:rPr>
              <a:t>2</a:t>
            </a:r>
            <a:r>
              <a:rPr lang="ru-RU" sz="2400" b="1" i="1" kern="0" dirty="0">
                <a:latin typeface="Calibri"/>
              </a:rPr>
              <a:t>=0,125+0,03125=</a:t>
            </a:r>
          </a:p>
          <a:p>
            <a:pPr>
              <a:defRPr/>
            </a:pPr>
            <a:r>
              <a:rPr lang="ru-RU" sz="2400" b="1" i="1" kern="0" dirty="0">
                <a:latin typeface="Calibri"/>
              </a:rPr>
              <a:t>=0,15625</a:t>
            </a:r>
            <a:endParaRPr lang="ru-RU" sz="2400" dirty="0"/>
          </a:p>
        </p:txBody>
      </p:sp>
      <p:sp>
        <p:nvSpPr>
          <p:cNvPr id="38929" name="Прямоугольник 15"/>
          <p:cNvSpPr>
            <a:spLocks noChangeArrowheads="1"/>
          </p:cNvSpPr>
          <p:nvPr/>
        </p:nvSpPr>
        <p:spPr bwMode="auto">
          <a:xfrm>
            <a:off x="4643438" y="5929313"/>
            <a:ext cx="2208212" cy="461962"/>
          </a:xfrm>
          <a:prstGeom prst="rect">
            <a:avLst/>
          </a:prstGeom>
          <a:noFill/>
          <a:ln w="9525">
            <a:noFill/>
            <a:miter lim="800000"/>
            <a:headEnd/>
            <a:tailEnd/>
          </a:ln>
        </p:spPr>
        <p:txBody>
          <a:bodyPr wrap="none">
            <a:spAutoFit/>
          </a:bodyPr>
          <a:lstStyle/>
          <a:p>
            <a:r>
              <a:rPr lang="ru-RU" sz="2400" b="1">
                <a:solidFill>
                  <a:srgbClr val="000000"/>
                </a:solidFill>
                <a:latin typeface="Times New Roman" pitchFamily="18" charset="0"/>
                <a:cs typeface="Times New Roman" pitchFamily="18" charset="0"/>
              </a:rPr>
              <a:t>Ответ: 0,15625</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box(in)">
                                      <p:cBhvr>
                                        <p:cTn id="7" dur="500"/>
                                        <p:tgtEl>
                                          <p:spTgt spid="15"/>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box(in)">
                                      <p:cBhvr>
                                        <p:cTn id="12" dur="500"/>
                                        <p:tgtEl>
                                          <p:spTgt spid="12"/>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grpId="0" nodeType="clickEffect">
                                  <p:stCondLst>
                                    <p:cond delay="0"/>
                                  </p:stCondLst>
                                  <p:childTnLst>
                                    <p:set>
                                      <p:cBhvr>
                                        <p:cTn id="16" dur="1" fill="hold">
                                          <p:stCondLst>
                                            <p:cond delay="0"/>
                                          </p:stCondLst>
                                        </p:cTn>
                                        <p:tgtEl>
                                          <p:spTgt spid="16"/>
                                        </p:tgtEl>
                                        <p:attrNameLst>
                                          <p:attrName>style.visibility</p:attrName>
                                        </p:attrNameLst>
                                      </p:cBhvr>
                                      <p:to>
                                        <p:strVal val="visible"/>
                                      </p:to>
                                    </p:set>
                                    <p:animEffect transition="in" filter="box(in)">
                                      <p:cBhvr>
                                        <p:cTn id="17" dur="500"/>
                                        <p:tgtEl>
                                          <p:spTgt spid="16"/>
                                        </p:tgtEl>
                                      </p:cBhvr>
                                    </p:animEffect>
                                  </p:childTnLst>
                                </p:cTn>
                              </p:par>
                            </p:childTnLst>
                          </p:cTn>
                        </p:par>
                      </p:childTnLst>
                    </p:cTn>
                  </p:par>
                  <p:par>
                    <p:cTn id="18" fill="hold">
                      <p:stCondLst>
                        <p:cond delay="indefinite"/>
                      </p:stCondLst>
                      <p:childTnLst>
                        <p:par>
                          <p:cTn id="19" fill="hold">
                            <p:stCondLst>
                              <p:cond delay="0"/>
                            </p:stCondLst>
                            <p:childTnLst>
                              <p:par>
                                <p:cTn id="20" presetID="4" presetClass="entr" presetSubtype="16" fill="hold" grpId="0" nodeType="clickEffect">
                                  <p:stCondLst>
                                    <p:cond delay="0"/>
                                  </p:stCondLst>
                                  <p:childTnLst>
                                    <p:set>
                                      <p:cBhvr>
                                        <p:cTn id="21" dur="1" fill="hold">
                                          <p:stCondLst>
                                            <p:cond delay="0"/>
                                          </p:stCondLst>
                                        </p:cTn>
                                        <p:tgtEl>
                                          <p:spTgt spid="18"/>
                                        </p:tgtEl>
                                        <p:attrNameLst>
                                          <p:attrName>style.visibility</p:attrName>
                                        </p:attrNameLst>
                                      </p:cBhvr>
                                      <p:to>
                                        <p:strVal val="visible"/>
                                      </p:to>
                                    </p:set>
                                    <p:animEffect transition="in" filter="box(in)">
                                      <p:cBhvr>
                                        <p:cTn id="22" dur="500"/>
                                        <p:tgtEl>
                                          <p:spTgt spid="18"/>
                                        </p:tgtEl>
                                      </p:cBhvr>
                                    </p:animEffect>
                                  </p:childTnLst>
                                </p:cTn>
                              </p:par>
                            </p:childTnLst>
                          </p:cTn>
                        </p:par>
                      </p:childTnLst>
                    </p:cTn>
                  </p:par>
                  <p:par>
                    <p:cTn id="23" fill="hold">
                      <p:stCondLst>
                        <p:cond delay="indefinite"/>
                      </p:stCondLst>
                      <p:childTnLst>
                        <p:par>
                          <p:cTn id="24" fill="hold">
                            <p:stCondLst>
                              <p:cond delay="0"/>
                            </p:stCondLst>
                            <p:childTnLst>
                              <p:par>
                                <p:cTn id="25" presetID="4" presetClass="entr" presetSubtype="16" fill="hold" grpId="0" nodeType="clickEffect">
                                  <p:stCondLst>
                                    <p:cond delay="0"/>
                                  </p:stCondLst>
                                  <p:childTnLst>
                                    <p:set>
                                      <p:cBhvr>
                                        <p:cTn id="26" dur="1" fill="hold">
                                          <p:stCondLst>
                                            <p:cond delay="0"/>
                                          </p:stCondLst>
                                        </p:cTn>
                                        <p:tgtEl>
                                          <p:spTgt spid="19"/>
                                        </p:tgtEl>
                                        <p:attrNameLst>
                                          <p:attrName>style.visibility</p:attrName>
                                        </p:attrNameLst>
                                      </p:cBhvr>
                                      <p:to>
                                        <p:strVal val="visible"/>
                                      </p:to>
                                    </p:set>
                                    <p:animEffect transition="in" filter="box(in)">
                                      <p:cBhvr>
                                        <p:cTn id="27" dur="500"/>
                                        <p:tgtEl>
                                          <p:spTgt spid="19"/>
                                        </p:tgtEl>
                                      </p:cBhvr>
                                    </p:animEffect>
                                  </p:childTnLst>
                                </p:cTn>
                              </p:par>
                            </p:childTnLst>
                          </p:cTn>
                        </p:par>
                      </p:childTnLst>
                    </p:cTn>
                  </p:par>
                  <p:par>
                    <p:cTn id="28" fill="hold">
                      <p:stCondLst>
                        <p:cond delay="indefinite"/>
                      </p:stCondLst>
                      <p:childTnLst>
                        <p:par>
                          <p:cTn id="29" fill="hold">
                            <p:stCondLst>
                              <p:cond delay="0"/>
                            </p:stCondLst>
                            <p:childTnLst>
                              <p:par>
                                <p:cTn id="30" presetID="4" presetClass="entr" presetSubtype="16" fill="hold" grpId="0" nodeType="clickEffect">
                                  <p:stCondLst>
                                    <p:cond delay="0"/>
                                  </p:stCondLst>
                                  <p:childTnLst>
                                    <p:set>
                                      <p:cBhvr>
                                        <p:cTn id="31" dur="1" fill="hold">
                                          <p:stCondLst>
                                            <p:cond delay="0"/>
                                          </p:stCondLst>
                                        </p:cTn>
                                        <p:tgtEl>
                                          <p:spTgt spid="20"/>
                                        </p:tgtEl>
                                        <p:attrNameLst>
                                          <p:attrName>style.visibility</p:attrName>
                                        </p:attrNameLst>
                                      </p:cBhvr>
                                      <p:to>
                                        <p:strVal val="visible"/>
                                      </p:to>
                                    </p:set>
                                    <p:animEffect transition="in" filter="box(in)">
                                      <p:cBhvr>
                                        <p:cTn id="32" dur="500"/>
                                        <p:tgtEl>
                                          <p:spTgt spid="20"/>
                                        </p:tgtEl>
                                      </p:cBhvr>
                                    </p:animEffect>
                                  </p:childTnLst>
                                </p:cTn>
                              </p:par>
                            </p:childTnLst>
                          </p:cTn>
                        </p:par>
                      </p:childTnLst>
                    </p:cTn>
                  </p:par>
                  <p:par>
                    <p:cTn id="33" fill="hold">
                      <p:stCondLst>
                        <p:cond delay="indefinite"/>
                      </p:stCondLst>
                      <p:childTnLst>
                        <p:par>
                          <p:cTn id="34" fill="hold">
                            <p:stCondLst>
                              <p:cond delay="0"/>
                            </p:stCondLst>
                            <p:childTnLst>
                              <p:par>
                                <p:cTn id="35" presetID="4" presetClass="entr" presetSubtype="16" fill="hold" grpId="0" nodeType="clickEffect">
                                  <p:stCondLst>
                                    <p:cond delay="0"/>
                                  </p:stCondLst>
                                  <p:childTnLst>
                                    <p:set>
                                      <p:cBhvr>
                                        <p:cTn id="36" dur="1" fill="hold">
                                          <p:stCondLst>
                                            <p:cond delay="0"/>
                                          </p:stCondLst>
                                        </p:cTn>
                                        <p:tgtEl>
                                          <p:spTgt spid="21"/>
                                        </p:tgtEl>
                                        <p:attrNameLst>
                                          <p:attrName>style.visibility</p:attrName>
                                        </p:attrNameLst>
                                      </p:cBhvr>
                                      <p:to>
                                        <p:strVal val="visible"/>
                                      </p:to>
                                    </p:set>
                                    <p:animEffect transition="in" filter="box(in)">
                                      <p:cBhvr>
                                        <p:cTn id="37" dur="500"/>
                                        <p:tgtEl>
                                          <p:spTgt spid="21"/>
                                        </p:tgtEl>
                                      </p:cBhvr>
                                    </p:animEffect>
                                  </p:childTnLst>
                                </p:cTn>
                              </p:par>
                            </p:childTnLst>
                          </p:cTn>
                        </p:par>
                      </p:childTnLst>
                    </p:cTn>
                  </p:par>
                  <p:par>
                    <p:cTn id="38" fill="hold">
                      <p:stCondLst>
                        <p:cond delay="indefinite"/>
                      </p:stCondLst>
                      <p:childTnLst>
                        <p:par>
                          <p:cTn id="39" fill="hold">
                            <p:stCondLst>
                              <p:cond delay="0"/>
                            </p:stCondLst>
                            <p:childTnLst>
                              <p:par>
                                <p:cTn id="40" presetID="4" presetClass="entr" presetSubtype="16" fill="hold" grpId="0" nodeType="clickEffect">
                                  <p:stCondLst>
                                    <p:cond delay="0"/>
                                  </p:stCondLst>
                                  <p:childTnLst>
                                    <p:set>
                                      <p:cBhvr>
                                        <p:cTn id="41" dur="1" fill="hold">
                                          <p:stCondLst>
                                            <p:cond delay="0"/>
                                          </p:stCondLst>
                                        </p:cTn>
                                        <p:tgtEl>
                                          <p:spTgt spid="13"/>
                                        </p:tgtEl>
                                        <p:attrNameLst>
                                          <p:attrName>style.visibility</p:attrName>
                                        </p:attrNameLst>
                                      </p:cBhvr>
                                      <p:to>
                                        <p:strVal val="visible"/>
                                      </p:to>
                                    </p:set>
                                    <p:animEffect transition="in" filter="box(in)">
                                      <p:cBhvr>
                                        <p:cTn id="42" dur="500"/>
                                        <p:tgtEl>
                                          <p:spTgt spid="13"/>
                                        </p:tgtEl>
                                      </p:cBhvr>
                                    </p:animEffect>
                                  </p:childTnLst>
                                </p:cTn>
                              </p:par>
                            </p:childTnLst>
                          </p:cTn>
                        </p:par>
                      </p:childTnLst>
                    </p:cTn>
                  </p:par>
                  <p:par>
                    <p:cTn id="43" fill="hold">
                      <p:stCondLst>
                        <p:cond delay="indefinite"/>
                      </p:stCondLst>
                      <p:childTnLst>
                        <p:par>
                          <p:cTn id="44" fill="hold">
                            <p:stCondLst>
                              <p:cond delay="0"/>
                            </p:stCondLst>
                            <p:childTnLst>
                              <p:par>
                                <p:cTn id="45" presetID="4" presetClass="entr" presetSubtype="16" fill="hold" grpId="0" nodeType="clickEffect">
                                  <p:stCondLst>
                                    <p:cond delay="0"/>
                                  </p:stCondLst>
                                  <p:childTnLst>
                                    <p:set>
                                      <p:cBhvr>
                                        <p:cTn id="46" dur="1" fill="hold">
                                          <p:stCondLst>
                                            <p:cond delay="0"/>
                                          </p:stCondLst>
                                        </p:cTn>
                                        <p:tgtEl>
                                          <p:spTgt spid="22"/>
                                        </p:tgtEl>
                                        <p:attrNameLst>
                                          <p:attrName>style.visibility</p:attrName>
                                        </p:attrNameLst>
                                      </p:cBhvr>
                                      <p:to>
                                        <p:strVal val="visible"/>
                                      </p:to>
                                    </p:set>
                                    <p:animEffect transition="in" filter="box(in)">
                                      <p:cBhvr>
                                        <p:cTn id="47" dur="500"/>
                                        <p:tgtEl>
                                          <p:spTgt spid="22"/>
                                        </p:tgtEl>
                                      </p:cBhvr>
                                    </p:animEffect>
                                  </p:childTnLst>
                                </p:cTn>
                              </p:par>
                            </p:childTnLst>
                          </p:cTn>
                        </p:par>
                      </p:childTnLst>
                    </p:cTn>
                  </p:par>
                  <p:par>
                    <p:cTn id="48" fill="hold">
                      <p:stCondLst>
                        <p:cond delay="indefinite"/>
                      </p:stCondLst>
                      <p:childTnLst>
                        <p:par>
                          <p:cTn id="49" fill="hold">
                            <p:stCondLst>
                              <p:cond delay="0"/>
                            </p:stCondLst>
                            <p:childTnLst>
                              <p:par>
                                <p:cTn id="50" presetID="4" presetClass="entr" presetSubtype="16" fill="hold" grpId="0" nodeType="clickEffect">
                                  <p:stCondLst>
                                    <p:cond delay="0"/>
                                  </p:stCondLst>
                                  <p:childTnLst>
                                    <p:set>
                                      <p:cBhvr>
                                        <p:cTn id="51" dur="1" fill="hold">
                                          <p:stCondLst>
                                            <p:cond delay="0"/>
                                          </p:stCondLst>
                                        </p:cTn>
                                        <p:tgtEl>
                                          <p:spTgt spid="23"/>
                                        </p:tgtEl>
                                        <p:attrNameLst>
                                          <p:attrName>style.visibility</p:attrName>
                                        </p:attrNameLst>
                                      </p:cBhvr>
                                      <p:to>
                                        <p:strVal val="visible"/>
                                      </p:to>
                                    </p:set>
                                    <p:animEffect transition="in" filter="box(in)">
                                      <p:cBhvr>
                                        <p:cTn id="52" dur="500"/>
                                        <p:tgtEl>
                                          <p:spTgt spid="23"/>
                                        </p:tgtEl>
                                      </p:cBhvr>
                                    </p:animEffect>
                                  </p:childTnLst>
                                </p:cTn>
                              </p:par>
                            </p:childTnLst>
                          </p:cTn>
                        </p:par>
                      </p:childTnLst>
                    </p:cTn>
                  </p:par>
                  <p:par>
                    <p:cTn id="53" fill="hold">
                      <p:stCondLst>
                        <p:cond delay="indefinite"/>
                      </p:stCondLst>
                      <p:childTnLst>
                        <p:par>
                          <p:cTn id="54" fill="hold">
                            <p:stCondLst>
                              <p:cond delay="0"/>
                            </p:stCondLst>
                            <p:childTnLst>
                              <p:par>
                                <p:cTn id="55" presetID="4" presetClass="entr" presetSubtype="16" fill="hold" grpId="0" nodeType="clickEffect">
                                  <p:stCondLst>
                                    <p:cond delay="0"/>
                                  </p:stCondLst>
                                  <p:childTnLst>
                                    <p:set>
                                      <p:cBhvr>
                                        <p:cTn id="56" dur="1" fill="hold">
                                          <p:stCondLst>
                                            <p:cond delay="0"/>
                                          </p:stCondLst>
                                        </p:cTn>
                                        <p:tgtEl>
                                          <p:spTgt spid="24"/>
                                        </p:tgtEl>
                                        <p:attrNameLst>
                                          <p:attrName>style.visibility</p:attrName>
                                        </p:attrNameLst>
                                      </p:cBhvr>
                                      <p:to>
                                        <p:strVal val="visible"/>
                                      </p:to>
                                    </p:set>
                                    <p:animEffect transition="in" filter="box(in)">
                                      <p:cBhvr>
                                        <p:cTn id="57" dur="500"/>
                                        <p:tgtEl>
                                          <p:spTgt spid="24"/>
                                        </p:tgtEl>
                                      </p:cBhvr>
                                    </p:animEffect>
                                  </p:childTnLst>
                                </p:cTn>
                              </p:par>
                            </p:childTnLst>
                          </p:cTn>
                        </p:par>
                      </p:childTnLst>
                    </p:cTn>
                  </p:par>
                  <p:par>
                    <p:cTn id="58" fill="hold">
                      <p:stCondLst>
                        <p:cond delay="indefinite"/>
                      </p:stCondLst>
                      <p:childTnLst>
                        <p:par>
                          <p:cTn id="59" fill="hold">
                            <p:stCondLst>
                              <p:cond delay="0"/>
                            </p:stCondLst>
                            <p:childTnLst>
                              <p:par>
                                <p:cTn id="60" presetID="4" presetClass="entr" presetSubtype="16" fill="hold" grpId="0" nodeType="clickEffect">
                                  <p:stCondLst>
                                    <p:cond delay="0"/>
                                  </p:stCondLst>
                                  <p:childTnLst>
                                    <p:set>
                                      <p:cBhvr>
                                        <p:cTn id="61" dur="1" fill="hold">
                                          <p:stCondLst>
                                            <p:cond delay="0"/>
                                          </p:stCondLst>
                                        </p:cTn>
                                        <p:tgtEl>
                                          <p:spTgt spid="38929"/>
                                        </p:tgtEl>
                                        <p:attrNameLst>
                                          <p:attrName>style.visibility</p:attrName>
                                        </p:attrNameLst>
                                      </p:cBhvr>
                                      <p:to>
                                        <p:strVal val="visible"/>
                                      </p:to>
                                    </p:set>
                                    <p:animEffect transition="in" filter="box(in)">
                                      <p:cBhvr>
                                        <p:cTn id="62" dur="500"/>
                                        <p:tgtEl>
                                          <p:spTgt spid="389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P spid="16" grpId="0" animBg="1"/>
      <p:bldP spid="18" grpId="0" animBg="1"/>
      <p:bldP spid="19" grpId="0" animBg="1"/>
      <p:bldP spid="20" grpId="0" animBg="1"/>
      <p:bldP spid="21" grpId="0" animBg="1"/>
      <p:bldP spid="22" grpId="0"/>
      <p:bldP spid="23" grpId="0"/>
      <p:bldP spid="24" grpId="0"/>
      <p:bldP spid="38929"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Заголовок 1"/>
          <p:cNvSpPr>
            <a:spLocks noGrp="1"/>
          </p:cNvSpPr>
          <p:nvPr>
            <p:ph type="title" idx="4294967295"/>
          </p:nvPr>
        </p:nvSpPr>
        <p:spPr>
          <a:xfrm>
            <a:off x="0" y="714375"/>
            <a:ext cx="8572500" cy="1143000"/>
          </a:xfrm>
        </p:spPr>
        <p:txBody>
          <a:bodyPr/>
          <a:lstStyle/>
          <a:p>
            <a:pPr algn="l"/>
            <a:r>
              <a:rPr lang="ru-RU" sz="2000" b="1" smtClean="0"/>
              <a:t/>
            </a:r>
            <a:br>
              <a:rPr lang="ru-RU" sz="2000" b="1" smtClean="0"/>
            </a:br>
            <a:r>
              <a:rPr lang="ru-RU" sz="2000" b="1" smtClean="0"/>
              <a:t/>
            </a:r>
            <a:br>
              <a:rPr lang="ru-RU" sz="2000" b="1" smtClean="0"/>
            </a:br>
            <a:r>
              <a:rPr lang="ru-RU" sz="2000" b="1" smtClean="0">
                <a:solidFill>
                  <a:schemeClr val="bg1"/>
                </a:solidFill>
              </a:rPr>
              <a:t>№ 3202</a:t>
            </a:r>
            <a:r>
              <a:rPr lang="en-US" sz="2000" b="1" smtClean="0">
                <a:solidFill>
                  <a:schemeClr val="bg1"/>
                </a:solidFill>
              </a:rPr>
              <a:t>06</a:t>
            </a:r>
            <a:r>
              <a:rPr lang="ru-RU" sz="2000" smtClean="0"/>
              <a:t/>
            </a:r>
            <a:br>
              <a:rPr lang="ru-RU" sz="2000" smtClean="0"/>
            </a:br>
            <a:r>
              <a:rPr lang="ru-RU" sz="2200" i="1" smtClean="0"/>
              <a:t> </a:t>
            </a:r>
            <a:r>
              <a:rPr lang="ru-RU" sz="2400" b="1" i="1" smtClean="0"/>
              <a:t>В Волшебной стране бывает два типа погоды: хорошая и отличная, причём погода, установившись утром, держится неизменной весь день. Известно, что с вероятностью 0,8 погода завтра будет такой же, как и сегодня. Сегодня 3 июля, погода в Волшебной стране хорошая. Найдите вероятность того, что 6 июля в Волшебной стране будет отличная погода.</a:t>
            </a:r>
            <a:br>
              <a:rPr lang="ru-RU" sz="2400" b="1" i="1" smtClean="0"/>
            </a:br>
            <a:endParaRPr lang="ru-RU" sz="2400" b="1" i="1" smtClean="0"/>
          </a:p>
        </p:txBody>
      </p:sp>
      <p:sp>
        <p:nvSpPr>
          <p:cNvPr id="4" name="Дата 3"/>
          <p:cNvSpPr txBox="1">
            <a:spLocks noGrp="1"/>
          </p:cNvSpPr>
          <p:nvPr/>
        </p:nvSpPr>
        <p:spPr>
          <a:xfrm>
            <a:off x="457200" y="6356350"/>
            <a:ext cx="2133600" cy="365125"/>
          </a:xfrm>
          <a:prstGeom prst="rect">
            <a:avLst/>
          </a:prstGeom>
          <a:noFill/>
        </p:spPr>
        <p:txBody>
          <a:bodyPr anchor="ctr"/>
          <a:lstStyle/>
          <a:p>
            <a:pPr fontAlgn="auto">
              <a:spcBef>
                <a:spcPts val="0"/>
              </a:spcBef>
              <a:spcAft>
                <a:spcPts val="0"/>
              </a:spcAft>
              <a:defRPr/>
            </a:pPr>
            <a:fld id="{DD9845EC-924B-40A2-B7F1-A3AF9F6B9CA7}" type="datetime1">
              <a:rPr lang="ru-RU" sz="1200">
                <a:solidFill>
                  <a:schemeClr val="tx1">
                    <a:tint val="75000"/>
                  </a:schemeClr>
                </a:solidFill>
                <a:latin typeface="+mn-lt"/>
                <a:cs typeface="+mn-cs"/>
              </a:rPr>
              <a:pPr fontAlgn="auto">
                <a:spcBef>
                  <a:spcPts val="0"/>
                </a:spcBef>
                <a:spcAft>
                  <a:spcPts val="0"/>
                </a:spcAft>
                <a:defRPr/>
              </a:pPr>
              <a:t>11.11.2013</a:t>
            </a:fld>
            <a:endParaRPr lang="ru-RU" sz="1200">
              <a:solidFill>
                <a:schemeClr val="tx1">
                  <a:tint val="75000"/>
                </a:schemeClr>
              </a:solidFill>
              <a:latin typeface="+mn-lt"/>
              <a:cs typeface="+mn-cs"/>
            </a:endParaRPr>
          </a:p>
        </p:txBody>
      </p:sp>
      <p:sp>
        <p:nvSpPr>
          <p:cNvPr id="5" name="Номер слайда 4"/>
          <p:cNvSpPr txBox="1">
            <a:spLocks noGrp="1"/>
          </p:cNvSpPr>
          <p:nvPr/>
        </p:nvSpPr>
        <p:spPr>
          <a:xfrm>
            <a:off x="6553200" y="6356350"/>
            <a:ext cx="2133600" cy="365125"/>
          </a:xfrm>
          <a:prstGeom prst="rect">
            <a:avLst/>
          </a:prstGeom>
          <a:noFill/>
        </p:spPr>
        <p:txBody>
          <a:bodyPr anchor="ctr"/>
          <a:lstStyle/>
          <a:p>
            <a:pPr algn="r" fontAlgn="auto">
              <a:spcBef>
                <a:spcPts val="0"/>
              </a:spcBef>
              <a:spcAft>
                <a:spcPts val="0"/>
              </a:spcAft>
              <a:defRPr/>
            </a:pPr>
            <a:fld id="{91D25EA4-C59B-42E5-855C-7F07B25651B3}" type="slidenum">
              <a:rPr lang="ru-RU" sz="1200">
                <a:solidFill>
                  <a:schemeClr val="tx1">
                    <a:tint val="75000"/>
                  </a:schemeClr>
                </a:solidFill>
                <a:latin typeface="+mn-lt"/>
                <a:cs typeface="+mn-cs"/>
              </a:rPr>
              <a:pPr algn="r" fontAlgn="auto">
                <a:spcBef>
                  <a:spcPts val="0"/>
                </a:spcBef>
                <a:spcAft>
                  <a:spcPts val="0"/>
                </a:spcAft>
                <a:defRPr/>
              </a:pPr>
              <a:t>45</a:t>
            </a:fld>
            <a:endParaRPr lang="ru-RU" sz="1200">
              <a:solidFill>
                <a:schemeClr val="tx1">
                  <a:tint val="75000"/>
                </a:schemeClr>
              </a:solidFill>
              <a:latin typeface="+mn-lt"/>
              <a:cs typeface="+mn-cs"/>
            </a:endParaRPr>
          </a:p>
        </p:txBody>
      </p:sp>
      <p:sp>
        <p:nvSpPr>
          <p:cNvPr id="56325" name="Прямоугольник 5"/>
          <p:cNvSpPr>
            <a:spLocks noChangeArrowheads="1"/>
          </p:cNvSpPr>
          <p:nvPr/>
        </p:nvSpPr>
        <p:spPr bwMode="auto">
          <a:xfrm>
            <a:off x="4000500" y="2500313"/>
            <a:ext cx="1495425" cy="461962"/>
          </a:xfrm>
          <a:prstGeom prst="rect">
            <a:avLst/>
          </a:prstGeom>
          <a:noFill/>
          <a:ln w="9525">
            <a:noFill/>
            <a:miter lim="800000"/>
            <a:headEnd/>
            <a:tailEnd/>
          </a:ln>
        </p:spPr>
        <p:txBody>
          <a:bodyPr wrap="none">
            <a:spAutoFit/>
          </a:bodyPr>
          <a:lstStyle/>
          <a:p>
            <a:r>
              <a:rPr lang="ru-RU" sz="2400" b="1">
                <a:latin typeface="Times New Roman" pitchFamily="18" charset="0"/>
                <a:cs typeface="Times New Roman" pitchFamily="18" charset="0"/>
              </a:rPr>
              <a:t>Решение:</a:t>
            </a:r>
          </a:p>
        </p:txBody>
      </p:sp>
      <p:sp>
        <p:nvSpPr>
          <p:cNvPr id="7" name="TextBox 6"/>
          <p:cNvSpPr txBox="1">
            <a:spLocks noChangeArrowheads="1"/>
          </p:cNvSpPr>
          <p:nvPr/>
        </p:nvSpPr>
        <p:spPr bwMode="auto">
          <a:xfrm>
            <a:off x="571500" y="2928938"/>
            <a:ext cx="5786438" cy="738187"/>
          </a:xfrm>
          <a:prstGeom prst="rect">
            <a:avLst/>
          </a:prstGeom>
          <a:noFill/>
          <a:ln w="9525">
            <a:noFill/>
            <a:miter lim="800000"/>
            <a:headEnd/>
            <a:tailEnd/>
          </a:ln>
        </p:spPr>
        <p:txBody>
          <a:bodyPr>
            <a:spAutoFit/>
          </a:bodyPr>
          <a:lstStyle/>
          <a:p>
            <a:r>
              <a:rPr lang="ru-RU" sz="2400" b="1" i="1">
                <a:latin typeface="Times New Roman" pitchFamily="18" charset="0"/>
                <a:cs typeface="Times New Roman" pitchFamily="18" charset="0"/>
              </a:rPr>
              <a:t>А</a:t>
            </a:r>
            <a:r>
              <a:rPr lang="ru-RU" sz="2400" b="1" i="1" baseline="-25000">
                <a:latin typeface="Times New Roman" pitchFamily="18" charset="0"/>
                <a:cs typeface="Times New Roman" pitchFamily="18" charset="0"/>
              </a:rPr>
              <a:t>4</a:t>
            </a:r>
            <a:r>
              <a:rPr lang="ru-RU" sz="2400" b="1" i="1">
                <a:latin typeface="Times New Roman" pitchFamily="18" charset="0"/>
                <a:cs typeface="Times New Roman" pitchFamily="18" charset="0"/>
              </a:rPr>
              <a:t> – 4 июля хорошая погода. Р(А</a:t>
            </a:r>
            <a:r>
              <a:rPr lang="ru-RU" sz="2400" b="1" i="1" baseline="-25000">
                <a:latin typeface="Times New Roman" pitchFamily="18" charset="0"/>
                <a:cs typeface="Times New Roman" pitchFamily="18" charset="0"/>
              </a:rPr>
              <a:t>4</a:t>
            </a:r>
            <a:r>
              <a:rPr lang="ru-RU" sz="2400" b="1" i="1">
                <a:latin typeface="Times New Roman" pitchFamily="18" charset="0"/>
                <a:cs typeface="Times New Roman" pitchFamily="18" charset="0"/>
              </a:rPr>
              <a:t>)=0,8</a:t>
            </a:r>
            <a:endParaRPr lang="en-US" sz="2400" b="1" i="1">
              <a:latin typeface="Times New Roman" pitchFamily="18" charset="0"/>
              <a:cs typeface="Times New Roman" pitchFamily="18" charset="0"/>
            </a:endParaRPr>
          </a:p>
          <a:p>
            <a:endParaRPr lang="ru-RU" b="1" i="1">
              <a:latin typeface="Times New Roman" pitchFamily="18" charset="0"/>
              <a:cs typeface="Times New Roman" pitchFamily="18" charset="0"/>
            </a:endParaRPr>
          </a:p>
        </p:txBody>
      </p:sp>
      <p:sp>
        <p:nvSpPr>
          <p:cNvPr id="8" name="TextBox 7"/>
          <p:cNvSpPr txBox="1">
            <a:spLocks noChangeArrowheads="1"/>
          </p:cNvSpPr>
          <p:nvPr/>
        </p:nvSpPr>
        <p:spPr bwMode="auto">
          <a:xfrm>
            <a:off x="571500" y="3357563"/>
            <a:ext cx="6357938" cy="738187"/>
          </a:xfrm>
          <a:prstGeom prst="rect">
            <a:avLst/>
          </a:prstGeom>
          <a:noFill/>
          <a:ln w="9525">
            <a:noFill/>
            <a:miter lim="800000"/>
            <a:headEnd/>
            <a:tailEnd/>
          </a:ln>
        </p:spPr>
        <p:txBody>
          <a:bodyPr>
            <a:spAutoFit/>
          </a:bodyPr>
          <a:lstStyle/>
          <a:p>
            <a:r>
              <a:rPr lang="ru-RU" sz="2400" b="1" i="1">
                <a:latin typeface="Times New Roman" pitchFamily="18" charset="0"/>
                <a:cs typeface="Times New Roman" pitchFamily="18" charset="0"/>
              </a:rPr>
              <a:t>В</a:t>
            </a:r>
            <a:r>
              <a:rPr lang="ru-RU" sz="2400" b="1" i="1" baseline="-25000">
                <a:latin typeface="Times New Roman" pitchFamily="18" charset="0"/>
                <a:cs typeface="Times New Roman" pitchFamily="18" charset="0"/>
              </a:rPr>
              <a:t>4</a:t>
            </a:r>
            <a:r>
              <a:rPr lang="ru-RU" sz="2400" b="1" i="1">
                <a:latin typeface="Times New Roman" pitchFamily="18" charset="0"/>
                <a:cs typeface="Times New Roman" pitchFamily="18" charset="0"/>
              </a:rPr>
              <a:t> – 4 июля отличная погода. Р(В</a:t>
            </a:r>
            <a:r>
              <a:rPr lang="ru-RU" sz="2400" b="1" i="1" baseline="-25000">
                <a:latin typeface="Times New Roman" pitchFamily="18" charset="0"/>
                <a:cs typeface="Times New Roman" pitchFamily="18" charset="0"/>
              </a:rPr>
              <a:t>4</a:t>
            </a:r>
            <a:r>
              <a:rPr lang="ru-RU" sz="2400" b="1" i="1">
                <a:latin typeface="Times New Roman" pitchFamily="18" charset="0"/>
                <a:cs typeface="Times New Roman" pitchFamily="18" charset="0"/>
              </a:rPr>
              <a:t>)=1-0,8=0,2</a:t>
            </a:r>
            <a:endParaRPr lang="en-US" sz="2400" b="1" i="1">
              <a:latin typeface="Times New Roman" pitchFamily="18" charset="0"/>
              <a:cs typeface="Times New Roman" pitchFamily="18" charset="0"/>
            </a:endParaRPr>
          </a:p>
          <a:p>
            <a:endParaRPr lang="ru-RU" b="1" i="1">
              <a:latin typeface="Times New Roman" pitchFamily="18" charset="0"/>
              <a:cs typeface="Times New Roman" pitchFamily="18" charset="0"/>
            </a:endParaRPr>
          </a:p>
        </p:txBody>
      </p:sp>
      <p:sp>
        <p:nvSpPr>
          <p:cNvPr id="9" name="TextBox 8"/>
          <p:cNvSpPr txBox="1">
            <a:spLocks noChangeArrowheads="1"/>
          </p:cNvSpPr>
          <p:nvPr/>
        </p:nvSpPr>
        <p:spPr bwMode="auto">
          <a:xfrm>
            <a:off x="500063" y="3857625"/>
            <a:ext cx="5072062" cy="738188"/>
          </a:xfrm>
          <a:prstGeom prst="rect">
            <a:avLst/>
          </a:prstGeom>
          <a:noFill/>
          <a:ln w="9525">
            <a:noFill/>
            <a:miter lim="800000"/>
            <a:headEnd/>
            <a:tailEnd/>
          </a:ln>
        </p:spPr>
        <p:txBody>
          <a:bodyPr>
            <a:spAutoFit/>
          </a:bodyPr>
          <a:lstStyle/>
          <a:p>
            <a:r>
              <a:rPr lang="ru-RU" sz="2400" b="1" i="1">
                <a:latin typeface="Times New Roman" pitchFamily="18" charset="0"/>
                <a:cs typeface="Times New Roman" pitchFamily="18" charset="0"/>
              </a:rPr>
              <a:t>А</a:t>
            </a:r>
            <a:r>
              <a:rPr lang="ru-RU" sz="2400" b="1" i="1" baseline="-25000">
                <a:latin typeface="Times New Roman" pitchFamily="18" charset="0"/>
                <a:cs typeface="Times New Roman" pitchFamily="18" charset="0"/>
              </a:rPr>
              <a:t>5</a:t>
            </a:r>
            <a:r>
              <a:rPr lang="ru-RU" sz="2400" b="1" i="1">
                <a:latin typeface="Times New Roman" pitchFamily="18" charset="0"/>
                <a:cs typeface="Times New Roman" pitchFamily="18" charset="0"/>
              </a:rPr>
              <a:t> – 5 июля хорошая погода. Р(А</a:t>
            </a:r>
            <a:r>
              <a:rPr lang="ru-RU" sz="2400" b="1" i="1" baseline="-25000">
                <a:latin typeface="Times New Roman" pitchFamily="18" charset="0"/>
                <a:cs typeface="Times New Roman" pitchFamily="18" charset="0"/>
              </a:rPr>
              <a:t>5</a:t>
            </a:r>
            <a:r>
              <a:rPr lang="ru-RU" sz="2400" b="1" i="1">
                <a:latin typeface="Times New Roman" pitchFamily="18" charset="0"/>
                <a:cs typeface="Times New Roman" pitchFamily="18" charset="0"/>
              </a:rPr>
              <a:t>)=</a:t>
            </a:r>
            <a:endParaRPr lang="en-US" sz="2400" b="1" i="1">
              <a:latin typeface="Times New Roman" pitchFamily="18" charset="0"/>
              <a:cs typeface="Times New Roman" pitchFamily="18" charset="0"/>
            </a:endParaRPr>
          </a:p>
          <a:p>
            <a:endParaRPr lang="ru-RU" b="1" i="1">
              <a:latin typeface="Times New Roman" pitchFamily="18" charset="0"/>
              <a:cs typeface="Times New Roman" pitchFamily="18" charset="0"/>
            </a:endParaRPr>
          </a:p>
        </p:txBody>
      </p:sp>
      <p:sp>
        <p:nvSpPr>
          <p:cNvPr id="11" name="TextBox 10"/>
          <p:cNvSpPr txBox="1">
            <a:spLocks noChangeArrowheads="1"/>
          </p:cNvSpPr>
          <p:nvPr/>
        </p:nvSpPr>
        <p:spPr bwMode="auto">
          <a:xfrm>
            <a:off x="5500688" y="3857625"/>
            <a:ext cx="4635500" cy="738188"/>
          </a:xfrm>
          <a:prstGeom prst="rect">
            <a:avLst/>
          </a:prstGeom>
          <a:noFill/>
          <a:ln w="9525">
            <a:noFill/>
            <a:miter lim="800000"/>
            <a:headEnd/>
            <a:tailEnd/>
          </a:ln>
        </p:spPr>
        <p:txBody>
          <a:bodyPr>
            <a:spAutoFit/>
          </a:bodyPr>
          <a:lstStyle/>
          <a:p>
            <a:r>
              <a:rPr lang="ru-RU" sz="2400" b="1" i="1">
                <a:latin typeface="Times New Roman" pitchFamily="18" charset="0"/>
                <a:cs typeface="Times New Roman" pitchFamily="18" charset="0"/>
              </a:rPr>
              <a:t>0,8·0,8+0,2·0,2=0,68</a:t>
            </a:r>
            <a:endParaRPr lang="en-US" sz="2400" b="1" i="1">
              <a:latin typeface="Times New Roman" pitchFamily="18" charset="0"/>
              <a:cs typeface="Times New Roman" pitchFamily="18" charset="0"/>
            </a:endParaRPr>
          </a:p>
          <a:p>
            <a:endParaRPr lang="ru-RU" b="1" i="1">
              <a:latin typeface="Times New Roman" pitchFamily="18" charset="0"/>
              <a:cs typeface="Times New Roman" pitchFamily="18" charset="0"/>
            </a:endParaRPr>
          </a:p>
        </p:txBody>
      </p:sp>
      <p:sp>
        <p:nvSpPr>
          <p:cNvPr id="12" name="TextBox 11"/>
          <p:cNvSpPr txBox="1">
            <a:spLocks noChangeArrowheads="1"/>
          </p:cNvSpPr>
          <p:nvPr/>
        </p:nvSpPr>
        <p:spPr bwMode="auto">
          <a:xfrm>
            <a:off x="500063" y="4357688"/>
            <a:ext cx="5357812" cy="738187"/>
          </a:xfrm>
          <a:prstGeom prst="rect">
            <a:avLst/>
          </a:prstGeom>
          <a:noFill/>
          <a:ln w="9525">
            <a:noFill/>
            <a:miter lim="800000"/>
            <a:headEnd/>
            <a:tailEnd/>
          </a:ln>
        </p:spPr>
        <p:txBody>
          <a:bodyPr>
            <a:spAutoFit/>
          </a:bodyPr>
          <a:lstStyle/>
          <a:p>
            <a:r>
              <a:rPr lang="ru-RU" sz="2400" b="1" i="1">
                <a:latin typeface="Times New Roman" pitchFamily="18" charset="0"/>
                <a:cs typeface="Times New Roman" pitchFamily="18" charset="0"/>
              </a:rPr>
              <a:t>В</a:t>
            </a:r>
            <a:r>
              <a:rPr lang="ru-RU" sz="2400" b="1" i="1" baseline="-25000">
                <a:latin typeface="Times New Roman" pitchFamily="18" charset="0"/>
                <a:cs typeface="Times New Roman" pitchFamily="18" charset="0"/>
              </a:rPr>
              <a:t>5</a:t>
            </a:r>
            <a:r>
              <a:rPr lang="ru-RU" sz="2400" b="1" i="1">
                <a:latin typeface="Times New Roman" pitchFamily="18" charset="0"/>
                <a:cs typeface="Times New Roman" pitchFamily="18" charset="0"/>
              </a:rPr>
              <a:t> – 5 июля отличная погода. Р(В</a:t>
            </a:r>
            <a:r>
              <a:rPr lang="ru-RU" sz="2400" b="1" i="1" baseline="-25000">
                <a:latin typeface="Times New Roman" pitchFamily="18" charset="0"/>
                <a:cs typeface="Times New Roman" pitchFamily="18" charset="0"/>
              </a:rPr>
              <a:t>5</a:t>
            </a:r>
            <a:r>
              <a:rPr lang="ru-RU" sz="2400" b="1" i="1">
                <a:latin typeface="Times New Roman" pitchFamily="18" charset="0"/>
                <a:cs typeface="Times New Roman" pitchFamily="18" charset="0"/>
              </a:rPr>
              <a:t>)=</a:t>
            </a:r>
            <a:endParaRPr lang="en-US" sz="2400" b="1" i="1">
              <a:latin typeface="Times New Roman" pitchFamily="18" charset="0"/>
              <a:cs typeface="Times New Roman" pitchFamily="18" charset="0"/>
            </a:endParaRPr>
          </a:p>
          <a:p>
            <a:endParaRPr lang="ru-RU" b="1" i="1">
              <a:latin typeface="Times New Roman" pitchFamily="18" charset="0"/>
              <a:cs typeface="Times New Roman" pitchFamily="18" charset="0"/>
            </a:endParaRPr>
          </a:p>
        </p:txBody>
      </p:sp>
      <p:sp>
        <p:nvSpPr>
          <p:cNvPr id="13" name="TextBox 12"/>
          <p:cNvSpPr txBox="1">
            <a:spLocks noChangeArrowheads="1"/>
          </p:cNvSpPr>
          <p:nvPr/>
        </p:nvSpPr>
        <p:spPr bwMode="auto">
          <a:xfrm>
            <a:off x="5572125" y="4357688"/>
            <a:ext cx="2786063" cy="830262"/>
          </a:xfrm>
          <a:prstGeom prst="rect">
            <a:avLst/>
          </a:prstGeom>
          <a:noFill/>
          <a:ln w="9525">
            <a:noFill/>
            <a:miter lim="800000"/>
            <a:headEnd/>
            <a:tailEnd/>
          </a:ln>
        </p:spPr>
        <p:txBody>
          <a:bodyPr>
            <a:spAutoFit/>
          </a:bodyPr>
          <a:lstStyle/>
          <a:p>
            <a:r>
              <a:rPr lang="ru-RU" sz="2400" b="1" i="1">
                <a:latin typeface="Times New Roman" pitchFamily="18" charset="0"/>
                <a:cs typeface="Times New Roman" pitchFamily="18" charset="0"/>
              </a:rPr>
              <a:t>0,2·0,8+0,8·0,2=0,32</a:t>
            </a:r>
            <a:endParaRPr lang="en-US" sz="2400" b="1" i="1">
              <a:latin typeface="Times New Roman" pitchFamily="18" charset="0"/>
              <a:cs typeface="Times New Roman" pitchFamily="18" charset="0"/>
            </a:endParaRPr>
          </a:p>
          <a:p>
            <a:endParaRPr lang="ru-RU" sz="2400" b="1" i="1">
              <a:latin typeface="Times New Roman" pitchFamily="18" charset="0"/>
              <a:cs typeface="Times New Roman" pitchFamily="18" charset="0"/>
            </a:endParaRPr>
          </a:p>
        </p:txBody>
      </p:sp>
      <p:sp>
        <p:nvSpPr>
          <p:cNvPr id="14" name="TextBox 13"/>
          <p:cNvSpPr txBox="1">
            <a:spLocks noChangeArrowheads="1"/>
          </p:cNvSpPr>
          <p:nvPr/>
        </p:nvSpPr>
        <p:spPr bwMode="auto">
          <a:xfrm>
            <a:off x="500063" y="4929188"/>
            <a:ext cx="5357812" cy="738187"/>
          </a:xfrm>
          <a:prstGeom prst="rect">
            <a:avLst/>
          </a:prstGeom>
          <a:noFill/>
          <a:ln w="9525">
            <a:noFill/>
            <a:miter lim="800000"/>
            <a:headEnd/>
            <a:tailEnd/>
          </a:ln>
        </p:spPr>
        <p:txBody>
          <a:bodyPr>
            <a:spAutoFit/>
          </a:bodyPr>
          <a:lstStyle/>
          <a:p>
            <a:r>
              <a:rPr lang="ru-RU" sz="2400" b="1" i="1">
                <a:latin typeface="Times New Roman" pitchFamily="18" charset="0"/>
                <a:cs typeface="Times New Roman" pitchFamily="18" charset="0"/>
              </a:rPr>
              <a:t>В</a:t>
            </a:r>
            <a:r>
              <a:rPr lang="ru-RU" sz="2400" b="1" i="1" baseline="-25000">
                <a:latin typeface="Times New Roman" pitchFamily="18" charset="0"/>
                <a:cs typeface="Times New Roman" pitchFamily="18" charset="0"/>
              </a:rPr>
              <a:t>6</a:t>
            </a:r>
            <a:r>
              <a:rPr lang="ru-RU" sz="2400" b="1" i="1">
                <a:latin typeface="Times New Roman" pitchFamily="18" charset="0"/>
                <a:cs typeface="Times New Roman" pitchFamily="18" charset="0"/>
              </a:rPr>
              <a:t> – 6 июля отличная погода. Р(В</a:t>
            </a:r>
            <a:r>
              <a:rPr lang="ru-RU" sz="2400" b="1" i="1" baseline="-25000">
                <a:latin typeface="Times New Roman" pitchFamily="18" charset="0"/>
                <a:cs typeface="Times New Roman" pitchFamily="18" charset="0"/>
              </a:rPr>
              <a:t>6</a:t>
            </a:r>
            <a:r>
              <a:rPr lang="ru-RU" sz="2400" b="1" i="1">
                <a:latin typeface="Times New Roman" pitchFamily="18" charset="0"/>
                <a:cs typeface="Times New Roman" pitchFamily="18" charset="0"/>
              </a:rPr>
              <a:t>)=</a:t>
            </a:r>
            <a:endParaRPr lang="en-US" sz="2400" b="1" i="1">
              <a:latin typeface="Times New Roman" pitchFamily="18" charset="0"/>
              <a:cs typeface="Times New Roman" pitchFamily="18" charset="0"/>
            </a:endParaRPr>
          </a:p>
          <a:p>
            <a:endParaRPr lang="ru-RU" b="1" i="1">
              <a:latin typeface="Times New Roman" pitchFamily="18" charset="0"/>
              <a:cs typeface="Times New Roman" pitchFamily="18" charset="0"/>
            </a:endParaRPr>
          </a:p>
        </p:txBody>
      </p:sp>
      <p:sp>
        <p:nvSpPr>
          <p:cNvPr id="15" name="TextBox 14"/>
          <p:cNvSpPr txBox="1">
            <a:spLocks noChangeArrowheads="1"/>
          </p:cNvSpPr>
          <p:nvPr/>
        </p:nvSpPr>
        <p:spPr bwMode="auto">
          <a:xfrm>
            <a:off x="5572125" y="4929188"/>
            <a:ext cx="3286125" cy="738187"/>
          </a:xfrm>
          <a:prstGeom prst="rect">
            <a:avLst/>
          </a:prstGeom>
          <a:noFill/>
          <a:ln w="9525">
            <a:noFill/>
            <a:miter lim="800000"/>
            <a:headEnd/>
            <a:tailEnd/>
          </a:ln>
        </p:spPr>
        <p:txBody>
          <a:bodyPr>
            <a:spAutoFit/>
          </a:bodyPr>
          <a:lstStyle/>
          <a:p>
            <a:r>
              <a:rPr lang="ru-RU" sz="2400" b="1" i="1">
                <a:latin typeface="Times New Roman" pitchFamily="18" charset="0"/>
                <a:cs typeface="Times New Roman" pitchFamily="18" charset="0"/>
              </a:rPr>
              <a:t>0,32·0,8+0,68·0,2=0,392</a:t>
            </a:r>
            <a:endParaRPr lang="en-US" sz="2400" b="1" i="1">
              <a:latin typeface="Times New Roman" pitchFamily="18" charset="0"/>
              <a:cs typeface="Times New Roman" pitchFamily="18" charset="0"/>
            </a:endParaRPr>
          </a:p>
          <a:p>
            <a:endParaRPr lang="ru-RU" b="1" i="1">
              <a:latin typeface="Times New Roman" pitchFamily="18" charset="0"/>
              <a:cs typeface="Times New Roman" pitchFamily="18" charset="0"/>
            </a:endParaRPr>
          </a:p>
        </p:txBody>
      </p:sp>
      <p:sp>
        <p:nvSpPr>
          <p:cNvPr id="39950" name="Прямоугольник 15"/>
          <p:cNvSpPr>
            <a:spLocks noChangeArrowheads="1"/>
          </p:cNvSpPr>
          <p:nvPr/>
        </p:nvSpPr>
        <p:spPr bwMode="auto">
          <a:xfrm>
            <a:off x="4286250" y="5786438"/>
            <a:ext cx="1822450" cy="461962"/>
          </a:xfrm>
          <a:prstGeom prst="rect">
            <a:avLst/>
          </a:prstGeom>
          <a:noFill/>
          <a:ln w="9525">
            <a:noFill/>
            <a:miter lim="800000"/>
            <a:headEnd/>
            <a:tailEnd/>
          </a:ln>
        </p:spPr>
        <p:txBody>
          <a:bodyPr wrap="none">
            <a:spAutoFit/>
          </a:bodyPr>
          <a:lstStyle/>
          <a:p>
            <a:r>
              <a:rPr lang="ru-RU" sz="2400" b="1">
                <a:solidFill>
                  <a:srgbClr val="000000"/>
                </a:solidFill>
                <a:latin typeface="Times New Roman" pitchFamily="18" charset="0"/>
                <a:cs typeface="Times New Roman" pitchFamily="18" charset="0"/>
              </a:rPr>
              <a:t>Ответ:0,392</a:t>
            </a:r>
          </a:p>
        </p:txBody>
      </p:sp>
      <p:sp>
        <p:nvSpPr>
          <p:cNvPr id="18" name="Управляющая кнопка: настраиваемая 17">
            <a:hlinkClick r:id="" action="ppaction://hlinkshowjump?jump=nextslide" highlightClick="1"/>
          </p:cNvPr>
          <p:cNvSpPr/>
          <p:nvPr/>
        </p:nvSpPr>
        <p:spPr>
          <a:xfrm>
            <a:off x="7358082" y="5786454"/>
            <a:ext cx="428628" cy="357190"/>
          </a:xfrm>
          <a:prstGeom prst="actionButtonBlank">
            <a:avLst/>
          </a:prstGeom>
          <a:solidFill>
            <a:srgbClr val="993300"/>
          </a:solidFill>
          <a:ln>
            <a:solidFill>
              <a:srgbClr val="993300"/>
            </a:solidFill>
          </a:ln>
          <a:scene3d>
            <a:camera prst="orthographicFront"/>
            <a:lightRig rig="threePt" dir="t"/>
          </a:scene3d>
          <a:sp3d>
            <a:bevelT prst="convex"/>
            <a:bevelB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dirty="0"/>
              <a:t>?</a:t>
            </a:r>
            <a:endParaRPr lang="ru-RU"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ox(in)">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box(in)">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box(in)">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4" presetClass="entr" presetSubtype="16" fill="hold" grpId="0"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box(in)">
                                      <p:cBhvr>
                                        <p:cTn id="22" dur="500"/>
                                        <p:tgtEl>
                                          <p:spTgt spid="11"/>
                                        </p:tgtEl>
                                      </p:cBhvr>
                                    </p:animEffect>
                                  </p:childTnLst>
                                </p:cTn>
                              </p:par>
                            </p:childTnLst>
                          </p:cTn>
                        </p:par>
                      </p:childTnLst>
                    </p:cTn>
                  </p:par>
                  <p:par>
                    <p:cTn id="23" fill="hold">
                      <p:stCondLst>
                        <p:cond delay="indefinite"/>
                      </p:stCondLst>
                      <p:childTnLst>
                        <p:par>
                          <p:cTn id="24" fill="hold">
                            <p:stCondLst>
                              <p:cond delay="0"/>
                            </p:stCondLst>
                            <p:childTnLst>
                              <p:par>
                                <p:cTn id="25" presetID="4" presetClass="entr" presetSubtype="16" fill="hold" grpId="0" nodeType="click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box(in)">
                                      <p:cBhvr>
                                        <p:cTn id="27" dur="500"/>
                                        <p:tgtEl>
                                          <p:spTgt spid="12"/>
                                        </p:tgtEl>
                                      </p:cBhvr>
                                    </p:animEffect>
                                  </p:childTnLst>
                                </p:cTn>
                              </p:par>
                            </p:childTnLst>
                          </p:cTn>
                        </p:par>
                      </p:childTnLst>
                    </p:cTn>
                  </p:par>
                  <p:par>
                    <p:cTn id="28" fill="hold">
                      <p:stCondLst>
                        <p:cond delay="indefinite"/>
                      </p:stCondLst>
                      <p:childTnLst>
                        <p:par>
                          <p:cTn id="29" fill="hold">
                            <p:stCondLst>
                              <p:cond delay="0"/>
                            </p:stCondLst>
                            <p:childTnLst>
                              <p:par>
                                <p:cTn id="30" presetID="4" presetClass="entr" presetSubtype="16" fill="hold" grpId="0" nodeType="click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box(in)">
                                      <p:cBhvr>
                                        <p:cTn id="32" dur="500"/>
                                        <p:tgtEl>
                                          <p:spTgt spid="13"/>
                                        </p:tgtEl>
                                      </p:cBhvr>
                                    </p:animEffect>
                                  </p:childTnLst>
                                </p:cTn>
                              </p:par>
                            </p:childTnLst>
                          </p:cTn>
                        </p:par>
                      </p:childTnLst>
                    </p:cTn>
                  </p:par>
                  <p:par>
                    <p:cTn id="33" fill="hold">
                      <p:stCondLst>
                        <p:cond delay="indefinite"/>
                      </p:stCondLst>
                      <p:childTnLst>
                        <p:par>
                          <p:cTn id="34" fill="hold">
                            <p:stCondLst>
                              <p:cond delay="0"/>
                            </p:stCondLst>
                            <p:childTnLst>
                              <p:par>
                                <p:cTn id="35" presetID="4" presetClass="entr" presetSubtype="16" fill="hold" grpId="0" nodeType="click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box(in)">
                                      <p:cBhvr>
                                        <p:cTn id="37" dur="500"/>
                                        <p:tgtEl>
                                          <p:spTgt spid="14"/>
                                        </p:tgtEl>
                                      </p:cBhvr>
                                    </p:animEffect>
                                  </p:childTnLst>
                                </p:cTn>
                              </p:par>
                            </p:childTnLst>
                          </p:cTn>
                        </p:par>
                      </p:childTnLst>
                    </p:cTn>
                  </p:par>
                  <p:par>
                    <p:cTn id="38" fill="hold">
                      <p:stCondLst>
                        <p:cond delay="indefinite"/>
                      </p:stCondLst>
                      <p:childTnLst>
                        <p:par>
                          <p:cTn id="39" fill="hold">
                            <p:stCondLst>
                              <p:cond delay="0"/>
                            </p:stCondLst>
                            <p:childTnLst>
                              <p:par>
                                <p:cTn id="40" presetID="4" presetClass="entr" presetSubtype="16" fill="hold" grpId="0" nodeType="clickEffect">
                                  <p:stCondLst>
                                    <p:cond delay="0"/>
                                  </p:stCondLst>
                                  <p:childTnLst>
                                    <p:set>
                                      <p:cBhvr>
                                        <p:cTn id="41" dur="1" fill="hold">
                                          <p:stCondLst>
                                            <p:cond delay="0"/>
                                          </p:stCondLst>
                                        </p:cTn>
                                        <p:tgtEl>
                                          <p:spTgt spid="15"/>
                                        </p:tgtEl>
                                        <p:attrNameLst>
                                          <p:attrName>style.visibility</p:attrName>
                                        </p:attrNameLst>
                                      </p:cBhvr>
                                      <p:to>
                                        <p:strVal val="visible"/>
                                      </p:to>
                                    </p:set>
                                    <p:animEffect transition="in" filter="box(in)">
                                      <p:cBhvr>
                                        <p:cTn id="42" dur="500"/>
                                        <p:tgtEl>
                                          <p:spTgt spid="15"/>
                                        </p:tgtEl>
                                      </p:cBhvr>
                                    </p:animEffect>
                                  </p:childTnLst>
                                </p:cTn>
                              </p:par>
                            </p:childTnLst>
                          </p:cTn>
                        </p:par>
                      </p:childTnLst>
                    </p:cTn>
                  </p:par>
                  <p:par>
                    <p:cTn id="43" fill="hold">
                      <p:stCondLst>
                        <p:cond delay="indefinite"/>
                      </p:stCondLst>
                      <p:childTnLst>
                        <p:par>
                          <p:cTn id="44" fill="hold">
                            <p:stCondLst>
                              <p:cond delay="0"/>
                            </p:stCondLst>
                            <p:childTnLst>
                              <p:par>
                                <p:cTn id="45" presetID="4" presetClass="entr" presetSubtype="16" fill="hold" grpId="0" nodeType="clickEffect">
                                  <p:stCondLst>
                                    <p:cond delay="0"/>
                                  </p:stCondLst>
                                  <p:childTnLst>
                                    <p:set>
                                      <p:cBhvr>
                                        <p:cTn id="46" dur="1" fill="hold">
                                          <p:stCondLst>
                                            <p:cond delay="0"/>
                                          </p:stCondLst>
                                        </p:cTn>
                                        <p:tgtEl>
                                          <p:spTgt spid="39950"/>
                                        </p:tgtEl>
                                        <p:attrNameLst>
                                          <p:attrName>style.visibility</p:attrName>
                                        </p:attrNameLst>
                                      </p:cBhvr>
                                      <p:to>
                                        <p:strVal val="visible"/>
                                      </p:to>
                                    </p:set>
                                    <p:animEffect transition="in" filter="box(in)">
                                      <p:cBhvr>
                                        <p:cTn id="47" dur="500"/>
                                        <p:tgtEl>
                                          <p:spTgt spid="399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P spid="11" grpId="0"/>
      <p:bldP spid="12" grpId="0"/>
      <p:bldP spid="13" grpId="0"/>
      <p:bldP spid="14" grpId="0"/>
      <p:bldP spid="15" grpId="0"/>
      <p:bldP spid="39950"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омер слайда 1"/>
          <p:cNvSpPr>
            <a:spLocks noGrp="1"/>
          </p:cNvSpPr>
          <p:nvPr>
            <p:ph type="sldNum" sz="quarter" idx="12"/>
          </p:nvPr>
        </p:nvSpPr>
        <p:spPr/>
        <p:txBody>
          <a:bodyPr/>
          <a:lstStyle/>
          <a:p>
            <a:pPr>
              <a:defRPr/>
            </a:pPr>
            <a:fld id="{B2D4E2C7-E280-4F61-9990-3D5DE8B936DB}" type="slidenum">
              <a:rPr lang="ru-RU" smtClean="0"/>
              <a:pPr>
                <a:defRPr/>
              </a:pPr>
              <a:t>46</a:t>
            </a:fld>
            <a:endParaRPr lang="ru-RU"/>
          </a:p>
        </p:txBody>
      </p:sp>
      <p:sp>
        <p:nvSpPr>
          <p:cNvPr id="4" name="TextBox 3"/>
          <p:cNvSpPr txBox="1">
            <a:spLocks noChangeArrowheads="1"/>
          </p:cNvSpPr>
          <p:nvPr/>
        </p:nvSpPr>
        <p:spPr bwMode="auto">
          <a:xfrm>
            <a:off x="285750" y="1071563"/>
            <a:ext cx="8501063" cy="1200150"/>
          </a:xfrm>
          <a:prstGeom prst="rect">
            <a:avLst/>
          </a:prstGeom>
          <a:noFill/>
          <a:ln w="9525">
            <a:noFill/>
            <a:miter lim="800000"/>
            <a:headEnd/>
            <a:tailEnd/>
          </a:ln>
        </p:spPr>
        <p:txBody>
          <a:bodyPr>
            <a:spAutoFit/>
          </a:bodyPr>
          <a:lstStyle/>
          <a:p>
            <a:pPr algn="ctr"/>
            <a:r>
              <a:rPr lang="ru-RU" sz="2400" b="1" i="1">
                <a:latin typeface="Times New Roman" pitchFamily="18" charset="0"/>
                <a:cs typeface="Times New Roman" pitchFamily="18" charset="0"/>
              </a:rPr>
              <a:t>Событие А</a:t>
            </a:r>
            <a:r>
              <a:rPr lang="ru-RU" sz="2400" b="1" i="1" baseline="-25000">
                <a:latin typeface="Times New Roman" pitchFamily="18" charset="0"/>
                <a:cs typeface="Times New Roman" pitchFamily="18" charset="0"/>
              </a:rPr>
              <a:t>5</a:t>
            </a:r>
            <a:r>
              <a:rPr lang="ru-RU" sz="2400" b="1" i="1">
                <a:latin typeface="Times New Roman" pitchFamily="18" charset="0"/>
                <a:cs typeface="Times New Roman" pitchFamily="18" charset="0"/>
              </a:rPr>
              <a:t> – 5 июля хорошая погода возможно в двух случаях.</a:t>
            </a:r>
            <a:endParaRPr lang="en-US" sz="2400" b="1" i="1">
              <a:latin typeface="Times New Roman" pitchFamily="18" charset="0"/>
              <a:cs typeface="Times New Roman" pitchFamily="18" charset="0"/>
            </a:endParaRPr>
          </a:p>
          <a:p>
            <a:endParaRPr lang="ru-RU" sz="2400" b="1" i="1">
              <a:latin typeface="Times New Roman" pitchFamily="18" charset="0"/>
              <a:cs typeface="Times New Roman" pitchFamily="18" charset="0"/>
            </a:endParaRPr>
          </a:p>
        </p:txBody>
      </p:sp>
      <p:sp>
        <p:nvSpPr>
          <p:cNvPr id="7" name="TextBox 6"/>
          <p:cNvSpPr txBox="1">
            <a:spLocks noChangeArrowheads="1"/>
          </p:cNvSpPr>
          <p:nvPr/>
        </p:nvSpPr>
        <p:spPr bwMode="auto">
          <a:xfrm>
            <a:off x="357188" y="2428875"/>
            <a:ext cx="4286250" cy="1846263"/>
          </a:xfrm>
          <a:prstGeom prst="rect">
            <a:avLst/>
          </a:prstGeom>
          <a:noFill/>
          <a:ln w="9525">
            <a:noFill/>
            <a:miter lim="800000"/>
            <a:headEnd/>
            <a:tailEnd/>
          </a:ln>
        </p:spPr>
        <p:txBody>
          <a:bodyPr>
            <a:spAutoFit/>
          </a:bodyPr>
          <a:lstStyle/>
          <a:p>
            <a:r>
              <a:rPr lang="ru-RU" sz="2400" b="1" i="1">
                <a:latin typeface="Times New Roman" pitchFamily="18" charset="0"/>
                <a:cs typeface="Times New Roman" pitchFamily="18" charset="0"/>
              </a:rPr>
              <a:t>Была хорошая и осталась такой. Вероятность=0,8·0,8 (была и осталась – совместные события)</a:t>
            </a:r>
            <a:endParaRPr lang="en-US" sz="2400" b="1" i="1">
              <a:latin typeface="Times New Roman" pitchFamily="18" charset="0"/>
              <a:cs typeface="Times New Roman" pitchFamily="18" charset="0"/>
            </a:endParaRPr>
          </a:p>
          <a:p>
            <a:endParaRPr lang="ru-RU" b="1" i="1">
              <a:latin typeface="Times New Roman" pitchFamily="18" charset="0"/>
              <a:cs typeface="Times New Roman" pitchFamily="18" charset="0"/>
            </a:endParaRPr>
          </a:p>
        </p:txBody>
      </p:sp>
      <p:sp>
        <p:nvSpPr>
          <p:cNvPr id="8" name="TextBox 7"/>
          <p:cNvSpPr txBox="1">
            <a:spLocks noChangeArrowheads="1"/>
          </p:cNvSpPr>
          <p:nvPr/>
        </p:nvSpPr>
        <p:spPr bwMode="auto">
          <a:xfrm>
            <a:off x="4500563" y="2428875"/>
            <a:ext cx="4429125" cy="2154238"/>
          </a:xfrm>
          <a:prstGeom prst="rect">
            <a:avLst/>
          </a:prstGeom>
          <a:noFill/>
          <a:ln w="9525">
            <a:noFill/>
            <a:miter lim="800000"/>
            <a:headEnd/>
            <a:tailEnd/>
          </a:ln>
        </p:spPr>
        <p:txBody>
          <a:bodyPr>
            <a:spAutoFit/>
          </a:bodyPr>
          <a:lstStyle/>
          <a:p>
            <a:r>
              <a:rPr lang="ru-RU" sz="2400" b="1" i="1">
                <a:latin typeface="Times New Roman" pitchFamily="18" charset="0"/>
                <a:cs typeface="Times New Roman" pitchFamily="18" charset="0"/>
              </a:rPr>
              <a:t>Была отличная и изменилась.</a:t>
            </a:r>
          </a:p>
          <a:p>
            <a:r>
              <a:rPr lang="ru-RU" sz="2400" b="1" i="1">
                <a:latin typeface="Times New Roman" pitchFamily="18" charset="0"/>
                <a:cs typeface="Times New Roman" pitchFamily="18" charset="0"/>
              </a:rPr>
              <a:t>Вероятность=0,2·0,2 (была и изменилась – совместные события)</a:t>
            </a:r>
            <a:endParaRPr lang="en-US" sz="2400" b="1" i="1">
              <a:latin typeface="Times New Roman" pitchFamily="18" charset="0"/>
              <a:cs typeface="Times New Roman" pitchFamily="18" charset="0"/>
            </a:endParaRPr>
          </a:p>
          <a:p>
            <a:endParaRPr lang="en-US" sz="2000" b="1" i="1">
              <a:latin typeface="Times New Roman" pitchFamily="18" charset="0"/>
              <a:cs typeface="Times New Roman" pitchFamily="18" charset="0"/>
            </a:endParaRPr>
          </a:p>
          <a:p>
            <a:endParaRPr lang="ru-RU" b="1" i="1">
              <a:latin typeface="Times New Roman" pitchFamily="18" charset="0"/>
              <a:cs typeface="Times New Roman" pitchFamily="18" charset="0"/>
            </a:endParaRPr>
          </a:p>
        </p:txBody>
      </p:sp>
      <p:sp>
        <p:nvSpPr>
          <p:cNvPr id="10" name="Управляющая кнопка: настраиваемая 9">
            <a:hlinkClick r:id="" action="ppaction://hlinkshowjump?jump=previousslide" highlightClick="1"/>
          </p:cNvPr>
          <p:cNvSpPr/>
          <p:nvPr/>
        </p:nvSpPr>
        <p:spPr>
          <a:xfrm>
            <a:off x="4214810" y="5786454"/>
            <a:ext cx="428628" cy="357190"/>
          </a:xfrm>
          <a:prstGeom prst="actionButtonBlank">
            <a:avLst/>
          </a:prstGeom>
          <a:solidFill>
            <a:srgbClr val="993300"/>
          </a:solidFill>
          <a:ln>
            <a:solidFill>
              <a:srgbClr val="993300"/>
            </a:solidFill>
          </a:ln>
          <a:scene3d>
            <a:camera prst="orthographicFront"/>
            <a:lightRig rig="threePt" dir="t"/>
          </a:scene3d>
          <a:sp3d>
            <a:bevelT prst="convex"/>
            <a:bevelB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dirty="0"/>
          </a:p>
        </p:txBody>
      </p:sp>
      <p:sp>
        <p:nvSpPr>
          <p:cNvPr id="12" name="Левая фигурная скобка 11"/>
          <p:cNvSpPr/>
          <p:nvPr/>
        </p:nvSpPr>
        <p:spPr>
          <a:xfrm rot="16200000">
            <a:off x="4214812" y="1857376"/>
            <a:ext cx="428625" cy="4857750"/>
          </a:xfrm>
          <a:prstGeom prst="lef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ru-RU"/>
          </a:p>
        </p:txBody>
      </p:sp>
      <p:sp>
        <p:nvSpPr>
          <p:cNvPr id="13" name="TextBox 12"/>
          <p:cNvSpPr txBox="1">
            <a:spLocks noChangeArrowheads="1"/>
          </p:cNvSpPr>
          <p:nvPr/>
        </p:nvSpPr>
        <p:spPr bwMode="auto">
          <a:xfrm>
            <a:off x="1857375" y="4500563"/>
            <a:ext cx="5357813" cy="1477962"/>
          </a:xfrm>
          <a:prstGeom prst="rect">
            <a:avLst/>
          </a:prstGeom>
          <a:noFill/>
          <a:ln w="9525">
            <a:noFill/>
            <a:miter lim="800000"/>
            <a:headEnd/>
            <a:tailEnd/>
          </a:ln>
        </p:spPr>
        <p:txBody>
          <a:bodyPr>
            <a:spAutoFit/>
          </a:bodyPr>
          <a:lstStyle/>
          <a:p>
            <a:pPr algn="ctr"/>
            <a:r>
              <a:rPr lang="ru-RU" sz="2400" b="1" i="1">
                <a:latin typeface="Times New Roman" pitchFamily="18" charset="0"/>
                <a:cs typeface="Times New Roman" pitchFamily="18" charset="0"/>
              </a:rPr>
              <a:t>Случаи несовместны =&gt;</a:t>
            </a:r>
          </a:p>
          <a:p>
            <a:pPr algn="ctr"/>
            <a:r>
              <a:rPr lang="ru-RU" sz="2400" b="1" i="1">
                <a:latin typeface="Times New Roman" pitchFamily="18" charset="0"/>
                <a:cs typeface="Times New Roman" pitchFamily="18" charset="0"/>
              </a:rPr>
              <a:t> Р(А</a:t>
            </a:r>
            <a:r>
              <a:rPr lang="ru-RU" sz="2400" b="1" i="1" baseline="-25000">
                <a:latin typeface="Times New Roman" pitchFamily="18" charset="0"/>
                <a:cs typeface="Times New Roman" pitchFamily="18" charset="0"/>
              </a:rPr>
              <a:t>5</a:t>
            </a:r>
            <a:r>
              <a:rPr lang="ru-RU" sz="2400" b="1" i="1">
                <a:latin typeface="Times New Roman" pitchFamily="18" charset="0"/>
                <a:cs typeface="Times New Roman" pitchFamily="18" charset="0"/>
              </a:rPr>
              <a:t>) = сумме вероятностей двух событий</a:t>
            </a:r>
            <a:endParaRPr lang="en-US" sz="2400" b="1" i="1">
              <a:latin typeface="Times New Roman" pitchFamily="18" charset="0"/>
              <a:cs typeface="Times New Roman" pitchFamily="18" charset="0"/>
            </a:endParaRPr>
          </a:p>
          <a:p>
            <a:endParaRPr lang="ru-RU" b="1" i="1">
              <a:latin typeface="Times New Roman" pitchFamily="18" charset="0"/>
              <a:cs typeface="Times New Roman" pitchFamily="18" charset="0"/>
            </a:endParaRPr>
          </a:p>
        </p:txBody>
      </p:sp>
      <p:cxnSp>
        <p:nvCxnSpPr>
          <p:cNvPr id="15" name="Прямая со стрелкой 14"/>
          <p:cNvCxnSpPr/>
          <p:nvPr/>
        </p:nvCxnSpPr>
        <p:spPr>
          <a:xfrm rot="10800000" flipV="1">
            <a:off x="2428875" y="2071688"/>
            <a:ext cx="1214438" cy="357187"/>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7" name="Прямая со стрелкой 16"/>
          <p:cNvCxnSpPr/>
          <p:nvPr/>
        </p:nvCxnSpPr>
        <p:spPr>
          <a:xfrm>
            <a:off x="5143500" y="2071688"/>
            <a:ext cx="1143000" cy="357187"/>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ox(in)">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box(in)">
                                      <p:cBhvr>
                                        <p:cTn id="12" dur="500"/>
                                        <p:tgtEl>
                                          <p:spTgt spid="15"/>
                                        </p:tgtEl>
                                      </p:cBhvr>
                                    </p:animEffect>
                                  </p:childTnLst>
                                </p:cTn>
                              </p:par>
                              <p:par>
                                <p:cTn id="13" presetID="4" presetClass="entr" presetSubtype="16" fill="hold" nodeType="withEffect">
                                  <p:stCondLst>
                                    <p:cond delay="0"/>
                                  </p:stCondLst>
                                  <p:childTnLst>
                                    <p:set>
                                      <p:cBhvr>
                                        <p:cTn id="14" dur="1" fill="hold">
                                          <p:stCondLst>
                                            <p:cond delay="0"/>
                                          </p:stCondLst>
                                        </p:cTn>
                                        <p:tgtEl>
                                          <p:spTgt spid="17"/>
                                        </p:tgtEl>
                                        <p:attrNameLst>
                                          <p:attrName>style.visibility</p:attrName>
                                        </p:attrNameLst>
                                      </p:cBhvr>
                                      <p:to>
                                        <p:strVal val="visible"/>
                                      </p:to>
                                    </p:set>
                                    <p:animEffect transition="in" filter="box(in)">
                                      <p:cBhvr>
                                        <p:cTn id="15" dur="500"/>
                                        <p:tgtEl>
                                          <p:spTgt spid="17"/>
                                        </p:tgtEl>
                                      </p:cBhvr>
                                    </p:animEffect>
                                  </p:childTnLst>
                                </p:cTn>
                              </p:par>
                            </p:childTnLst>
                          </p:cTn>
                        </p:par>
                      </p:childTnLst>
                    </p:cTn>
                  </p:par>
                  <p:par>
                    <p:cTn id="16" fill="hold">
                      <p:stCondLst>
                        <p:cond delay="indefinite"/>
                      </p:stCondLst>
                      <p:childTnLst>
                        <p:par>
                          <p:cTn id="17" fill="hold">
                            <p:stCondLst>
                              <p:cond delay="0"/>
                            </p:stCondLst>
                            <p:childTnLst>
                              <p:par>
                                <p:cTn id="18" presetID="4" presetClass="entr" presetSubtype="16" fill="hold" grpId="0" nodeType="click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box(in)">
                                      <p:cBhvr>
                                        <p:cTn id="20" dur="500"/>
                                        <p:tgtEl>
                                          <p:spTgt spid="7"/>
                                        </p:tgtEl>
                                      </p:cBhvr>
                                    </p:animEffect>
                                  </p:childTnLst>
                                </p:cTn>
                              </p:par>
                            </p:childTnLst>
                          </p:cTn>
                        </p:par>
                      </p:childTnLst>
                    </p:cTn>
                  </p:par>
                  <p:par>
                    <p:cTn id="21" fill="hold">
                      <p:stCondLst>
                        <p:cond delay="indefinite"/>
                      </p:stCondLst>
                      <p:childTnLst>
                        <p:par>
                          <p:cTn id="22" fill="hold">
                            <p:stCondLst>
                              <p:cond delay="0"/>
                            </p:stCondLst>
                            <p:childTnLst>
                              <p:par>
                                <p:cTn id="23" presetID="4" presetClass="entr" presetSubtype="16" fill="hold" grpId="0" nodeType="click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box(in)">
                                      <p:cBhvr>
                                        <p:cTn id="25" dur="500"/>
                                        <p:tgtEl>
                                          <p:spTgt spid="8"/>
                                        </p:tgtEl>
                                      </p:cBhvr>
                                    </p:animEffect>
                                  </p:childTnLst>
                                </p:cTn>
                              </p:par>
                            </p:childTnLst>
                          </p:cTn>
                        </p:par>
                      </p:childTnLst>
                    </p:cTn>
                  </p:par>
                  <p:par>
                    <p:cTn id="26" fill="hold">
                      <p:stCondLst>
                        <p:cond delay="indefinite"/>
                      </p:stCondLst>
                      <p:childTnLst>
                        <p:par>
                          <p:cTn id="27" fill="hold">
                            <p:stCondLst>
                              <p:cond delay="0"/>
                            </p:stCondLst>
                            <p:childTnLst>
                              <p:par>
                                <p:cTn id="28" presetID="4" presetClass="entr" presetSubtype="16" fill="hold" grpId="0" nodeType="clickEffect">
                                  <p:stCondLst>
                                    <p:cond delay="0"/>
                                  </p:stCondLst>
                                  <p:childTnLst>
                                    <p:set>
                                      <p:cBhvr>
                                        <p:cTn id="29" dur="1" fill="hold">
                                          <p:stCondLst>
                                            <p:cond delay="0"/>
                                          </p:stCondLst>
                                        </p:cTn>
                                        <p:tgtEl>
                                          <p:spTgt spid="12"/>
                                        </p:tgtEl>
                                        <p:attrNameLst>
                                          <p:attrName>style.visibility</p:attrName>
                                        </p:attrNameLst>
                                      </p:cBhvr>
                                      <p:to>
                                        <p:strVal val="visible"/>
                                      </p:to>
                                    </p:set>
                                    <p:animEffect transition="in" filter="box(in)">
                                      <p:cBhvr>
                                        <p:cTn id="30" dur="500"/>
                                        <p:tgtEl>
                                          <p:spTgt spid="12"/>
                                        </p:tgtEl>
                                      </p:cBhvr>
                                    </p:animEffect>
                                  </p:childTnLst>
                                </p:cTn>
                              </p:par>
                            </p:childTnLst>
                          </p:cTn>
                        </p:par>
                      </p:childTnLst>
                    </p:cTn>
                  </p:par>
                  <p:par>
                    <p:cTn id="31" fill="hold">
                      <p:stCondLst>
                        <p:cond delay="indefinite"/>
                      </p:stCondLst>
                      <p:childTnLst>
                        <p:par>
                          <p:cTn id="32" fill="hold">
                            <p:stCondLst>
                              <p:cond delay="0"/>
                            </p:stCondLst>
                            <p:childTnLst>
                              <p:par>
                                <p:cTn id="33" presetID="4" presetClass="entr" presetSubtype="16" fill="hold" grpId="0" nodeType="clickEffect">
                                  <p:stCondLst>
                                    <p:cond delay="0"/>
                                  </p:stCondLst>
                                  <p:childTnLst>
                                    <p:set>
                                      <p:cBhvr>
                                        <p:cTn id="34" dur="1" fill="hold">
                                          <p:stCondLst>
                                            <p:cond delay="0"/>
                                          </p:stCondLst>
                                        </p:cTn>
                                        <p:tgtEl>
                                          <p:spTgt spid="13"/>
                                        </p:tgtEl>
                                        <p:attrNameLst>
                                          <p:attrName>style.visibility</p:attrName>
                                        </p:attrNameLst>
                                      </p:cBhvr>
                                      <p:to>
                                        <p:strVal val="visible"/>
                                      </p:to>
                                    </p:set>
                                    <p:animEffect transition="in" filter="box(in)">
                                      <p:cBhvr>
                                        <p:cTn id="35"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7" grpId="0"/>
      <p:bldP spid="8" grpId="0"/>
      <p:bldP spid="12" grpId="0" animBg="1"/>
      <p:bldP spid="13"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Заголовок 1"/>
          <p:cNvSpPr>
            <a:spLocks noGrp="1"/>
          </p:cNvSpPr>
          <p:nvPr>
            <p:ph type="title" idx="4294967295"/>
          </p:nvPr>
        </p:nvSpPr>
        <p:spPr>
          <a:xfrm>
            <a:off x="428625" y="1428750"/>
            <a:ext cx="8715375" cy="1143000"/>
          </a:xfrm>
        </p:spPr>
        <p:txBody>
          <a:bodyPr/>
          <a:lstStyle/>
          <a:p>
            <a:pPr algn="l"/>
            <a:r>
              <a:rPr lang="ru-RU" sz="2000" b="1" smtClean="0"/>
              <a:t/>
            </a:r>
            <a:br>
              <a:rPr lang="ru-RU" sz="2000" b="1" smtClean="0"/>
            </a:br>
            <a:r>
              <a:rPr lang="ru-RU" sz="2000" b="1" smtClean="0"/>
              <a:t/>
            </a:r>
            <a:br>
              <a:rPr lang="ru-RU" sz="2000" b="1" smtClean="0"/>
            </a:br>
            <a:r>
              <a:rPr lang="ru-RU" sz="2000" b="1" smtClean="0">
                <a:solidFill>
                  <a:schemeClr val="bg1"/>
                </a:solidFill>
              </a:rPr>
              <a:t>№ 320</a:t>
            </a:r>
            <a:r>
              <a:rPr lang="en-US" sz="2000" b="1" smtClean="0">
                <a:solidFill>
                  <a:schemeClr val="bg1"/>
                </a:solidFill>
              </a:rPr>
              <a:t>199</a:t>
            </a:r>
            <a:r>
              <a:rPr lang="ru-RU" sz="2000" smtClean="0"/>
              <a:t/>
            </a:r>
            <a:br>
              <a:rPr lang="ru-RU" sz="2000" smtClean="0"/>
            </a:br>
            <a:r>
              <a:rPr lang="ru-RU" sz="2400" b="1" i="1" smtClean="0"/>
              <a:t>Чтобы поступить в институт на специальность «Лингвистика», абитуриент должен набрать на ЕГЭ не менее 70 баллов по каждому из трёх предметов — математика, русский язык и иностранный язык. Чтобы поступить на на специальность «Коммерция», нужно набрать не менее 70 баллов по каждому из трёх предметов — математика, русский язык и обществознание. Вероятность того, что абитуриент З. получит не менее 70 баллов по математике, равна 0,6, по русскому языку — 0,8, по иностранному языку — 0,7 и по обществознанию — 0,5. Найдите вероятность того, что З. сможет поступить </a:t>
            </a:r>
            <a:br>
              <a:rPr lang="ru-RU" sz="2400" b="1" i="1" smtClean="0"/>
            </a:br>
            <a:r>
              <a:rPr lang="ru-RU" sz="2400" b="1" i="1" smtClean="0"/>
              <a:t>хотя бы на одну из двух упомянутых специальностей.</a:t>
            </a:r>
          </a:p>
        </p:txBody>
      </p:sp>
      <p:sp>
        <p:nvSpPr>
          <p:cNvPr id="4" name="Дата 3"/>
          <p:cNvSpPr txBox="1">
            <a:spLocks noGrp="1"/>
          </p:cNvSpPr>
          <p:nvPr/>
        </p:nvSpPr>
        <p:spPr>
          <a:xfrm>
            <a:off x="457200" y="6356350"/>
            <a:ext cx="2133600" cy="365125"/>
          </a:xfrm>
          <a:prstGeom prst="rect">
            <a:avLst/>
          </a:prstGeom>
          <a:noFill/>
        </p:spPr>
        <p:txBody>
          <a:bodyPr anchor="ctr"/>
          <a:lstStyle/>
          <a:p>
            <a:pPr fontAlgn="auto">
              <a:spcBef>
                <a:spcPts val="0"/>
              </a:spcBef>
              <a:spcAft>
                <a:spcPts val="0"/>
              </a:spcAft>
              <a:defRPr/>
            </a:pPr>
            <a:fld id="{DD9845EC-924B-40A2-B7F1-A3AF9F6B9CA7}" type="datetime1">
              <a:rPr lang="ru-RU" sz="1200">
                <a:solidFill>
                  <a:schemeClr val="tx1">
                    <a:tint val="75000"/>
                  </a:schemeClr>
                </a:solidFill>
                <a:latin typeface="+mn-lt"/>
                <a:cs typeface="+mn-cs"/>
              </a:rPr>
              <a:pPr fontAlgn="auto">
                <a:spcBef>
                  <a:spcPts val="0"/>
                </a:spcBef>
                <a:spcAft>
                  <a:spcPts val="0"/>
                </a:spcAft>
                <a:defRPr/>
              </a:pPr>
              <a:t>11.11.2013</a:t>
            </a:fld>
            <a:endParaRPr lang="ru-RU" sz="1200">
              <a:solidFill>
                <a:schemeClr val="tx1">
                  <a:tint val="75000"/>
                </a:schemeClr>
              </a:solidFill>
              <a:latin typeface="+mn-lt"/>
              <a:cs typeface="+mn-cs"/>
            </a:endParaRPr>
          </a:p>
        </p:txBody>
      </p:sp>
      <p:sp>
        <p:nvSpPr>
          <p:cNvPr id="5" name="Номер слайда 4"/>
          <p:cNvSpPr txBox="1">
            <a:spLocks noGrp="1"/>
          </p:cNvSpPr>
          <p:nvPr/>
        </p:nvSpPr>
        <p:spPr>
          <a:xfrm>
            <a:off x="6553200" y="6356350"/>
            <a:ext cx="2133600" cy="365125"/>
          </a:xfrm>
          <a:prstGeom prst="rect">
            <a:avLst/>
          </a:prstGeom>
          <a:noFill/>
        </p:spPr>
        <p:txBody>
          <a:bodyPr anchor="ctr"/>
          <a:lstStyle/>
          <a:p>
            <a:pPr algn="r" fontAlgn="auto">
              <a:spcBef>
                <a:spcPts val="0"/>
              </a:spcBef>
              <a:spcAft>
                <a:spcPts val="0"/>
              </a:spcAft>
              <a:defRPr/>
            </a:pPr>
            <a:fld id="{EB3F8D51-CFDC-4F03-9637-5AEB0D22456F}" type="slidenum">
              <a:rPr lang="ru-RU" sz="1200">
                <a:solidFill>
                  <a:schemeClr val="tx1">
                    <a:tint val="75000"/>
                  </a:schemeClr>
                </a:solidFill>
                <a:latin typeface="+mn-lt"/>
                <a:cs typeface="+mn-cs"/>
              </a:rPr>
              <a:pPr algn="r" fontAlgn="auto">
                <a:spcBef>
                  <a:spcPts val="0"/>
                </a:spcBef>
                <a:spcAft>
                  <a:spcPts val="0"/>
                </a:spcAft>
                <a:defRPr/>
              </a:pPr>
              <a:t>47</a:t>
            </a:fld>
            <a:endParaRPr lang="ru-RU" sz="1200">
              <a:solidFill>
                <a:schemeClr val="tx1">
                  <a:tint val="75000"/>
                </a:schemeClr>
              </a:solidFill>
              <a:latin typeface="+mn-lt"/>
              <a:cs typeface="+mn-cs"/>
            </a:endParaRPr>
          </a:p>
        </p:txBody>
      </p:sp>
      <p:sp>
        <p:nvSpPr>
          <p:cNvPr id="58373" name="Прямоугольник 5"/>
          <p:cNvSpPr>
            <a:spLocks noChangeArrowheads="1"/>
          </p:cNvSpPr>
          <p:nvPr/>
        </p:nvSpPr>
        <p:spPr bwMode="auto">
          <a:xfrm>
            <a:off x="571500" y="4857750"/>
            <a:ext cx="1495425" cy="461963"/>
          </a:xfrm>
          <a:prstGeom prst="rect">
            <a:avLst/>
          </a:prstGeom>
          <a:noFill/>
          <a:ln w="9525">
            <a:noFill/>
            <a:miter lim="800000"/>
            <a:headEnd/>
            <a:tailEnd/>
          </a:ln>
        </p:spPr>
        <p:txBody>
          <a:bodyPr wrap="none">
            <a:spAutoFit/>
          </a:bodyPr>
          <a:lstStyle/>
          <a:p>
            <a:r>
              <a:rPr lang="ru-RU" sz="2400" b="1">
                <a:latin typeface="Times New Roman" pitchFamily="18" charset="0"/>
                <a:cs typeface="Times New Roman" pitchFamily="18" charset="0"/>
              </a:rPr>
              <a:t>Решение:</a:t>
            </a:r>
          </a:p>
        </p:txBody>
      </p:sp>
      <p:sp>
        <p:nvSpPr>
          <p:cNvPr id="6" name="Скругленный прямоугольник 5"/>
          <p:cNvSpPr/>
          <p:nvPr/>
        </p:nvSpPr>
        <p:spPr>
          <a:xfrm>
            <a:off x="357188" y="4357688"/>
            <a:ext cx="2286000" cy="285750"/>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ox(in)">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омер слайда 1"/>
          <p:cNvSpPr>
            <a:spLocks noGrp="1"/>
          </p:cNvSpPr>
          <p:nvPr>
            <p:ph type="sldNum" sz="quarter" idx="12"/>
          </p:nvPr>
        </p:nvSpPr>
        <p:spPr/>
        <p:txBody>
          <a:bodyPr/>
          <a:lstStyle/>
          <a:p>
            <a:pPr>
              <a:defRPr/>
            </a:pPr>
            <a:fld id="{16940AB4-F61F-4E30-964F-9A434AAC7E7C}" type="slidenum">
              <a:rPr lang="ru-RU" smtClean="0"/>
              <a:pPr>
                <a:defRPr/>
              </a:pPr>
              <a:t>48</a:t>
            </a:fld>
            <a:endParaRPr lang="ru-RU"/>
          </a:p>
        </p:txBody>
      </p:sp>
      <p:sp>
        <p:nvSpPr>
          <p:cNvPr id="23558" name="Прямоугольник 2"/>
          <p:cNvSpPr>
            <a:spLocks noChangeArrowheads="1"/>
          </p:cNvSpPr>
          <p:nvPr/>
        </p:nvSpPr>
        <p:spPr bwMode="auto">
          <a:xfrm>
            <a:off x="428625" y="357188"/>
            <a:ext cx="1495425" cy="461962"/>
          </a:xfrm>
          <a:prstGeom prst="rect">
            <a:avLst/>
          </a:prstGeom>
          <a:noFill/>
          <a:ln w="9525">
            <a:noFill/>
            <a:miter lim="800000"/>
            <a:headEnd/>
            <a:tailEnd/>
          </a:ln>
        </p:spPr>
        <p:txBody>
          <a:bodyPr wrap="none">
            <a:spAutoFit/>
          </a:bodyPr>
          <a:lstStyle/>
          <a:p>
            <a:r>
              <a:rPr lang="ru-RU" sz="2400" b="1">
                <a:latin typeface="Times New Roman" pitchFamily="18" charset="0"/>
                <a:cs typeface="Times New Roman" pitchFamily="18" charset="0"/>
              </a:rPr>
              <a:t>Решение:</a:t>
            </a:r>
          </a:p>
        </p:txBody>
      </p:sp>
      <p:sp>
        <p:nvSpPr>
          <p:cNvPr id="4" name="TextBox 3"/>
          <p:cNvSpPr txBox="1">
            <a:spLocks noChangeArrowheads="1"/>
          </p:cNvSpPr>
          <p:nvPr/>
        </p:nvSpPr>
        <p:spPr bwMode="auto">
          <a:xfrm>
            <a:off x="285750" y="785813"/>
            <a:ext cx="8501063" cy="2154237"/>
          </a:xfrm>
          <a:prstGeom prst="rect">
            <a:avLst/>
          </a:prstGeom>
          <a:noFill/>
          <a:ln w="9525">
            <a:noFill/>
            <a:miter lim="800000"/>
            <a:headEnd/>
            <a:tailEnd/>
          </a:ln>
        </p:spPr>
        <p:txBody>
          <a:bodyPr>
            <a:spAutoFit/>
          </a:bodyPr>
          <a:lstStyle/>
          <a:p>
            <a:r>
              <a:rPr lang="ru-RU" sz="2400" b="1" i="1">
                <a:latin typeface="Times New Roman" pitchFamily="18" charset="0"/>
                <a:cs typeface="Times New Roman" pitchFamily="18" charset="0"/>
              </a:rPr>
              <a:t>А – набрано не менее 70 баллов по математике. Р(А)=0,6</a:t>
            </a:r>
          </a:p>
          <a:p>
            <a:r>
              <a:rPr lang="ru-RU" sz="2400" b="1" i="1">
                <a:latin typeface="Times New Roman" pitchFamily="18" charset="0"/>
                <a:cs typeface="Times New Roman" pitchFamily="18" charset="0"/>
              </a:rPr>
              <a:t>В – набрано не менее 70 баллов по русск. языку. Р(В)=0,8</a:t>
            </a:r>
          </a:p>
          <a:p>
            <a:r>
              <a:rPr lang="ru-RU" sz="2400" b="1" i="1">
                <a:latin typeface="Times New Roman" pitchFamily="18" charset="0"/>
                <a:cs typeface="Times New Roman" pitchFamily="18" charset="0"/>
              </a:rPr>
              <a:t>С – набрано не менее 70 баллов по англ. языку. Р(С)=0,7</a:t>
            </a:r>
          </a:p>
          <a:p>
            <a:r>
              <a:rPr lang="en-US" sz="2400" b="1" i="1">
                <a:latin typeface="Times New Roman" pitchFamily="18" charset="0"/>
                <a:cs typeface="Times New Roman" pitchFamily="18" charset="0"/>
              </a:rPr>
              <a:t>D</a:t>
            </a:r>
            <a:r>
              <a:rPr lang="ru-RU" sz="2400" b="1" i="1">
                <a:latin typeface="Times New Roman" pitchFamily="18" charset="0"/>
                <a:cs typeface="Times New Roman" pitchFamily="18" charset="0"/>
              </a:rPr>
              <a:t> – набрано не менее 70 баллов по обществозн. Р(</a:t>
            </a:r>
            <a:r>
              <a:rPr lang="en-US" sz="2400" b="1" i="1">
                <a:latin typeface="Times New Roman" pitchFamily="18" charset="0"/>
                <a:cs typeface="Times New Roman" pitchFamily="18" charset="0"/>
              </a:rPr>
              <a:t>D</a:t>
            </a:r>
            <a:r>
              <a:rPr lang="ru-RU" sz="2400" b="1" i="1">
                <a:latin typeface="Times New Roman" pitchFamily="18" charset="0"/>
                <a:cs typeface="Times New Roman" pitchFamily="18" charset="0"/>
              </a:rPr>
              <a:t>)=0,5</a:t>
            </a:r>
          </a:p>
          <a:p>
            <a:endParaRPr lang="en-US" sz="2000" b="1" i="1">
              <a:latin typeface="Times New Roman" pitchFamily="18" charset="0"/>
              <a:cs typeface="Times New Roman" pitchFamily="18" charset="0"/>
            </a:endParaRPr>
          </a:p>
          <a:p>
            <a:endParaRPr lang="ru-RU" b="1" i="1">
              <a:latin typeface="Times New Roman" pitchFamily="18" charset="0"/>
              <a:cs typeface="Times New Roman" pitchFamily="18" charset="0"/>
            </a:endParaRPr>
          </a:p>
        </p:txBody>
      </p:sp>
      <p:sp>
        <p:nvSpPr>
          <p:cNvPr id="5" name="TextBox 4"/>
          <p:cNvSpPr txBox="1">
            <a:spLocks noChangeArrowheads="1"/>
          </p:cNvSpPr>
          <p:nvPr/>
        </p:nvSpPr>
        <p:spPr bwMode="auto">
          <a:xfrm>
            <a:off x="3929063" y="2214563"/>
            <a:ext cx="5786437" cy="677862"/>
          </a:xfrm>
          <a:prstGeom prst="rect">
            <a:avLst/>
          </a:prstGeom>
          <a:noFill/>
          <a:ln w="9525">
            <a:noFill/>
            <a:miter lim="800000"/>
            <a:headEnd/>
            <a:tailEnd/>
          </a:ln>
        </p:spPr>
        <p:txBody>
          <a:bodyPr>
            <a:spAutoFit/>
          </a:bodyPr>
          <a:lstStyle/>
          <a:p>
            <a:pPr algn="ctr"/>
            <a:r>
              <a:rPr lang="ru-RU" sz="2000" b="1" i="1">
                <a:latin typeface="Times New Roman" pitchFamily="18" charset="0"/>
                <a:cs typeface="Times New Roman" pitchFamily="18" charset="0"/>
              </a:rPr>
              <a:t>Все эти события совместны</a:t>
            </a:r>
            <a:endParaRPr lang="en-US" sz="2000" b="1" i="1">
              <a:latin typeface="Times New Roman" pitchFamily="18" charset="0"/>
              <a:cs typeface="Times New Roman" pitchFamily="18" charset="0"/>
            </a:endParaRPr>
          </a:p>
          <a:p>
            <a:endParaRPr lang="ru-RU" b="1" i="1">
              <a:latin typeface="Times New Roman" pitchFamily="18" charset="0"/>
              <a:cs typeface="Times New Roman" pitchFamily="18" charset="0"/>
            </a:endParaRPr>
          </a:p>
        </p:txBody>
      </p:sp>
      <p:sp>
        <p:nvSpPr>
          <p:cNvPr id="6" name="TextBox 5"/>
          <p:cNvSpPr txBox="1">
            <a:spLocks noChangeArrowheads="1"/>
          </p:cNvSpPr>
          <p:nvPr/>
        </p:nvSpPr>
        <p:spPr bwMode="auto">
          <a:xfrm>
            <a:off x="142875" y="2571750"/>
            <a:ext cx="7786688" cy="461963"/>
          </a:xfrm>
          <a:prstGeom prst="rect">
            <a:avLst/>
          </a:prstGeom>
          <a:noFill/>
          <a:ln w="9525">
            <a:noFill/>
            <a:miter lim="800000"/>
            <a:headEnd/>
            <a:tailEnd/>
          </a:ln>
        </p:spPr>
        <p:txBody>
          <a:bodyPr>
            <a:spAutoFit/>
          </a:bodyPr>
          <a:lstStyle/>
          <a:p>
            <a:pPr algn="ctr"/>
            <a:r>
              <a:rPr lang="ru-RU" sz="2400" b="1" i="1">
                <a:latin typeface="Times New Roman" pitchFamily="18" charset="0"/>
                <a:cs typeface="Times New Roman" pitchFamily="18" charset="0"/>
              </a:rPr>
              <a:t>Вероятность поступления только на «Лингв.» =</a:t>
            </a:r>
          </a:p>
        </p:txBody>
      </p:sp>
      <p:sp>
        <p:nvSpPr>
          <p:cNvPr id="12299" name="Прямоугольник 6"/>
          <p:cNvSpPr>
            <a:spLocks noChangeArrowheads="1"/>
          </p:cNvSpPr>
          <p:nvPr/>
        </p:nvSpPr>
        <p:spPr bwMode="auto">
          <a:xfrm>
            <a:off x="3143250" y="3071813"/>
            <a:ext cx="3282950" cy="461962"/>
          </a:xfrm>
          <a:prstGeom prst="rect">
            <a:avLst/>
          </a:prstGeom>
          <a:noFill/>
          <a:ln w="9525">
            <a:noFill/>
            <a:miter lim="800000"/>
            <a:headEnd/>
            <a:tailEnd/>
          </a:ln>
        </p:spPr>
        <p:txBody>
          <a:bodyPr wrap="none">
            <a:spAutoFit/>
          </a:bodyPr>
          <a:lstStyle/>
          <a:p>
            <a:pPr algn="ctr"/>
            <a:r>
              <a:rPr lang="ru-RU" sz="2400" b="1" i="1">
                <a:solidFill>
                  <a:srgbClr val="000000"/>
                </a:solidFill>
                <a:latin typeface="Times New Roman" pitchFamily="18" charset="0"/>
                <a:cs typeface="Times New Roman" pitchFamily="18" charset="0"/>
              </a:rPr>
              <a:t>0,6·0,8·0,7·(1-0,5)=0,168</a:t>
            </a:r>
            <a:endParaRPr lang="en-US" sz="2400" b="1" i="1">
              <a:solidFill>
                <a:srgbClr val="000000"/>
              </a:solidFill>
              <a:latin typeface="Times New Roman" pitchFamily="18" charset="0"/>
              <a:cs typeface="Times New Roman" pitchFamily="18" charset="0"/>
            </a:endParaRPr>
          </a:p>
        </p:txBody>
      </p:sp>
      <p:sp>
        <p:nvSpPr>
          <p:cNvPr id="8" name="TextBox 7"/>
          <p:cNvSpPr txBox="1">
            <a:spLocks noChangeArrowheads="1"/>
          </p:cNvSpPr>
          <p:nvPr/>
        </p:nvSpPr>
        <p:spPr bwMode="auto">
          <a:xfrm>
            <a:off x="214313" y="3429000"/>
            <a:ext cx="7643812" cy="461963"/>
          </a:xfrm>
          <a:prstGeom prst="rect">
            <a:avLst/>
          </a:prstGeom>
          <a:noFill/>
          <a:ln w="9525">
            <a:noFill/>
            <a:miter lim="800000"/>
            <a:headEnd/>
            <a:tailEnd/>
          </a:ln>
        </p:spPr>
        <p:txBody>
          <a:bodyPr>
            <a:spAutoFit/>
          </a:bodyPr>
          <a:lstStyle/>
          <a:p>
            <a:pPr algn="ctr"/>
            <a:r>
              <a:rPr lang="ru-RU" sz="2400" b="1" i="1">
                <a:latin typeface="Times New Roman" pitchFamily="18" charset="0"/>
                <a:cs typeface="Times New Roman" pitchFamily="18" charset="0"/>
              </a:rPr>
              <a:t>Вероятность поступления только на «Комм.» =</a:t>
            </a:r>
          </a:p>
        </p:txBody>
      </p:sp>
      <p:sp>
        <p:nvSpPr>
          <p:cNvPr id="12301" name="Прямоугольник 8"/>
          <p:cNvSpPr>
            <a:spLocks noChangeArrowheads="1"/>
          </p:cNvSpPr>
          <p:nvPr/>
        </p:nvSpPr>
        <p:spPr bwMode="auto">
          <a:xfrm>
            <a:off x="3214688" y="3857625"/>
            <a:ext cx="3282950" cy="461963"/>
          </a:xfrm>
          <a:prstGeom prst="rect">
            <a:avLst/>
          </a:prstGeom>
          <a:noFill/>
          <a:ln w="9525">
            <a:noFill/>
            <a:miter lim="800000"/>
            <a:headEnd/>
            <a:tailEnd/>
          </a:ln>
        </p:spPr>
        <p:txBody>
          <a:bodyPr wrap="none">
            <a:spAutoFit/>
          </a:bodyPr>
          <a:lstStyle/>
          <a:p>
            <a:pPr algn="ctr"/>
            <a:r>
              <a:rPr lang="ru-RU" sz="2400" b="1" i="1">
                <a:solidFill>
                  <a:srgbClr val="000000"/>
                </a:solidFill>
                <a:latin typeface="Times New Roman" pitchFamily="18" charset="0"/>
                <a:cs typeface="Times New Roman" pitchFamily="18" charset="0"/>
              </a:rPr>
              <a:t>0,6·0,8·0,5∙(1-0,7)=0,072</a:t>
            </a:r>
            <a:endParaRPr lang="en-US" sz="2400" b="1" i="1">
              <a:solidFill>
                <a:srgbClr val="000000"/>
              </a:solidFill>
              <a:latin typeface="Times New Roman" pitchFamily="18" charset="0"/>
              <a:cs typeface="Times New Roman" pitchFamily="18" charset="0"/>
            </a:endParaRPr>
          </a:p>
        </p:txBody>
      </p:sp>
      <p:sp>
        <p:nvSpPr>
          <p:cNvPr id="10" name="TextBox 9"/>
          <p:cNvSpPr txBox="1">
            <a:spLocks noChangeArrowheads="1"/>
          </p:cNvSpPr>
          <p:nvPr/>
        </p:nvSpPr>
        <p:spPr bwMode="auto">
          <a:xfrm>
            <a:off x="142875" y="5143500"/>
            <a:ext cx="8715375" cy="461963"/>
          </a:xfrm>
          <a:prstGeom prst="rect">
            <a:avLst/>
          </a:prstGeom>
          <a:noFill/>
          <a:ln w="9525">
            <a:noFill/>
            <a:miter lim="800000"/>
            <a:headEnd/>
            <a:tailEnd/>
          </a:ln>
        </p:spPr>
        <p:txBody>
          <a:bodyPr>
            <a:spAutoFit/>
          </a:bodyPr>
          <a:lstStyle/>
          <a:p>
            <a:r>
              <a:rPr lang="ru-RU" sz="2400" b="1" i="1">
                <a:latin typeface="Times New Roman" pitchFamily="18" charset="0"/>
                <a:cs typeface="Times New Roman" pitchFamily="18" charset="0"/>
              </a:rPr>
              <a:t>Вероятность поступления хотя бы на одну специальность =</a:t>
            </a:r>
          </a:p>
        </p:txBody>
      </p:sp>
      <p:sp>
        <p:nvSpPr>
          <p:cNvPr id="12303" name="Прямоугольник 10"/>
          <p:cNvSpPr>
            <a:spLocks noChangeArrowheads="1"/>
          </p:cNvSpPr>
          <p:nvPr/>
        </p:nvSpPr>
        <p:spPr bwMode="auto">
          <a:xfrm>
            <a:off x="428625" y="5857875"/>
            <a:ext cx="3652838" cy="461963"/>
          </a:xfrm>
          <a:prstGeom prst="rect">
            <a:avLst/>
          </a:prstGeom>
          <a:noFill/>
          <a:ln w="9525">
            <a:noFill/>
            <a:miter lim="800000"/>
            <a:headEnd/>
            <a:tailEnd/>
          </a:ln>
        </p:spPr>
        <p:txBody>
          <a:bodyPr wrap="none">
            <a:spAutoFit/>
          </a:bodyPr>
          <a:lstStyle/>
          <a:p>
            <a:pPr algn="ctr"/>
            <a:r>
              <a:rPr lang="ru-RU" sz="2400" b="1" i="1">
                <a:solidFill>
                  <a:srgbClr val="000000"/>
                </a:solidFill>
                <a:latin typeface="Times New Roman" pitchFamily="18" charset="0"/>
                <a:cs typeface="Times New Roman" pitchFamily="18" charset="0"/>
              </a:rPr>
              <a:t>=0,168</a:t>
            </a:r>
            <a:r>
              <a:rPr lang="en-US" sz="2400" b="1" i="1">
                <a:solidFill>
                  <a:srgbClr val="000000"/>
                </a:solidFill>
                <a:latin typeface="Times New Roman" pitchFamily="18" charset="0"/>
                <a:cs typeface="Times New Roman" pitchFamily="18" charset="0"/>
              </a:rPr>
              <a:t>+0</a:t>
            </a:r>
            <a:r>
              <a:rPr lang="ru-RU" sz="2400" b="1" i="1">
                <a:solidFill>
                  <a:srgbClr val="000000"/>
                </a:solidFill>
                <a:latin typeface="Times New Roman" pitchFamily="18" charset="0"/>
                <a:cs typeface="Times New Roman" pitchFamily="18" charset="0"/>
              </a:rPr>
              <a:t>,072+0,168=0,408</a:t>
            </a:r>
            <a:endParaRPr lang="en-US" sz="2400" b="1" i="1">
              <a:solidFill>
                <a:srgbClr val="000000"/>
              </a:solidFill>
              <a:latin typeface="Times New Roman" pitchFamily="18" charset="0"/>
              <a:cs typeface="Times New Roman" pitchFamily="18" charset="0"/>
            </a:endParaRPr>
          </a:p>
        </p:txBody>
      </p:sp>
      <p:sp>
        <p:nvSpPr>
          <p:cNvPr id="12304" name="Прямоугольник 11"/>
          <p:cNvSpPr>
            <a:spLocks noChangeArrowheads="1"/>
          </p:cNvSpPr>
          <p:nvPr/>
        </p:nvSpPr>
        <p:spPr bwMode="auto">
          <a:xfrm>
            <a:off x="5643563" y="6000750"/>
            <a:ext cx="1822450" cy="461963"/>
          </a:xfrm>
          <a:prstGeom prst="rect">
            <a:avLst/>
          </a:prstGeom>
          <a:noFill/>
          <a:ln w="9525">
            <a:noFill/>
            <a:miter lim="800000"/>
            <a:headEnd/>
            <a:tailEnd/>
          </a:ln>
        </p:spPr>
        <p:txBody>
          <a:bodyPr wrap="none">
            <a:spAutoFit/>
          </a:bodyPr>
          <a:lstStyle/>
          <a:p>
            <a:r>
              <a:rPr lang="ru-RU" sz="2400" b="1">
                <a:solidFill>
                  <a:srgbClr val="000000"/>
                </a:solidFill>
                <a:latin typeface="Times New Roman" pitchFamily="18" charset="0"/>
                <a:cs typeface="Times New Roman" pitchFamily="18" charset="0"/>
              </a:rPr>
              <a:t>Ответ:0,408</a:t>
            </a:r>
          </a:p>
        </p:txBody>
      </p:sp>
      <p:graphicFrame>
        <p:nvGraphicFramePr>
          <p:cNvPr id="13" name="Object 2"/>
          <p:cNvGraphicFramePr>
            <a:graphicFrameLocks noChangeAspect="1"/>
          </p:cNvGraphicFramePr>
          <p:nvPr/>
        </p:nvGraphicFramePr>
        <p:xfrm>
          <a:off x="500063" y="3071813"/>
          <a:ext cx="2641600" cy="415925"/>
        </p:xfrm>
        <a:graphic>
          <a:graphicData uri="http://schemas.openxmlformats.org/presentationml/2006/ole">
            <p:oleObj spid="_x0000_s23554" name="Формула" r:id="rId3" imgW="1447560" imgH="228600" progId="Equation.3">
              <p:embed/>
            </p:oleObj>
          </a:graphicData>
        </a:graphic>
      </p:graphicFrame>
      <p:graphicFrame>
        <p:nvGraphicFramePr>
          <p:cNvPr id="14" name="Object 3"/>
          <p:cNvGraphicFramePr>
            <a:graphicFrameLocks noChangeAspect="1"/>
          </p:cNvGraphicFramePr>
          <p:nvPr/>
        </p:nvGraphicFramePr>
        <p:xfrm>
          <a:off x="500063" y="3929063"/>
          <a:ext cx="2643187" cy="415925"/>
        </p:xfrm>
        <a:graphic>
          <a:graphicData uri="http://schemas.openxmlformats.org/presentationml/2006/ole">
            <p:oleObj spid="_x0000_s23555" name="Формула" r:id="rId4" imgW="1447560" imgH="228600" progId="Equation.3">
              <p:embed/>
            </p:oleObj>
          </a:graphicData>
        </a:graphic>
      </p:graphicFrame>
      <p:sp>
        <p:nvSpPr>
          <p:cNvPr id="18" name="TextBox 17"/>
          <p:cNvSpPr txBox="1">
            <a:spLocks noChangeArrowheads="1"/>
          </p:cNvSpPr>
          <p:nvPr/>
        </p:nvSpPr>
        <p:spPr bwMode="auto">
          <a:xfrm>
            <a:off x="285750" y="4214813"/>
            <a:ext cx="7358063" cy="461962"/>
          </a:xfrm>
          <a:prstGeom prst="rect">
            <a:avLst/>
          </a:prstGeom>
          <a:noFill/>
          <a:ln w="9525">
            <a:noFill/>
            <a:miter lim="800000"/>
            <a:headEnd/>
            <a:tailEnd/>
          </a:ln>
        </p:spPr>
        <p:txBody>
          <a:bodyPr>
            <a:spAutoFit/>
          </a:bodyPr>
          <a:lstStyle/>
          <a:p>
            <a:pPr algn="ctr"/>
            <a:r>
              <a:rPr lang="ru-RU" sz="2400" b="1" i="1">
                <a:latin typeface="Times New Roman" pitchFamily="18" charset="0"/>
                <a:cs typeface="Times New Roman" pitchFamily="18" charset="0"/>
              </a:rPr>
              <a:t>Вероятность поступления на обе специальности=</a:t>
            </a:r>
          </a:p>
        </p:txBody>
      </p:sp>
      <p:graphicFrame>
        <p:nvGraphicFramePr>
          <p:cNvPr id="7" name="Object 18"/>
          <p:cNvGraphicFramePr>
            <a:graphicFrameLocks noChangeAspect="1"/>
          </p:cNvGraphicFramePr>
          <p:nvPr/>
        </p:nvGraphicFramePr>
        <p:xfrm>
          <a:off x="642938" y="4643438"/>
          <a:ext cx="2619375" cy="369887"/>
        </p:xfrm>
        <a:graphic>
          <a:graphicData uri="http://schemas.openxmlformats.org/presentationml/2006/ole">
            <p:oleObj spid="_x0000_s23556" name="Формула" r:id="rId5" imgW="1434960" imgH="203040" progId="Equation.3">
              <p:embed/>
            </p:oleObj>
          </a:graphicData>
        </a:graphic>
      </p:graphicFrame>
      <p:sp>
        <p:nvSpPr>
          <p:cNvPr id="20" name="Прямоугольник 6"/>
          <p:cNvSpPr>
            <a:spLocks noChangeArrowheads="1"/>
          </p:cNvSpPr>
          <p:nvPr/>
        </p:nvSpPr>
        <p:spPr bwMode="auto">
          <a:xfrm>
            <a:off x="3286125" y="4572000"/>
            <a:ext cx="3005138" cy="461963"/>
          </a:xfrm>
          <a:prstGeom prst="rect">
            <a:avLst/>
          </a:prstGeom>
          <a:noFill/>
          <a:ln w="9525">
            <a:noFill/>
            <a:miter lim="800000"/>
            <a:headEnd/>
            <a:tailEnd/>
          </a:ln>
        </p:spPr>
        <p:txBody>
          <a:bodyPr>
            <a:spAutoFit/>
          </a:bodyPr>
          <a:lstStyle/>
          <a:p>
            <a:pPr algn="ctr"/>
            <a:r>
              <a:rPr lang="ru-RU" sz="2400" b="1" i="1">
                <a:solidFill>
                  <a:srgbClr val="000000"/>
                </a:solidFill>
                <a:latin typeface="Times New Roman" pitchFamily="18" charset="0"/>
                <a:cs typeface="Times New Roman" pitchFamily="18" charset="0"/>
              </a:rPr>
              <a:t>0,6·0,8·0,7·0,5=0,168</a:t>
            </a:r>
            <a:endParaRPr lang="en-US" sz="2400" b="1" i="1">
              <a:solidFill>
                <a:srgbClr val="000000"/>
              </a:solidFill>
              <a:latin typeface="Times New Roman" pitchFamily="18" charset="0"/>
              <a:cs typeface="Times New Roman" pitchFamily="18" charset="0"/>
            </a:endParaRPr>
          </a:p>
        </p:txBody>
      </p:sp>
      <p:sp>
        <p:nvSpPr>
          <p:cNvPr id="21" name="TextBox 20"/>
          <p:cNvSpPr txBox="1">
            <a:spLocks noChangeArrowheads="1"/>
          </p:cNvSpPr>
          <p:nvPr/>
        </p:nvSpPr>
        <p:spPr bwMode="auto">
          <a:xfrm>
            <a:off x="7429500" y="3429000"/>
            <a:ext cx="1714500" cy="1600200"/>
          </a:xfrm>
          <a:prstGeom prst="rect">
            <a:avLst/>
          </a:prstGeom>
          <a:noFill/>
          <a:ln w="9525">
            <a:noFill/>
            <a:miter lim="800000"/>
            <a:headEnd/>
            <a:tailEnd/>
          </a:ln>
        </p:spPr>
        <p:txBody>
          <a:bodyPr>
            <a:spAutoFit/>
          </a:bodyPr>
          <a:lstStyle/>
          <a:p>
            <a:pPr algn="ctr"/>
            <a:r>
              <a:rPr lang="ru-RU" sz="2000" b="1" i="1">
                <a:latin typeface="Times New Roman" pitchFamily="18" charset="0"/>
                <a:cs typeface="Times New Roman" pitchFamily="18" charset="0"/>
              </a:rPr>
              <a:t>Все эти события несовме</a:t>
            </a:r>
          </a:p>
          <a:p>
            <a:pPr algn="ctr"/>
            <a:r>
              <a:rPr lang="ru-RU" sz="2000" b="1" i="1">
                <a:latin typeface="Times New Roman" pitchFamily="18" charset="0"/>
                <a:cs typeface="Times New Roman" pitchFamily="18" charset="0"/>
              </a:rPr>
              <a:t>стны</a:t>
            </a:r>
            <a:endParaRPr lang="en-US" sz="2000" b="1" i="1">
              <a:latin typeface="Times New Roman" pitchFamily="18" charset="0"/>
              <a:cs typeface="Times New Roman" pitchFamily="18" charset="0"/>
            </a:endParaRPr>
          </a:p>
          <a:p>
            <a:endParaRPr lang="ru-RU" b="1" i="1">
              <a:latin typeface="Times New Roman" pitchFamily="18" charset="0"/>
              <a:cs typeface="Times New Roman" pitchFamily="18" charset="0"/>
            </a:endParaRPr>
          </a:p>
        </p:txBody>
      </p:sp>
      <p:sp>
        <p:nvSpPr>
          <p:cNvPr id="22" name="Правая фигурная скобка 21"/>
          <p:cNvSpPr/>
          <p:nvPr/>
        </p:nvSpPr>
        <p:spPr>
          <a:xfrm>
            <a:off x="8358188" y="857250"/>
            <a:ext cx="214312" cy="1357313"/>
          </a:xfrm>
          <a:prstGeom prst="rightBrace">
            <a:avLst/>
          </a:prstGeom>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ru-RU"/>
          </a:p>
        </p:txBody>
      </p:sp>
      <p:sp>
        <p:nvSpPr>
          <p:cNvPr id="23" name="Правая фигурная скобка 22"/>
          <p:cNvSpPr/>
          <p:nvPr/>
        </p:nvSpPr>
        <p:spPr>
          <a:xfrm>
            <a:off x="7429500" y="2643188"/>
            <a:ext cx="357188" cy="2500312"/>
          </a:xfrm>
          <a:prstGeom prst="rightBrace">
            <a:avLst/>
          </a:prstGeom>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ru-RU"/>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ox(in)">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ox(in)">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grpId="0" nodeType="clickEffect">
                                  <p:stCondLst>
                                    <p:cond delay="0"/>
                                  </p:stCondLst>
                                  <p:childTnLst>
                                    <p:set>
                                      <p:cBhvr>
                                        <p:cTn id="16" dur="1" fill="hold">
                                          <p:stCondLst>
                                            <p:cond delay="0"/>
                                          </p:stCondLst>
                                        </p:cTn>
                                        <p:tgtEl>
                                          <p:spTgt spid="22"/>
                                        </p:tgtEl>
                                        <p:attrNameLst>
                                          <p:attrName>style.visibility</p:attrName>
                                        </p:attrNameLst>
                                      </p:cBhvr>
                                      <p:to>
                                        <p:strVal val="visible"/>
                                      </p:to>
                                    </p:set>
                                    <p:animEffect transition="in" filter="box(in)">
                                      <p:cBhvr>
                                        <p:cTn id="17" dur="500"/>
                                        <p:tgtEl>
                                          <p:spTgt spid="22"/>
                                        </p:tgtEl>
                                      </p:cBhvr>
                                    </p:animEffect>
                                  </p:childTnLst>
                                </p:cTn>
                              </p:par>
                            </p:childTnLst>
                          </p:cTn>
                        </p:par>
                      </p:childTnLst>
                    </p:cTn>
                  </p:par>
                  <p:par>
                    <p:cTn id="18" fill="hold">
                      <p:stCondLst>
                        <p:cond delay="indefinite"/>
                      </p:stCondLst>
                      <p:childTnLst>
                        <p:par>
                          <p:cTn id="19" fill="hold">
                            <p:stCondLst>
                              <p:cond delay="0"/>
                            </p:stCondLst>
                            <p:childTnLst>
                              <p:par>
                                <p:cTn id="20" presetID="4" presetClass="entr" presetSubtype="16"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box(in)">
                                      <p:cBhvr>
                                        <p:cTn id="22" dur="500"/>
                                        <p:tgtEl>
                                          <p:spTgt spid="6"/>
                                        </p:tgtEl>
                                      </p:cBhvr>
                                    </p:animEffect>
                                  </p:childTnLst>
                                </p:cTn>
                              </p:par>
                            </p:childTnLst>
                          </p:cTn>
                        </p:par>
                      </p:childTnLst>
                    </p:cTn>
                  </p:par>
                  <p:par>
                    <p:cTn id="23" fill="hold">
                      <p:stCondLst>
                        <p:cond delay="indefinite"/>
                      </p:stCondLst>
                      <p:childTnLst>
                        <p:par>
                          <p:cTn id="24" fill="hold">
                            <p:stCondLst>
                              <p:cond delay="0"/>
                            </p:stCondLst>
                            <p:childTnLst>
                              <p:par>
                                <p:cTn id="25" presetID="4" presetClass="entr" presetSubtype="16" fill="hold" nodeType="click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box(in)">
                                      <p:cBhvr>
                                        <p:cTn id="27" dur="500"/>
                                        <p:tgtEl>
                                          <p:spTgt spid="13"/>
                                        </p:tgtEl>
                                      </p:cBhvr>
                                    </p:animEffect>
                                  </p:childTnLst>
                                </p:cTn>
                              </p:par>
                            </p:childTnLst>
                          </p:cTn>
                        </p:par>
                      </p:childTnLst>
                    </p:cTn>
                  </p:par>
                  <p:par>
                    <p:cTn id="28" fill="hold">
                      <p:stCondLst>
                        <p:cond delay="indefinite"/>
                      </p:stCondLst>
                      <p:childTnLst>
                        <p:par>
                          <p:cTn id="29" fill="hold">
                            <p:stCondLst>
                              <p:cond delay="0"/>
                            </p:stCondLst>
                            <p:childTnLst>
                              <p:par>
                                <p:cTn id="30" presetID="4" presetClass="entr" presetSubtype="16" fill="hold" grpId="0" nodeType="clickEffect">
                                  <p:stCondLst>
                                    <p:cond delay="0"/>
                                  </p:stCondLst>
                                  <p:childTnLst>
                                    <p:set>
                                      <p:cBhvr>
                                        <p:cTn id="31" dur="1" fill="hold">
                                          <p:stCondLst>
                                            <p:cond delay="0"/>
                                          </p:stCondLst>
                                        </p:cTn>
                                        <p:tgtEl>
                                          <p:spTgt spid="12299"/>
                                        </p:tgtEl>
                                        <p:attrNameLst>
                                          <p:attrName>style.visibility</p:attrName>
                                        </p:attrNameLst>
                                      </p:cBhvr>
                                      <p:to>
                                        <p:strVal val="visible"/>
                                      </p:to>
                                    </p:set>
                                    <p:animEffect transition="in" filter="box(in)">
                                      <p:cBhvr>
                                        <p:cTn id="32" dur="500"/>
                                        <p:tgtEl>
                                          <p:spTgt spid="12299"/>
                                        </p:tgtEl>
                                      </p:cBhvr>
                                    </p:animEffect>
                                  </p:childTnLst>
                                </p:cTn>
                              </p:par>
                            </p:childTnLst>
                          </p:cTn>
                        </p:par>
                      </p:childTnLst>
                    </p:cTn>
                  </p:par>
                  <p:par>
                    <p:cTn id="33" fill="hold">
                      <p:stCondLst>
                        <p:cond delay="indefinite"/>
                      </p:stCondLst>
                      <p:childTnLst>
                        <p:par>
                          <p:cTn id="34" fill="hold">
                            <p:stCondLst>
                              <p:cond delay="0"/>
                            </p:stCondLst>
                            <p:childTnLst>
                              <p:par>
                                <p:cTn id="35" presetID="4" presetClass="entr" presetSubtype="16" fill="hold" grpId="0" nodeType="clickEffect">
                                  <p:stCondLst>
                                    <p:cond delay="0"/>
                                  </p:stCondLst>
                                  <p:childTnLst>
                                    <p:set>
                                      <p:cBhvr>
                                        <p:cTn id="36" dur="1" fill="hold">
                                          <p:stCondLst>
                                            <p:cond delay="0"/>
                                          </p:stCondLst>
                                        </p:cTn>
                                        <p:tgtEl>
                                          <p:spTgt spid="8"/>
                                        </p:tgtEl>
                                        <p:attrNameLst>
                                          <p:attrName>style.visibility</p:attrName>
                                        </p:attrNameLst>
                                      </p:cBhvr>
                                      <p:to>
                                        <p:strVal val="visible"/>
                                      </p:to>
                                    </p:set>
                                    <p:animEffect transition="in" filter="box(in)">
                                      <p:cBhvr>
                                        <p:cTn id="37" dur="500"/>
                                        <p:tgtEl>
                                          <p:spTgt spid="8"/>
                                        </p:tgtEl>
                                      </p:cBhvr>
                                    </p:animEffect>
                                  </p:childTnLst>
                                </p:cTn>
                              </p:par>
                            </p:childTnLst>
                          </p:cTn>
                        </p:par>
                      </p:childTnLst>
                    </p:cTn>
                  </p:par>
                  <p:par>
                    <p:cTn id="38" fill="hold">
                      <p:stCondLst>
                        <p:cond delay="indefinite"/>
                      </p:stCondLst>
                      <p:childTnLst>
                        <p:par>
                          <p:cTn id="39" fill="hold">
                            <p:stCondLst>
                              <p:cond delay="0"/>
                            </p:stCondLst>
                            <p:childTnLst>
                              <p:par>
                                <p:cTn id="40" presetID="4" presetClass="entr" presetSubtype="16" fill="hold" nodeType="clickEffect">
                                  <p:stCondLst>
                                    <p:cond delay="0"/>
                                  </p:stCondLst>
                                  <p:childTnLst>
                                    <p:set>
                                      <p:cBhvr>
                                        <p:cTn id="41" dur="1" fill="hold">
                                          <p:stCondLst>
                                            <p:cond delay="0"/>
                                          </p:stCondLst>
                                        </p:cTn>
                                        <p:tgtEl>
                                          <p:spTgt spid="14"/>
                                        </p:tgtEl>
                                        <p:attrNameLst>
                                          <p:attrName>style.visibility</p:attrName>
                                        </p:attrNameLst>
                                      </p:cBhvr>
                                      <p:to>
                                        <p:strVal val="visible"/>
                                      </p:to>
                                    </p:set>
                                    <p:animEffect transition="in" filter="box(in)">
                                      <p:cBhvr>
                                        <p:cTn id="42" dur="500"/>
                                        <p:tgtEl>
                                          <p:spTgt spid="14"/>
                                        </p:tgtEl>
                                      </p:cBhvr>
                                    </p:animEffect>
                                  </p:childTnLst>
                                </p:cTn>
                              </p:par>
                            </p:childTnLst>
                          </p:cTn>
                        </p:par>
                      </p:childTnLst>
                    </p:cTn>
                  </p:par>
                  <p:par>
                    <p:cTn id="43" fill="hold">
                      <p:stCondLst>
                        <p:cond delay="indefinite"/>
                      </p:stCondLst>
                      <p:childTnLst>
                        <p:par>
                          <p:cTn id="44" fill="hold">
                            <p:stCondLst>
                              <p:cond delay="0"/>
                            </p:stCondLst>
                            <p:childTnLst>
                              <p:par>
                                <p:cTn id="45" presetID="4" presetClass="entr" presetSubtype="16" fill="hold" grpId="0" nodeType="clickEffect">
                                  <p:stCondLst>
                                    <p:cond delay="0"/>
                                  </p:stCondLst>
                                  <p:childTnLst>
                                    <p:set>
                                      <p:cBhvr>
                                        <p:cTn id="46" dur="1" fill="hold">
                                          <p:stCondLst>
                                            <p:cond delay="0"/>
                                          </p:stCondLst>
                                        </p:cTn>
                                        <p:tgtEl>
                                          <p:spTgt spid="12301"/>
                                        </p:tgtEl>
                                        <p:attrNameLst>
                                          <p:attrName>style.visibility</p:attrName>
                                        </p:attrNameLst>
                                      </p:cBhvr>
                                      <p:to>
                                        <p:strVal val="visible"/>
                                      </p:to>
                                    </p:set>
                                    <p:animEffect transition="in" filter="box(in)">
                                      <p:cBhvr>
                                        <p:cTn id="47" dur="500"/>
                                        <p:tgtEl>
                                          <p:spTgt spid="12301"/>
                                        </p:tgtEl>
                                      </p:cBhvr>
                                    </p:animEffect>
                                  </p:childTnLst>
                                </p:cTn>
                              </p:par>
                            </p:childTnLst>
                          </p:cTn>
                        </p:par>
                      </p:childTnLst>
                    </p:cTn>
                  </p:par>
                  <p:par>
                    <p:cTn id="48" fill="hold">
                      <p:stCondLst>
                        <p:cond delay="indefinite"/>
                      </p:stCondLst>
                      <p:childTnLst>
                        <p:par>
                          <p:cTn id="49" fill="hold">
                            <p:stCondLst>
                              <p:cond delay="0"/>
                            </p:stCondLst>
                            <p:childTnLst>
                              <p:par>
                                <p:cTn id="50" presetID="4" presetClass="entr" presetSubtype="16" fill="hold" grpId="0" nodeType="clickEffect">
                                  <p:stCondLst>
                                    <p:cond delay="0"/>
                                  </p:stCondLst>
                                  <p:childTnLst>
                                    <p:set>
                                      <p:cBhvr>
                                        <p:cTn id="51" dur="1" fill="hold">
                                          <p:stCondLst>
                                            <p:cond delay="0"/>
                                          </p:stCondLst>
                                        </p:cTn>
                                        <p:tgtEl>
                                          <p:spTgt spid="18"/>
                                        </p:tgtEl>
                                        <p:attrNameLst>
                                          <p:attrName>style.visibility</p:attrName>
                                        </p:attrNameLst>
                                      </p:cBhvr>
                                      <p:to>
                                        <p:strVal val="visible"/>
                                      </p:to>
                                    </p:set>
                                    <p:animEffect transition="in" filter="box(in)">
                                      <p:cBhvr>
                                        <p:cTn id="52" dur="500"/>
                                        <p:tgtEl>
                                          <p:spTgt spid="18"/>
                                        </p:tgtEl>
                                      </p:cBhvr>
                                    </p:animEffect>
                                  </p:childTnLst>
                                </p:cTn>
                              </p:par>
                            </p:childTnLst>
                          </p:cTn>
                        </p:par>
                      </p:childTnLst>
                    </p:cTn>
                  </p:par>
                  <p:par>
                    <p:cTn id="53" fill="hold">
                      <p:stCondLst>
                        <p:cond delay="indefinite"/>
                      </p:stCondLst>
                      <p:childTnLst>
                        <p:par>
                          <p:cTn id="54" fill="hold">
                            <p:stCondLst>
                              <p:cond delay="0"/>
                            </p:stCondLst>
                            <p:childTnLst>
                              <p:par>
                                <p:cTn id="55" presetID="4" presetClass="entr" presetSubtype="16" fill="hold" nodeType="clickEffect">
                                  <p:stCondLst>
                                    <p:cond delay="0"/>
                                  </p:stCondLst>
                                  <p:childTnLst>
                                    <p:set>
                                      <p:cBhvr>
                                        <p:cTn id="56" dur="1" fill="hold">
                                          <p:stCondLst>
                                            <p:cond delay="0"/>
                                          </p:stCondLst>
                                        </p:cTn>
                                        <p:tgtEl>
                                          <p:spTgt spid="7"/>
                                        </p:tgtEl>
                                        <p:attrNameLst>
                                          <p:attrName>style.visibility</p:attrName>
                                        </p:attrNameLst>
                                      </p:cBhvr>
                                      <p:to>
                                        <p:strVal val="visible"/>
                                      </p:to>
                                    </p:set>
                                    <p:animEffect transition="in" filter="box(in)">
                                      <p:cBhvr>
                                        <p:cTn id="57" dur="500"/>
                                        <p:tgtEl>
                                          <p:spTgt spid="7"/>
                                        </p:tgtEl>
                                      </p:cBhvr>
                                    </p:animEffect>
                                  </p:childTnLst>
                                </p:cTn>
                              </p:par>
                            </p:childTnLst>
                          </p:cTn>
                        </p:par>
                      </p:childTnLst>
                    </p:cTn>
                  </p:par>
                  <p:par>
                    <p:cTn id="58" fill="hold">
                      <p:stCondLst>
                        <p:cond delay="indefinite"/>
                      </p:stCondLst>
                      <p:childTnLst>
                        <p:par>
                          <p:cTn id="59" fill="hold">
                            <p:stCondLst>
                              <p:cond delay="0"/>
                            </p:stCondLst>
                            <p:childTnLst>
                              <p:par>
                                <p:cTn id="60" presetID="4" presetClass="entr" presetSubtype="16" fill="hold" grpId="0" nodeType="clickEffect">
                                  <p:stCondLst>
                                    <p:cond delay="0"/>
                                  </p:stCondLst>
                                  <p:childTnLst>
                                    <p:set>
                                      <p:cBhvr>
                                        <p:cTn id="61" dur="1" fill="hold">
                                          <p:stCondLst>
                                            <p:cond delay="0"/>
                                          </p:stCondLst>
                                        </p:cTn>
                                        <p:tgtEl>
                                          <p:spTgt spid="20"/>
                                        </p:tgtEl>
                                        <p:attrNameLst>
                                          <p:attrName>style.visibility</p:attrName>
                                        </p:attrNameLst>
                                      </p:cBhvr>
                                      <p:to>
                                        <p:strVal val="visible"/>
                                      </p:to>
                                    </p:set>
                                    <p:animEffect transition="in" filter="box(in)">
                                      <p:cBhvr>
                                        <p:cTn id="62" dur="500"/>
                                        <p:tgtEl>
                                          <p:spTgt spid="20"/>
                                        </p:tgtEl>
                                      </p:cBhvr>
                                    </p:animEffect>
                                  </p:childTnLst>
                                </p:cTn>
                              </p:par>
                            </p:childTnLst>
                          </p:cTn>
                        </p:par>
                      </p:childTnLst>
                    </p:cTn>
                  </p:par>
                  <p:par>
                    <p:cTn id="63" fill="hold">
                      <p:stCondLst>
                        <p:cond delay="indefinite"/>
                      </p:stCondLst>
                      <p:childTnLst>
                        <p:par>
                          <p:cTn id="64" fill="hold">
                            <p:stCondLst>
                              <p:cond delay="0"/>
                            </p:stCondLst>
                            <p:childTnLst>
                              <p:par>
                                <p:cTn id="65" presetID="4" presetClass="entr" presetSubtype="16" fill="hold" grpId="0" nodeType="clickEffect">
                                  <p:stCondLst>
                                    <p:cond delay="0"/>
                                  </p:stCondLst>
                                  <p:childTnLst>
                                    <p:set>
                                      <p:cBhvr>
                                        <p:cTn id="66" dur="1" fill="hold">
                                          <p:stCondLst>
                                            <p:cond delay="0"/>
                                          </p:stCondLst>
                                        </p:cTn>
                                        <p:tgtEl>
                                          <p:spTgt spid="23"/>
                                        </p:tgtEl>
                                        <p:attrNameLst>
                                          <p:attrName>style.visibility</p:attrName>
                                        </p:attrNameLst>
                                      </p:cBhvr>
                                      <p:to>
                                        <p:strVal val="visible"/>
                                      </p:to>
                                    </p:set>
                                    <p:animEffect transition="in" filter="box(in)">
                                      <p:cBhvr>
                                        <p:cTn id="67" dur="500"/>
                                        <p:tgtEl>
                                          <p:spTgt spid="23"/>
                                        </p:tgtEl>
                                      </p:cBhvr>
                                    </p:animEffect>
                                  </p:childTnLst>
                                </p:cTn>
                              </p:par>
                            </p:childTnLst>
                          </p:cTn>
                        </p:par>
                      </p:childTnLst>
                    </p:cTn>
                  </p:par>
                  <p:par>
                    <p:cTn id="68" fill="hold">
                      <p:stCondLst>
                        <p:cond delay="indefinite"/>
                      </p:stCondLst>
                      <p:childTnLst>
                        <p:par>
                          <p:cTn id="69" fill="hold">
                            <p:stCondLst>
                              <p:cond delay="0"/>
                            </p:stCondLst>
                            <p:childTnLst>
                              <p:par>
                                <p:cTn id="70" presetID="4" presetClass="entr" presetSubtype="16" fill="hold" grpId="0" nodeType="clickEffect">
                                  <p:stCondLst>
                                    <p:cond delay="0"/>
                                  </p:stCondLst>
                                  <p:childTnLst>
                                    <p:set>
                                      <p:cBhvr>
                                        <p:cTn id="71" dur="1" fill="hold">
                                          <p:stCondLst>
                                            <p:cond delay="0"/>
                                          </p:stCondLst>
                                        </p:cTn>
                                        <p:tgtEl>
                                          <p:spTgt spid="21"/>
                                        </p:tgtEl>
                                        <p:attrNameLst>
                                          <p:attrName>style.visibility</p:attrName>
                                        </p:attrNameLst>
                                      </p:cBhvr>
                                      <p:to>
                                        <p:strVal val="visible"/>
                                      </p:to>
                                    </p:set>
                                    <p:animEffect transition="in" filter="box(in)">
                                      <p:cBhvr>
                                        <p:cTn id="72" dur="500"/>
                                        <p:tgtEl>
                                          <p:spTgt spid="21"/>
                                        </p:tgtEl>
                                      </p:cBhvr>
                                    </p:animEffect>
                                  </p:childTnLst>
                                </p:cTn>
                              </p:par>
                            </p:childTnLst>
                          </p:cTn>
                        </p:par>
                      </p:childTnLst>
                    </p:cTn>
                  </p:par>
                  <p:par>
                    <p:cTn id="73" fill="hold">
                      <p:stCondLst>
                        <p:cond delay="indefinite"/>
                      </p:stCondLst>
                      <p:childTnLst>
                        <p:par>
                          <p:cTn id="74" fill="hold">
                            <p:stCondLst>
                              <p:cond delay="0"/>
                            </p:stCondLst>
                            <p:childTnLst>
                              <p:par>
                                <p:cTn id="75" presetID="4" presetClass="entr" presetSubtype="16" fill="hold" grpId="0" nodeType="clickEffect">
                                  <p:stCondLst>
                                    <p:cond delay="0"/>
                                  </p:stCondLst>
                                  <p:childTnLst>
                                    <p:set>
                                      <p:cBhvr>
                                        <p:cTn id="76" dur="1" fill="hold">
                                          <p:stCondLst>
                                            <p:cond delay="0"/>
                                          </p:stCondLst>
                                        </p:cTn>
                                        <p:tgtEl>
                                          <p:spTgt spid="10"/>
                                        </p:tgtEl>
                                        <p:attrNameLst>
                                          <p:attrName>style.visibility</p:attrName>
                                        </p:attrNameLst>
                                      </p:cBhvr>
                                      <p:to>
                                        <p:strVal val="visible"/>
                                      </p:to>
                                    </p:set>
                                    <p:animEffect transition="in" filter="box(in)">
                                      <p:cBhvr>
                                        <p:cTn id="77" dur="500"/>
                                        <p:tgtEl>
                                          <p:spTgt spid="10"/>
                                        </p:tgtEl>
                                      </p:cBhvr>
                                    </p:animEffect>
                                  </p:childTnLst>
                                </p:cTn>
                              </p:par>
                            </p:childTnLst>
                          </p:cTn>
                        </p:par>
                      </p:childTnLst>
                    </p:cTn>
                  </p:par>
                  <p:par>
                    <p:cTn id="78" fill="hold">
                      <p:stCondLst>
                        <p:cond delay="indefinite"/>
                      </p:stCondLst>
                      <p:childTnLst>
                        <p:par>
                          <p:cTn id="79" fill="hold">
                            <p:stCondLst>
                              <p:cond delay="0"/>
                            </p:stCondLst>
                            <p:childTnLst>
                              <p:par>
                                <p:cTn id="80" presetID="4" presetClass="entr" presetSubtype="16" fill="hold" grpId="0" nodeType="clickEffect">
                                  <p:stCondLst>
                                    <p:cond delay="0"/>
                                  </p:stCondLst>
                                  <p:childTnLst>
                                    <p:set>
                                      <p:cBhvr>
                                        <p:cTn id="81" dur="1" fill="hold">
                                          <p:stCondLst>
                                            <p:cond delay="0"/>
                                          </p:stCondLst>
                                        </p:cTn>
                                        <p:tgtEl>
                                          <p:spTgt spid="12303"/>
                                        </p:tgtEl>
                                        <p:attrNameLst>
                                          <p:attrName>style.visibility</p:attrName>
                                        </p:attrNameLst>
                                      </p:cBhvr>
                                      <p:to>
                                        <p:strVal val="visible"/>
                                      </p:to>
                                    </p:set>
                                    <p:animEffect transition="in" filter="box(in)">
                                      <p:cBhvr>
                                        <p:cTn id="82" dur="500"/>
                                        <p:tgtEl>
                                          <p:spTgt spid="12303"/>
                                        </p:tgtEl>
                                      </p:cBhvr>
                                    </p:animEffect>
                                  </p:childTnLst>
                                </p:cTn>
                              </p:par>
                            </p:childTnLst>
                          </p:cTn>
                        </p:par>
                      </p:childTnLst>
                    </p:cTn>
                  </p:par>
                  <p:par>
                    <p:cTn id="83" fill="hold">
                      <p:stCondLst>
                        <p:cond delay="indefinite"/>
                      </p:stCondLst>
                      <p:childTnLst>
                        <p:par>
                          <p:cTn id="84" fill="hold">
                            <p:stCondLst>
                              <p:cond delay="0"/>
                            </p:stCondLst>
                            <p:childTnLst>
                              <p:par>
                                <p:cTn id="85" presetID="4" presetClass="entr" presetSubtype="16" fill="hold" grpId="0" nodeType="clickEffect">
                                  <p:stCondLst>
                                    <p:cond delay="0"/>
                                  </p:stCondLst>
                                  <p:childTnLst>
                                    <p:set>
                                      <p:cBhvr>
                                        <p:cTn id="86" dur="1" fill="hold">
                                          <p:stCondLst>
                                            <p:cond delay="0"/>
                                          </p:stCondLst>
                                        </p:cTn>
                                        <p:tgtEl>
                                          <p:spTgt spid="12304"/>
                                        </p:tgtEl>
                                        <p:attrNameLst>
                                          <p:attrName>style.visibility</p:attrName>
                                        </p:attrNameLst>
                                      </p:cBhvr>
                                      <p:to>
                                        <p:strVal val="visible"/>
                                      </p:to>
                                    </p:set>
                                    <p:animEffect transition="in" filter="box(in)">
                                      <p:cBhvr>
                                        <p:cTn id="87" dur="500"/>
                                        <p:tgtEl>
                                          <p:spTgt spid="1230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12299" grpId="0"/>
      <p:bldP spid="8" grpId="0"/>
      <p:bldP spid="12301" grpId="0"/>
      <p:bldP spid="10" grpId="0"/>
      <p:bldP spid="12303" grpId="0"/>
      <p:bldP spid="12304" grpId="0"/>
      <p:bldP spid="18" grpId="0"/>
      <p:bldP spid="20" grpId="0"/>
      <p:bldP spid="21" grpId="0"/>
      <p:bldP spid="22" grpId="0" animBg="1"/>
      <p:bldP spid="23"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Заголовок 1"/>
          <p:cNvSpPr>
            <a:spLocks noGrp="1"/>
          </p:cNvSpPr>
          <p:nvPr>
            <p:ph type="title" idx="4294967295"/>
          </p:nvPr>
        </p:nvSpPr>
        <p:spPr>
          <a:xfrm>
            <a:off x="642938" y="785813"/>
            <a:ext cx="8501062" cy="1143000"/>
          </a:xfrm>
        </p:spPr>
        <p:txBody>
          <a:bodyPr/>
          <a:lstStyle/>
          <a:p>
            <a:pPr algn="l"/>
            <a:r>
              <a:rPr lang="ru-RU" sz="2100" b="1" smtClean="0"/>
              <a:t/>
            </a:r>
            <a:br>
              <a:rPr lang="ru-RU" sz="2100" b="1" smtClean="0"/>
            </a:br>
            <a:r>
              <a:rPr lang="ru-RU" sz="2100" b="1" smtClean="0"/>
              <a:t/>
            </a:r>
            <a:br>
              <a:rPr lang="ru-RU" sz="2100" b="1" smtClean="0"/>
            </a:br>
            <a:r>
              <a:rPr lang="ru-RU" sz="2100" b="1" smtClean="0">
                <a:solidFill>
                  <a:schemeClr val="bg1"/>
                </a:solidFill>
              </a:rPr>
              <a:t>№ 320</a:t>
            </a:r>
            <a:r>
              <a:rPr lang="en-US" sz="2100" b="1" smtClean="0">
                <a:solidFill>
                  <a:schemeClr val="bg1"/>
                </a:solidFill>
              </a:rPr>
              <a:t>180</a:t>
            </a:r>
            <a:r>
              <a:rPr lang="ru-RU" sz="2100" smtClean="0"/>
              <a:t/>
            </a:r>
            <a:br>
              <a:rPr lang="ru-RU" sz="2100" smtClean="0"/>
            </a:br>
            <a:r>
              <a:rPr lang="ru-RU" sz="2400" b="1" i="1" smtClean="0"/>
              <a:t>Ковбой Джон попадает в муху на стене с вероятностью 0,9, если стреляет из пристрелянного револьвера. Если Джон стреляет из непристрелянного револьвера, то он попадает в муху с вероятностью 0,2. На столе лежит 10 револьверов, из них только 4 пристрелянные. Ковбой Джон видит на стене муху, наудачу хватает первый попавшийся револьвер и стреляет в муху. Найдите вероятность того, что Джон промахнётся.</a:t>
            </a:r>
          </a:p>
        </p:txBody>
      </p:sp>
      <p:sp>
        <p:nvSpPr>
          <p:cNvPr id="4" name="Дата 3"/>
          <p:cNvSpPr txBox="1">
            <a:spLocks noGrp="1"/>
          </p:cNvSpPr>
          <p:nvPr/>
        </p:nvSpPr>
        <p:spPr>
          <a:xfrm>
            <a:off x="457200" y="6356350"/>
            <a:ext cx="2133600" cy="365125"/>
          </a:xfrm>
          <a:prstGeom prst="rect">
            <a:avLst/>
          </a:prstGeom>
          <a:noFill/>
        </p:spPr>
        <p:txBody>
          <a:bodyPr anchor="ctr"/>
          <a:lstStyle/>
          <a:p>
            <a:pPr fontAlgn="auto">
              <a:spcBef>
                <a:spcPts val="0"/>
              </a:spcBef>
              <a:spcAft>
                <a:spcPts val="0"/>
              </a:spcAft>
              <a:defRPr/>
            </a:pPr>
            <a:fld id="{DD9845EC-924B-40A2-B7F1-A3AF9F6B9CA7}" type="datetime1">
              <a:rPr lang="ru-RU" sz="1200">
                <a:solidFill>
                  <a:schemeClr val="tx1">
                    <a:tint val="75000"/>
                  </a:schemeClr>
                </a:solidFill>
                <a:latin typeface="+mn-lt"/>
                <a:cs typeface="+mn-cs"/>
              </a:rPr>
              <a:pPr fontAlgn="auto">
                <a:spcBef>
                  <a:spcPts val="0"/>
                </a:spcBef>
                <a:spcAft>
                  <a:spcPts val="0"/>
                </a:spcAft>
                <a:defRPr/>
              </a:pPr>
              <a:t>11.11.2013</a:t>
            </a:fld>
            <a:endParaRPr lang="ru-RU" sz="1200">
              <a:solidFill>
                <a:schemeClr val="tx1">
                  <a:tint val="75000"/>
                </a:schemeClr>
              </a:solidFill>
              <a:latin typeface="+mn-lt"/>
              <a:cs typeface="+mn-cs"/>
            </a:endParaRPr>
          </a:p>
        </p:txBody>
      </p:sp>
      <p:sp>
        <p:nvSpPr>
          <p:cNvPr id="5" name="Номер слайда 4"/>
          <p:cNvSpPr txBox="1">
            <a:spLocks noGrp="1"/>
          </p:cNvSpPr>
          <p:nvPr/>
        </p:nvSpPr>
        <p:spPr>
          <a:xfrm>
            <a:off x="6553200" y="6356350"/>
            <a:ext cx="2133600" cy="365125"/>
          </a:xfrm>
          <a:prstGeom prst="rect">
            <a:avLst/>
          </a:prstGeom>
          <a:noFill/>
        </p:spPr>
        <p:txBody>
          <a:bodyPr anchor="ctr"/>
          <a:lstStyle/>
          <a:p>
            <a:pPr algn="r" fontAlgn="auto">
              <a:spcBef>
                <a:spcPts val="0"/>
              </a:spcBef>
              <a:spcAft>
                <a:spcPts val="0"/>
              </a:spcAft>
              <a:defRPr/>
            </a:pPr>
            <a:fld id="{DD0918D9-B8D4-4117-88B4-13BA4009E9C4}" type="slidenum">
              <a:rPr lang="ru-RU" sz="1200">
                <a:solidFill>
                  <a:schemeClr val="tx1">
                    <a:tint val="75000"/>
                  </a:schemeClr>
                </a:solidFill>
                <a:latin typeface="+mn-lt"/>
                <a:cs typeface="+mn-cs"/>
              </a:rPr>
              <a:pPr algn="r" fontAlgn="auto">
                <a:spcBef>
                  <a:spcPts val="0"/>
                </a:spcBef>
                <a:spcAft>
                  <a:spcPts val="0"/>
                </a:spcAft>
                <a:defRPr/>
              </a:pPr>
              <a:t>49</a:t>
            </a:fld>
            <a:endParaRPr lang="ru-RU" sz="1200">
              <a:solidFill>
                <a:schemeClr val="tx1">
                  <a:tint val="75000"/>
                </a:schemeClr>
              </a:solidFill>
              <a:latin typeface="+mn-lt"/>
              <a:cs typeface="+mn-cs"/>
            </a:endParaRPr>
          </a:p>
        </p:txBody>
      </p:sp>
      <p:sp>
        <p:nvSpPr>
          <p:cNvPr id="59397" name="Прямоугольник 5"/>
          <p:cNvSpPr>
            <a:spLocks noChangeArrowheads="1"/>
          </p:cNvSpPr>
          <p:nvPr/>
        </p:nvSpPr>
        <p:spPr bwMode="auto">
          <a:xfrm>
            <a:off x="4071938" y="3000375"/>
            <a:ext cx="1495425" cy="461963"/>
          </a:xfrm>
          <a:prstGeom prst="rect">
            <a:avLst/>
          </a:prstGeom>
          <a:noFill/>
          <a:ln w="9525">
            <a:noFill/>
            <a:miter lim="800000"/>
            <a:headEnd/>
            <a:tailEnd/>
          </a:ln>
        </p:spPr>
        <p:txBody>
          <a:bodyPr wrap="none">
            <a:spAutoFit/>
          </a:bodyPr>
          <a:lstStyle/>
          <a:p>
            <a:r>
              <a:rPr lang="ru-RU" sz="2400" b="1">
                <a:latin typeface="Times New Roman" pitchFamily="18" charset="0"/>
                <a:cs typeface="Times New Roman" pitchFamily="18" charset="0"/>
              </a:rPr>
              <a:t>Решение:</a:t>
            </a:r>
          </a:p>
        </p:txBody>
      </p:sp>
      <p:sp>
        <p:nvSpPr>
          <p:cNvPr id="7" name="TextBox 6"/>
          <p:cNvSpPr txBox="1">
            <a:spLocks noChangeArrowheads="1"/>
          </p:cNvSpPr>
          <p:nvPr/>
        </p:nvSpPr>
        <p:spPr bwMode="auto">
          <a:xfrm>
            <a:off x="428625" y="4572000"/>
            <a:ext cx="7715250" cy="738188"/>
          </a:xfrm>
          <a:prstGeom prst="rect">
            <a:avLst/>
          </a:prstGeom>
          <a:noFill/>
          <a:ln w="9525">
            <a:noFill/>
            <a:miter lim="800000"/>
            <a:headEnd/>
            <a:tailEnd/>
          </a:ln>
        </p:spPr>
        <p:txBody>
          <a:bodyPr>
            <a:spAutoFit/>
          </a:bodyPr>
          <a:lstStyle/>
          <a:p>
            <a:r>
              <a:rPr lang="ru-RU" sz="2400" b="1" i="1">
                <a:latin typeface="Times New Roman" pitchFamily="18" charset="0"/>
                <a:cs typeface="Times New Roman" pitchFamily="18" charset="0"/>
              </a:rPr>
              <a:t>Событие А – взял пристрелянный. Р(А)=4</a:t>
            </a:r>
            <a:r>
              <a:rPr lang="en-US" sz="2400" b="1" i="1">
                <a:latin typeface="Times New Roman" pitchFamily="18" charset="0"/>
                <a:cs typeface="Times New Roman" pitchFamily="18" charset="0"/>
              </a:rPr>
              <a:t>/</a:t>
            </a:r>
            <a:r>
              <a:rPr lang="ru-RU" sz="2400" b="1" i="1">
                <a:latin typeface="Times New Roman" pitchFamily="18" charset="0"/>
                <a:cs typeface="Times New Roman" pitchFamily="18" charset="0"/>
              </a:rPr>
              <a:t>10=0,4</a:t>
            </a:r>
            <a:endParaRPr lang="en-US" sz="2400" b="1" i="1">
              <a:latin typeface="Times New Roman" pitchFamily="18" charset="0"/>
              <a:cs typeface="Times New Roman" pitchFamily="18" charset="0"/>
            </a:endParaRPr>
          </a:p>
          <a:p>
            <a:endParaRPr lang="ru-RU" b="1" i="1">
              <a:latin typeface="Times New Roman" pitchFamily="18" charset="0"/>
              <a:cs typeface="Times New Roman" pitchFamily="18" charset="0"/>
            </a:endParaRPr>
          </a:p>
        </p:txBody>
      </p:sp>
      <p:sp>
        <p:nvSpPr>
          <p:cNvPr id="8" name="TextBox 7"/>
          <p:cNvSpPr txBox="1">
            <a:spLocks noChangeArrowheads="1"/>
          </p:cNvSpPr>
          <p:nvPr/>
        </p:nvSpPr>
        <p:spPr bwMode="auto">
          <a:xfrm>
            <a:off x="357188" y="5286375"/>
            <a:ext cx="7715250" cy="738188"/>
          </a:xfrm>
          <a:prstGeom prst="rect">
            <a:avLst/>
          </a:prstGeom>
          <a:noFill/>
          <a:ln w="9525">
            <a:noFill/>
            <a:miter lim="800000"/>
            <a:headEnd/>
            <a:tailEnd/>
          </a:ln>
        </p:spPr>
        <p:txBody>
          <a:bodyPr>
            <a:spAutoFit/>
          </a:bodyPr>
          <a:lstStyle/>
          <a:p>
            <a:r>
              <a:rPr lang="ru-RU" sz="2400" b="1" i="1">
                <a:latin typeface="Times New Roman" pitchFamily="18" charset="0"/>
                <a:cs typeface="Times New Roman" pitchFamily="18" charset="0"/>
              </a:rPr>
              <a:t>Событие В – взял непристрелянный. Р(В)=1-Р(А)=0,6</a:t>
            </a:r>
            <a:endParaRPr lang="en-US" sz="2400" b="1" i="1">
              <a:latin typeface="Times New Roman" pitchFamily="18" charset="0"/>
              <a:cs typeface="Times New Roman" pitchFamily="18" charset="0"/>
            </a:endParaRPr>
          </a:p>
          <a:p>
            <a:endParaRPr lang="ru-RU" b="1" i="1">
              <a:latin typeface="Times New Roman" pitchFamily="18" charset="0"/>
              <a:cs typeface="Times New Roman" pitchFamily="18" charset="0"/>
            </a:endParaRPr>
          </a:p>
        </p:txBody>
      </p:sp>
      <p:sp>
        <p:nvSpPr>
          <p:cNvPr id="10" name="TextBox 9"/>
          <p:cNvSpPr txBox="1">
            <a:spLocks noChangeArrowheads="1"/>
          </p:cNvSpPr>
          <p:nvPr/>
        </p:nvSpPr>
        <p:spPr bwMode="auto">
          <a:xfrm>
            <a:off x="500063" y="3357563"/>
            <a:ext cx="8429625" cy="738187"/>
          </a:xfrm>
          <a:prstGeom prst="rect">
            <a:avLst/>
          </a:prstGeom>
          <a:noFill/>
          <a:ln w="9525">
            <a:noFill/>
            <a:miter lim="800000"/>
            <a:headEnd/>
            <a:tailEnd/>
          </a:ln>
        </p:spPr>
        <p:txBody>
          <a:bodyPr>
            <a:spAutoFit/>
          </a:bodyPr>
          <a:lstStyle/>
          <a:p>
            <a:r>
              <a:rPr lang="ru-RU" sz="2400" b="1" i="1">
                <a:latin typeface="Times New Roman" pitchFamily="18" charset="0"/>
                <a:cs typeface="Times New Roman" pitchFamily="18" charset="0"/>
              </a:rPr>
              <a:t>Вероятность непопадания из пристрелянного=1-0,9=0,1</a:t>
            </a:r>
            <a:endParaRPr lang="en-US" sz="2400" b="1" i="1">
              <a:latin typeface="Times New Roman" pitchFamily="18" charset="0"/>
              <a:cs typeface="Times New Roman" pitchFamily="18" charset="0"/>
            </a:endParaRPr>
          </a:p>
          <a:p>
            <a:endParaRPr lang="ru-RU" b="1" i="1">
              <a:latin typeface="Times New Roman" pitchFamily="18" charset="0"/>
              <a:cs typeface="Times New Roman" pitchFamily="18" charset="0"/>
            </a:endParaRPr>
          </a:p>
        </p:txBody>
      </p:sp>
      <p:sp>
        <p:nvSpPr>
          <p:cNvPr id="11" name="TextBox 10"/>
          <p:cNvSpPr txBox="1">
            <a:spLocks noChangeArrowheads="1"/>
          </p:cNvSpPr>
          <p:nvPr/>
        </p:nvSpPr>
        <p:spPr bwMode="auto">
          <a:xfrm>
            <a:off x="428625" y="4000500"/>
            <a:ext cx="8286750" cy="738188"/>
          </a:xfrm>
          <a:prstGeom prst="rect">
            <a:avLst/>
          </a:prstGeom>
          <a:noFill/>
          <a:ln w="9525">
            <a:noFill/>
            <a:miter lim="800000"/>
            <a:headEnd/>
            <a:tailEnd/>
          </a:ln>
        </p:spPr>
        <p:txBody>
          <a:bodyPr>
            <a:spAutoFit/>
          </a:bodyPr>
          <a:lstStyle/>
          <a:p>
            <a:r>
              <a:rPr lang="ru-RU" sz="2400" b="1" i="1">
                <a:latin typeface="Times New Roman" pitchFamily="18" charset="0"/>
                <a:cs typeface="Times New Roman" pitchFamily="18" charset="0"/>
              </a:rPr>
              <a:t>Вероятность непопадания из непристрелянного=1-0,2=0,8</a:t>
            </a:r>
            <a:endParaRPr lang="en-US" sz="2400" b="1" i="1">
              <a:latin typeface="Times New Roman" pitchFamily="18" charset="0"/>
              <a:cs typeface="Times New Roman" pitchFamily="18" charset="0"/>
            </a:endParaRPr>
          </a:p>
          <a:p>
            <a:endParaRPr lang="ru-RU" b="1" i="1">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ox(in)">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box(in)">
                                      <p:cBhvr>
                                        <p:cTn id="12" dur="5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box(in)">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4" presetClass="entr" presetSubtype="16"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box(in)">
                                      <p:cBhvr>
                                        <p:cTn id="2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10" grpId="0"/>
      <p:bldP spid="11"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Дата 3"/>
          <p:cNvSpPr txBox="1">
            <a:spLocks noGrp="1"/>
          </p:cNvSpPr>
          <p:nvPr/>
        </p:nvSpPr>
        <p:spPr>
          <a:xfrm>
            <a:off x="457200" y="6356350"/>
            <a:ext cx="2133600" cy="365125"/>
          </a:xfrm>
          <a:prstGeom prst="rect">
            <a:avLst/>
          </a:prstGeom>
          <a:noFill/>
        </p:spPr>
        <p:txBody>
          <a:bodyPr anchor="ctr"/>
          <a:lstStyle/>
          <a:p>
            <a:pPr fontAlgn="auto">
              <a:spcBef>
                <a:spcPts val="0"/>
              </a:spcBef>
              <a:spcAft>
                <a:spcPts val="0"/>
              </a:spcAft>
              <a:defRPr/>
            </a:pPr>
            <a:fld id="{DD9845EC-924B-40A2-B7F1-A3AF9F6B9CA7}" type="datetime1">
              <a:rPr lang="ru-RU" sz="1200">
                <a:solidFill>
                  <a:schemeClr val="tx1">
                    <a:tint val="75000"/>
                  </a:schemeClr>
                </a:solidFill>
                <a:latin typeface="+mn-lt"/>
                <a:cs typeface="+mn-cs"/>
              </a:rPr>
              <a:pPr fontAlgn="auto">
                <a:spcBef>
                  <a:spcPts val="0"/>
                </a:spcBef>
                <a:spcAft>
                  <a:spcPts val="0"/>
                </a:spcAft>
                <a:defRPr/>
              </a:pPr>
              <a:t>11.11.2013</a:t>
            </a:fld>
            <a:endParaRPr lang="ru-RU" sz="1200">
              <a:solidFill>
                <a:schemeClr val="tx1">
                  <a:tint val="75000"/>
                </a:schemeClr>
              </a:solidFill>
              <a:latin typeface="+mn-lt"/>
              <a:cs typeface="+mn-cs"/>
            </a:endParaRPr>
          </a:p>
        </p:txBody>
      </p:sp>
      <p:sp>
        <p:nvSpPr>
          <p:cNvPr id="5" name="Номер слайда 4"/>
          <p:cNvSpPr txBox="1">
            <a:spLocks noGrp="1"/>
          </p:cNvSpPr>
          <p:nvPr/>
        </p:nvSpPr>
        <p:spPr>
          <a:xfrm>
            <a:off x="6553200" y="6356350"/>
            <a:ext cx="2133600" cy="365125"/>
          </a:xfrm>
          <a:prstGeom prst="rect">
            <a:avLst/>
          </a:prstGeom>
          <a:noFill/>
        </p:spPr>
        <p:txBody>
          <a:bodyPr anchor="ctr"/>
          <a:lstStyle/>
          <a:p>
            <a:pPr algn="r" fontAlgn="auto">
              <a:spcBef>
                <a:spcPts val="0"/>
              </a:spcBef>
              <a:spcAft>
                <a:spcPts val="0"/>
              </a:spcAft>
              <a:defRPr/>
            </a:pPr>
            <a:fld id="{291BD63E-8700-4658-91D5-964BFC75BB15}" type="slidenum">
              <a:rPr lang="ru-RU" sz="1200">
                <a:solidFill>
                  <a:schemeClr val="tx1">
                    <a:tint val="75000"/>
                  </a:schemeClr>
                </a:solidFill>
                <a:latin typeface="+mn-lt"/>
                <a:cs typeface="+mn-cs"/>
              </a:rPr>
              <a:pPr algn="r" fontAlgn="auto">
                <a:spcBef>
                  <a:spcPts val="0"/>
                </a:spcBef>
                <a:spcAft>
                  <a:spcPts val="0"/>
                </a:spcAft>
                <a:defRPr/>
              </a:pPr>
              <a:t>50</a:t>
            </a:fld>
            <a:endParaRPr lang="ru-RU" sz="1200">
              <a:solidFill>
                <a:schemeClr val="tx1">
                  <a:tint val="75000"/>
                </a:schemeClr>
              </a:solidFill>
              <a:latin typeface="+mn-lt"/>
              <a:cs typeface="+mn-cs"/>
            </a:endParaRPr>
          </a:p>
        </p:txBody>
      </p:sp>
      <p:graphicFrame>
        <p:nvGraphicFramePr>
          <p:cNvPr id="13" name="Object 2"/>
          <p:cNvGraphicFramePr>
            <a:graphicFrameLocks noChangeAspect="1"/>
          </p:cNvGraphicFramePr>
          <p:nvPr/>
        </p:nvGraphicFramePr>
        <p:xfrm>
          <a:off x="3143250" y="5643563"/>
          <a:ext cx="1922463" cy="393700"/>
        </p:xfrm>
        <a:graphic>
          <a:graphicData uri="http://schemas.openxmlformats.org/presentationml/2006/ole">
            <p:oleObj spid="_x0000_s24578" name="Формула" r:id="rId3" imgW="1054080" imgH="215640" progId="Equation.3">
              <p:embed/>
            </p:oleObj>
          </a:graphicData>
        </a:graphic>
      </p:graphicFrame>
      <p:sp>
        <p:nvSpPr>
          <p:cNvPr id="9" name="TextBox 8"/>
          <p:cNvSpPr txBox="1">
            <a:spLocks noChangeArrowheads="1"/>
          </p:cNvSpPr>
          <p:nvPr/>
        </p:nvSpPr>
        <p:spPr bwMode="auto">
          <a:xfrm>
            <a:off x="285750" y="3357563"/>
            <a:ext cx="8858250" cy="1477962"/>
          </a:xfrm>
          <a:prstGeom prst="rect">
            <a:avLst/>
          </a:prstGeom>
          <a:noFill/>
          <a:ln w="9525">
            <a:noFill/>
            <a:miter lim="800000"/>
            <a:headEnd/>
            <a:tailEnd/>
          </a:ln>
        </p:spPr>
        <p:txBody>
          <a:bodyPr>
            <a:spAutoFit/>
          </a:bodyPr>
          <a:lstStyle/>
          <a:p>
            <a:r>
              <a:rPr lang="ru-RU" sz="2400" b="1" i="1">
                <a:latin typeface="Times New Roman" pitchFamily="18" charset="0"/>
                <a:cs typeface="Times New Roman" pitchFamily="18" charset="0"/>
              </a:rPr>
              <a:t>Событие А</a:t>
            </a:r>
            <a:r>
              <a:rPr lang="ru-RU" sz="2400" b="1" i="1" baseline="-25000">
                <a:latin typeface="Times New Roman" pitchFamily="18" charset="0"/>
                <a:cs typeface="Times New Roman" pitchFamily="18" charset="0"/>
              </a:rPr>
              <a:t>1</a:t>
            </a:r>
            <a:r>
              <a:rPr lang="ru-RU" sz="2400" b="1" i="1">
                <a:latin typeface="Times New Roman" pitchFamily="18" charset="0"/>
                <a:cs typeface="Times New Roman" pitchFamily="18" charset="0"/>
              </a:rPr>
              <a:t> – взял пристрелянный и не попал. Р(А</a:t>
            </a:r>
            <a:r>
              <a:rPr lang="ru-RU" sz="2400" b="1" i="1" baseline="-25000">
                <a:latin typeface="Times New Roman" pitchFamily="18" charset="0"/>
                <a:cs typeface="Times New Roman" pitchFamily="18" charset="0"/>
              </a:rPr>
              <a:t>1</a:t>
            </a:r>
            <a:r>
              <a:rPr lang="ru-RU" sz="2400" b="1" i="1">
                <a:latin typeface="Times New Roman" pitchFamily="18" charset="0"/>
                <a:cs typeface="Times New Roman" pitchFamily="18" charset="0"/>
              </a:rPr>
              <a:t>)=Р(А)∙0,1=0,4∙0,1=0,04</a:t>
            </a:r>
            <a:r>
              <a:rPr lang="en-US" sz="2400" b="1" i="1">
                <a:latin typeface="Times New Roman" pitchFamily="18" charset="0"/>
                <a:cs typeface="Times New Roman" pitchFamily="18" charset="0"/>
              </a:rPr>
              <a:t> </a:t>
            </a:r>
            <a:r>
              <a:rPr lang="ru-RU" sz="2400" b="1" i="1">
                <a:latin typeface="Times New Roman" pitchFamily="18" charset="0"/>
                <a:cs typeface="Times New Roman" pitchFamily="18" charset="0"/>
              </a:rPr>
              <a:t>(взял и не попал – совместные события)</a:t>
            </a:r>
            <a:endParaRPr lang="en-US" sz="2400" b="1" i="1">
              <a:latin typeface="Times New Roman" pitchFamily="18" charset="0"/>
              <a:cs typeface="Times New Roman" pitchFamily="18" charset="0"/>
            </a:endParaRPr>
          </a:p>
          <a:p>
            <a:pPr algn="ctr"/>
            <a:endParaRPr lang="ru-RU" b="1" i="1">
              <a:latin typeface="Times New Roman" pitchFamily="18" charset="0"/>
              <a:cs typeface="Times New Roman" pitchFamily="18" charset="0"/>
            </a:endParaRPr>
          </a:p>
        </p:txBody>
      </p:sp>
      <p:sp>
        <p:nvSpPr>
          <p:cNvPr id="12" name="TextBox 11"/>
          <p:cNvSpPr txBox="1">
            <a:spLocks noChangeArrowheads="1"/>
          </p:cNvSpPr>
          <p:nvPr/>
        </p:nvSpPr>
        <p:spPr bwMode="auto">
          <a:xfrm>
            <a:off x="214313" y="4429125"/>
            <a:ext cx="8643937" cy="1108075"/>
          </a:xfrm>
          <a:prstGeom prst="rect">
            <a:avLst/>
          </a:prstGeom>
          <a:noFill/>
          <a:ln w="9525">
            <a:noFill/>
            <a:miter lim="800000"/>
            <a:headEnd/>
            <a:tailEnd/>
          </a:ln>
        </p:spPr>
        <p:txBody>
          <a:bodyPr>
            <a:spAutoFit/>
          </a:bodyPr>
          <a:lstStyle/>
          <a:p>
            <a:r>
              <a:rPr lang="ru-RU" sz="2400" b="1" i="1">
                <a:latin typeface="Times New Roman" pitchFamily="18" charset="0"/>
                <a:cs typeface="Times New Roman" pitchFamily="18" charset="0"/>
              </a:rPr>
              <a:t>Событие В</a:t>
            </a:r>
            <a:r>
              <a:rPr lang="ru-RU" sz="2400" b="1" i="1" baseline="-25000">
                <a:latin typeface="Times New Roman" pitchFamily="18" charset="0"/>
                <a:cs typeface="Times New Roman" pitchFamily="18" charset="0"/>
              </a:rPr>
              <a:t>1</a:t>
            </a:r>
            <a:r>
              <a:rPr lang="ru-RU" sz="2400" b="1" i="1">
                <a:latin typeface="Times New Roman" pitchFamily="18" charset="0"/>
                <a:cs typeface="Times New Roman" pitchFamily="18" charset="0"/>
              </a:rPr>
              <a:t> – взял непристрелянный и не попал. Р(В</a:t>
            </a:r>
            <a:r>
              <a:rPr lang="ru-RU" sz="2400" b="1" i="1" baseline="-25000">
                <a:latin typeface="Times New Roman" pitchFamily="18" charset="0"/>
                <a:cs typeface="Times New Roman" pitchFamily="18" charset="0"/>
              </a:rPr>
              <a:t>1</a:t>
            </a:r>
            <a:r>
              <a:rPr lang="ru-RU" sz="2400" b="1" i="1">
                <a:latin typeface="Times New Roman" pitchFamily="18" charset="0"/>
                <a:cs typeface="Times New Roman" pitchFamily="18" charset="0"/>
              </a:rPr>
              <a:t>)=Р(В)∙0,8=0,6∙0,8=0,48</a:t>
            </a:r>
          </a:p>
          <a:p>
            <a:pPr algn="r"/>
            <a:endParaRPr lang="ru-RU" b="1" i="1">
              <a:latin typeface="Times New Roman" pitchFamily="18" charset="0"/>
              <a:cs typeface="Times New Roman" pitchFamily="18" charset="0"/>
            </a:endParaRPr>
          </a:p>
        </p:txBody>
      </p:sp>
      <p:sp>
        <p:nvSpPr>
          <p:cNvPr id="14" name="TextBox 13"/>
          <p:cNvSpPr txBox="1">
            <a:spLocks noChangeArrowheads="1"/>
          </p:cNvSpPr>
          <p:nvPr/>
        </p:nvSpPr>
        <p:spPr bwMode="auto">
          <a:xfrm>
            <a:off x="285750" y="5286375"/>
            <a:ext cx="5072063" cy="738188"/>
          </a:xfrm>
          <a:prstGeom prst="rect">
            <a:avLst/>
          </a:prstGeom>
          <a:noFill/>
          <a:ln w="9525">
            <a:noFill/>
            <a:miter lim="800000"/>
            <a:headEnd/>
            <a:tailEnd/>
          </a:ln>
        </p:spPr>
        <p:txBody>
          <a:bodyPr>
            <a:spAutoFit/>
          </a:bodyPr>
          <a:lstStyle/>
          <a:p>
            <a:r>
              <a:rPr lang="ru-RU" sz="2400" b="1" i="1">
                <a:latin typeface="Times New Roman" pitchFamily="18" charset="0"/>
                <a:cs typeface="Times New Roman" pitchFamily="18" charset="0"/>
              </a:rPr>
              <a:t>Вероятность непопадания</a:t>
            </a:r>
            <a:endParaRPr lang="en-US" sz="2400" b="1" i="1">
              <a:latin typeface="Times New Roman" pitchFamily="18" charset="0"/>
              <a:cs typeface="Times New Roman" pitchFamily="18" charset="0"/>
            </a:endParaRPr>
          </a:p>
          <a:p>
            <a:endParaRPr lang="ru-RU" b="1" i="1">
              <a:latin typeface="Times New Roman" pitchFamily="18" charset="0"/>
              <a:cs typeface="Times New Roman" pitchFamily="18" charset="0"/>
            </a:endParaRPr>
          </a:p>
        </p:txBody>
      </p:sp>
      <p:graphicFrame>
        <p:nvGraphicFramePr>
          <p:cNvPr id="2" name="Object 6"/>
          <p:cNvGraphicFramePr>
            <a:graphicFrameLocks noChangeAspect="1"/>
          </p:cNvGraphicFramePr>
          <p:nvPr/>
        </p:nvGraphicFramePr>
        <p:xfrm>
          <a:off x="5000625" y="5643563"/>
          <a:ext cx="2108200" cy="393700"/>
        </p:xfrm>
        <a:graphic>
          <a:graphicData uri="http://schemas.openxmlformats.org/presentationml/2006/ole">
            <p:oleObj spid="_x0000_s24579" name="Формула" r:id="rId4" imgW="1155600" imgH="215640" progId="Equation.3">
              <p:embed/>
            </p:oleObj>
          </a:graphicData>
        </a:graphic>
      </p:graphicFrame>
      <p:graphicFrame>
        <p:nvGraphicFramePr>
          <p:cNvPr id="3" name="Object 7"/>
          <p:cNvGraphicFramePr>
            <a:graphicFrameLocks noChangeAspect="1"/>
          </p:cNvGraphicFramePr>
          <p:nvPr/>
        </p:nvGraphicFramePr>
        <p:xfrm>
          <a:off x="469900" y="6072188"/>
          <a:ext cx="4845050" cy="428625"/>
        </p:xfrm>
        <a:graphic>
          <a:graphicData uri="http://schemas.openxmlformats.org/presentationml/2006/ole">
            <p:oleObj spid="_x0000_s24580" name="Формула" r:id="rId5" imgW="2438280" imgH="215640" progId="Equation.3">
              <p:embed/>
            </p:oleObj>
          </a:graphicData>
        </a:graphic>
      </p:graphicFrame>
      <p:sp>
        <p:nvSpPr>
          <p:cNvPr id="21520" name="Прямоугольник 14"/>
          <p:cNvSpPr>
            <a:spLocks noChangeArrowheads="1"/>
          </p:cNvSpPr>
          <p:nvPr/>
        </p:nvSpPr>
        <p:spPr bwMode="auto">
          <a:xfrm>
            <a:off x="5643563" y="6072188"/>
            <a:ext cx="1668462" cy="461962"/>
          </a:xfrm>
          <a:prstGeom prst="rect">
            <a:avLst/>
          </a:prstGeom>
          <a:noFill/>
          <a:ln w="9525">
            <a:noFill/>
            <a:miter lim="800000"/>
            <a:headEnd/>
            <a:tailEnd/>
          </a:ln>
        </p:spPr>
        <p:txBody>
          <a:bodyPr wrap="none">
            <a:spAutoFit/>
          </a:bodyPr>
          <a:lstStyle/>
          <a:p>
            <a:r>
              <a:rPr lang="ru-RU" sz="2400" b="1">
                <a:solidFill>
                  <a:srgbClr val="000000"/>
                </a:solidFill>
                <a:latin typeface="Times New Roman" pitchFamily="18" charset="0"/>
                <a:cs typeface="Times New Roman" pitchFamily="18" charset="0"/>
              </a:rPr>
              <a:t>Ответ:0,52</a:t>
            </a:r>
          </a:p>
        </p:txBody>
      </p:sp>
      <p:sp>
        <p:nvSpPr>
          <p:cNvPr id="17" name="Заголовок 1"/>
          <p:cNvSpPr txBox="1">
            <a:spLocks/>
          </p:cNvSpPr>
          <p:nvPr/>
        </p:nvSpPr>
        <p:spPr bwMode="auto">
          <a:xfrm>
            <a:off x="357188" y="785813"/>
            <a:ext cx="8501062" cy="1143000"/>
          </a:xfrm>
          <a:prstGeom prst="rect">
            <a:avLst/>
          </a:prstGeom>
          <a:noFill/>
          <a:ln w="9525">
            <a:noFill/>
            <a:miter lim="800000"/>
            <a:headEnd/>
            <a:tailEnd/>
          </a:ln>
        </p:spPr>
        <p:txBody>
          <a:bodyPr anchor="ctr"/>
          <a:lstStyle/>
          <a:p>
            <a:pPr eaLnBrk="0" hangingPunct="0">
              <a:defRPr/>
            </a:pPr>
            <a:r>
              <a:rPr lang="ru-RU" sz="2100" b="1" kern="0">
                <a:latin typeface="+mj-lt"/>
                <a:ea typeface="+mj-ea"/>
                <a:cs typeface="+mj-cs"/>
              </a:rPr>
              <a:t/>
            </a:r>
            <a:br>
              <a:rPr lang="ru-RU" sz="2100" b="1" kern="0">
                <a:latin typeface="+mj-lt"/>
                <a:ea typeface="+mj-ea"/>
                <a:cs typeface="+mj-cs"/>
              </a:rPr>
            </a:br>
            <a:r>
              <a:rPr lang="ru-RU" sz="2100" b="1" kern="0">
                <a:latin typeface="+mj-lt"/>
                <a:ea typeface="+mj-ea"/>
                <a:cs typeface="+mj-cs"/>
              </a:rPr>
              <a:t/>
            </a:r>
            <a:br>
              <a:rPr lang="ru-RU" sz="2100" b="1" kern="0">
                <a:latin typeface="+mj-lt"/>
                <a:ea typeface="+mj-ea"/>
                <a:cs typeface="+mj-cs"/>
              </a:rPr>
            </a:br>
            <a:r>
              <a:rPr lang="ru-RU" sz="2100" b="1" kern="0">
                <a:solidFill>
                  <a:schemeClr val="bg1"/>
                </a:solidFill>
                <a:latin typeface="+mj-lt"/>
                <a:ea typeface="+mj-ea"/>
                <a:cs typeface="+mj-cs"/>
              </a:rPr>
              <a:t>№ 320</a:t>
            </a:r>
            <a:r>
              <a:rPr lang="en-US" sz="2100" b="1" kern="0">
                <a:solidFill>
                  <a:schemeClr val="bg1"/>
                </a:solidFill>
                <a:latin typeface="+mj-lt"/>
                <a:ea typeface="+mj-ea"/>
                <a:cs typeface="+mj-cs"/>
              </a:rPr>
              <a:t>180</a:t>
            </a:r>
            <a:r>
              <a:rPr lang="ru-RU" sz="2100" kern="0">
                <a:latin typeface="+mj-lt"/>
                <a:ea typeface="+mj-ea"/>
                <a:cs typeface="+mj-cs"/>
              </a:rPr>
              <a:t/>
            </a:r>
            <a:br>
              <a:rPr lang="ru-RU" sz="2100" kern="0">
                <a:latin typeface="+mj-lt"/>
                <a:ea typeface="+mj-ea"/>
                <a:cs typeface="+mj-cs"/>
              </a:rPr>
            </a:br>
            <a:r>
              <a:rPr lang="ru-RU" sz="2400" b="1" i="1" kern="0">
                <a:latin typeface="+mj-lt"/>
                <a:ea typeface="+mj-ea"/>
                <a:cs typeface="+mj-cs"/>
              </a:rPr>
              <a:t>Ковбой Джон попадает в муху на стене с вероятностью 0,9, если стреляет из пристрелянного револьвера. Если Джон стреляет из непристрелянного револьвера, то он попадает в муху с вероятностью 0,2. На столе лежит 10 револьверов, из них только 4 пристрелянные. Ковбой Джон видит на стене муху, наудачу хватает первый попавшийся револьвер и стреляет в муху. Найдите вероятность того, что Джон промахнётся.</a:t>
            </a:r>
            <a:endParaRPr lang="ru-RU" sz="2400" b="1" i="1" kern="0" dirty="0">
              <a:latin typeface="+mj-lt"/>
              <a:ea typeface="+mj-ea"/>
              <a:cs typeface="+mj-cs"/>
            </a:endParaRPr>
          </a:p>
        </p:txBody>
      </p:sp>
      <p:sp>
        <p:nvSpPr>
          <p:cNvPr id="24588" name="Прямоугольник 5"/>
          <p:cNvSpPr>
            <a:spLocks noChangeArrowheads="1"/>
          </p:cNvSpPr>
          <p:nvPr/>
        </p:nvSpPr>
        <p:spPr bwMode="auto">
          <a:xfrm>
            <a:off x="4071938" y="3000375"/>
            <a:ext cx="1495425" cy="461963"/>
          </a:xfrm>
          <a:prstGeom prst="rect">
            <a:avLst/>
          </a:prstGeom>
          <a:noFill/>
          <a:ln w="9525">
            <a:noFill/>
            <a:miter lim="800000"/>
            <a:headEnd/>
            <a:tailEnd/>
          </a:ln>
        </p:spPr>
        <p:txBody>
          <a:bodyPr wrap="none">
            <a:spAutoFit/>
          </a:bodyPr>
          <a:lstStyle/>
          <a:p>
            <a:r>
              <a:rPr lang="ru-RU" sz="2400" b="1">
                <a:latin typeface="Times New Roman" pitchFamily="18" charset="0"/>
                <a:cs typeface="Times New Roman" pitchFamily="18" charset="0"/>
              </a:rPr>
              <a:t>Решение:</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ox(in)">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box(in)">
                                      <p:cBhvr>
                                        <p:cTn id="12" dur="500"/>
                                        <p:tgtEl>
                                          <p:spTgt spid="12"/>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grpId="0" nodeType="click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box(in)">
                                      <p:cBhvr>
                                        <p:cTn id="17" dur="500"/>
                                        <p:tgtEl>
                                          <p:spTgt spid="14"/>
                                        </p:tgtEl>
                                      </p:cBhvr>
                                    </p:animEffect>
                                  </p:childTnLst>
                                </p:cTn>
                              </p:par>
                            </p:childTnLst>
                          </p:cTn>
                        </p:par>
                      </p:childTnLst>
                    </p:cTn>
                  </p:par>
                  <p:par>
                    <p:cTn id="18" fill="hold">
                      <p:stCondLst>
                        <p:cond delay="indefinite"/>
                      </p:stCondLst>
                      <p:childTnLst>
                        <p:par>
                          <p:cTn id="19" fill="hold">
                            <p:stCondLst>
                              <p:cond delay="0"/>
                            </p:stCondLst>
                            <p:childTnLst>
                              <p:par>
                                <p:cTn id="20" presetID="4" presetClass="entr" presetSubtype="16" fill="hold" nodeType="click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box(in)">
                                      <p:cBhvr>
                                        <p:cTn id="22" dur="500"/>
                                        <p:tgtEl>
                                          <p:spTgt spid="13"/>
                                        </p:tgtEl>
                                      </p:cBhvr>
                                    </p:animEffect>
                                  </p:childTnLst>
                                </p:cTn>
                              </p:par>
                            </p:childTnLst>
                          </p:cTn>
                        </p:par>
                      </p:childTnLst>
                    </p:cTn>
                  </p:par>
                  <p:par>
                    <p:cTn id="23" fill="hold">
                      <p:stCondLst>
                        <p:cond delay="indefinite"/>
                      </p:stCondLst>
                      <p:childTnLst>
                        <p:par>
                          <p:cTn id="24" fill="hold">
                            <p:stCondLst>
                              <p:cond delay="0"/>
                            </p:stCondLst>
                            <p:childTnLst>
                              <p:par>
                                <p:cTn id="25" presetID="4" presetClass="entr" presetSubtype="16" fill="hold" nodeType="click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box(in)">
                                      <p:cBhvr>
                                        <p:cTn id="27" dur="500"/>
                                        <p:tgtEl>
                                          <p:spTgt spid="2"/>
                                        </p:tgtEl>
                                      </p:cBhvr>
                                    </p:animEffect>
                                  </p:childTnLst>
                                </p:cTn>
                              </p:par>
                            </p:childTnLst>
                          </p:cTn>
                        </p:par>
                      </p:childTnLst>
                    </p:cTn>
                  </p:par>
                  <p:par>
                    <p:cTn id="28" fill="hold">
                      <p:stCondLst>
                        <p:cond delay="indefinite"/>
                      </p:stCondLst>
                      <p:childTnLst>
                        <p:par>
                          <p:cTn id="29" fill="hold">
                            <p:stCondLst>
                              <p:cond delay="0"/>
                            </p:stCondLst>
                            <p:childTnLst>
                              <p:par>
                                <p:cTn id="30" presetID="4" presetClass="entr" presetSubtype="16" fill="hold" nodeType="clickEffect">
                                  <p:stCondLst>
                                    <p:cond delay="0"/>
                                  </p:stCondLst>
                                  <p:childTnLst>
                                    <p:set>
                                      <p:cBhvr>
                                        <p:cTn id="31" dur="1" fill="hold">
                                          <p:stCondLst>
                                            <p:cond delay="0"/>
                                          </p:stCondLst>
                                        </p:cTn>
                                        <p:tgtEl>
                                          <p:spTgt spid="3"/>
                                        </p:tgtEl>
                                        <p:attrNameLst>
                                          <p:attrName>style.visibility</p:attrName>
                                        </p:attrNameLst>
                                      </p:cBhvr>
                                      <p:to>
                                        <p:strVal val="visible"/>
                                      </p:to>
                                    </p:set>
                                    <p:animEffect transition="in" filter="box(in)">
                                      <p:cBhvr>
                                        <p:cTn id="32" dur="500"/>
                                        <p:tgtEl>
                                          <p:spTgt spid="3"/>
                                        </p:tgtEl>
                                      </p:cBhvr>
                                    </p:animEffect>
                                  </p:childTnLst>
                                </p:cTn>
                              </p:par>
                            </p:childTnLst>
                          </p:cTn>
                        </p:par>
                      </p:childTnLst>
                    </p:cTn>
                  </p:par>
                  <p:par>
                    <p:cTn id="33" fill="hold">
                      <p:stCondLst>
                        <p:cond delay="indefinite"/>
                      </p:stCondLst>
                      <p:childTnLst>
                        <p:par>
                          <p:cTn id="34" fill="hold">
                            <p:stCondLst>
                              <p:cond delay="0"/>
                            </p:stCondLst>
                            <p:childTnLst>
                              <p:par>
                                <p:cTn id="35" presetID="4" presetClass="entr" presetSubtype="16" fill="hold" grpId="0" nodeType="clickEffect">
                                  <p:stCondLst>
                                    <p:cond delay="0"/>
                                  </p:stCondLst>
                                  <p:childTnLst>
                                    <p:set>
                                      <p:cBhvr>
                                        <p:cTn id="36" dur="1" fill="hold">
                                          <p:stCondLst>
                                            <p:cond delay="0"/>
                                          </p:stCondLst>
                                        </p:cTn>
                                        <p:tgtEl>
                                          <p:spTgt spid="21520"/>
                                        </p:tgtEl>
                                        <p:attrNameLst>
                                          <p:attrName>style.visibility</p:attrName>
                                        </p:attrNameLst>
                                      </p:cBhvr>
                                      <p:to>
                                        <p:strVal val="visible"/>
                                      </p:to>
                                    </p:set>
                                    <p:animEffect transition="in" filter="box(in)">
                                      <p:cBhvr>
                                        <p:cTn id="37" dur="500"/>
                                        <p:tgtEl>
                                          <p:spTgt spid="215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2" grpId="0"/>
      <p:bldP spid="14" grpId="0"/>
      <p:bldP spid="21520"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Заголовок 1"/>
          <p:cNvSpPr>
            <a:spLocks noGrp="1"/>
          </p:cNvSpPr>
          <p:nvPr>
            <p:ph type="title" idx="4294967295"/>
          </p:nvPr>
        </p:nvSpPr>
        <p:spPr>
          <a:xfrm>
            <a:off x="214313" y="428625"/>
            <a:ext cx="8929687" cy="1143000"/>
          </a:xfrm>
        </p:spPr>
        <p:txBody>
          <a:bodyPr/>
          <a:lstStyle/>
          <a:p>
            <a:pPr algn="l"/>
            <a:r>
              <a:rPr lang="ru-RU" sz="2000" b="1" smtClean="0"/>
              <a:t/>
            </a:r>
            <a:br>
              <a:rPr lang="ru-RU" sz="2000" b="1" smtClean="0"/>
            </a:br>
            <a:r>
              <a:rPr lang="ru-RU" sz="2000" b="1" smtClean="0"/>
              <a:t/>
            </a:r>
            <a:br>
              <a:rPr lang="ru-RU" sz="2000" b="1" smtClean="0"/>
            </a:br>
            <a:r>
              <a:rPr lang="ru-RU" sz="2200" b="1" smtClean="0">
                <a:solidFill>
                  <a:schemeClr val="bg1"/>
                </a:solidFill>
              </a:rPr>
              <a:t>№ 3</a:t>
            </a:r>
            <a:r>
              <a:rPr lang="en-US" sz="2200" b="1" smtClean="0">
                <a:solidFill>
                  <a:schemeClr val="bg1"/>
                </a:solidFill>
              </a:rPr>
              <a:t>19353</a:t>
            </a:r>
            <a:r>
              <a:rPr lang="ru-RU" sz="2200" smtClean="0"/>
              <a:t/>
            </a:r>
            <a:br>
              <a:rPr lang="ru-RU" sz="2200" smtClean="0"/>
            </a:br>
            <a:r>
              <a:rPr lang="ru-RU" sz="2400" b="1" i="1" smtClean="0"/>
              <a:t>Две фабрики выпускают одинаковые стекла для автомобильных фар. Первая фабрика выпускает 45% этих стекол, вторая –– 55%. Первая фабрика выпускает 3% бракованных стекол, а вторая –– 1%. Найдите вероятность того, что случайно купленное в магазине стекло окажется бракованным</a:t>
            </a:r>
            <a:r>
              <a:rPr lang="ru-RU" sz="2400" i="1" smtClean="0"/>
              <a:t>.</a:t>
            </a:r>
          </a:p>
        </p:txBody>
      </p:sp>
      <p:sp>
        <p:nvSpPr>
          <p:cNvPr id="4" name="Дата 3"/>
          <p:cNvSpPr txBox="1">
            <a:spLocks noGrp="1"/>
          </p:cNvSpPr>
          <p:nvPr/>
        </p:nvSpPr>
        <p:spPr>
          <a:xfrm>
            <a:off x="457200" y="6356350"/>
            <a:ext cx="2133600" cy="365125"/>
          </a:xfrm>
          <a:prstGeom prst="rect">
            <a:avLst/>
          </a:prstGeom>
          <a:noFill/>
        </p:spPr>
        <p:txBody>
          <a:bodyPr anchor="ctr"/>
          <a:lstStyle/>
          <a:p>
            <a:pPr fontAlgn="auto">
              <a:spcBef>
                <a:spcPts val="0"/>
              </a:spcBef>
              <a:spcAft>
                <a:spcPts val="0"/>
              </a:spcAft>
              <a:defRPr/>
            </a:pPr>
            <a:fld id="{DD9845EC-924B-40A2-B7F1-A3AF9F6B9CA7}" type="datetime1">
              <a:rPr lang="ru-RU" sz="1200">
                <a:solidFill>
                  <a:schemeClr val="tx1">
                    <a:tint val="75000"/>
                  </a:schemeClr>
                </a:solidFill>
                <a:latin typeface="+mn-lt"/>
                <a:cs typeface="+mn-cs"/>
              </a:rPr>
              <a:pPr fontAlgn="auto">
                <a:spcBef>
                  <a:spcPts val="0"/>
                </a:spcBef>
                <a:spcAft>
                  <a:spcPts val="0"/>
                </a:spcAft>
                <a:defRPr/>
              </a:pPr>
              <a:t>11.11.2013</a:t>
            </a:fld>
            <a:endParaRPr lang="ru-RU" sz="1200">
              <a:solidFill>
                <a:schemeClr val="tx1">
                  <a:tint val="75000"/>
                </a:schemeClr>
              </a:solidFill>
              <a:latin typeface="+mn-lt"/>
              <a:cs typeface="+mn-cs"/>
            </a:endParaRPr>
          </a:p>
        </p:txBody>
      </p:sp>
      <p:sp>
        <p:nvSpPr>
          <p:cNvPr id="5" name="Номер слайда 4"/>
          <p:cNvSpPr txBox="1">
            <a:spLocks noGrp="1"/>
          </p:cNvSpPr>
          <p:nvPr/>
        </p:nvSpPr>
        <p:spPr>
          <a:xfrm>
            <a:off x="6553200" y="6356350"/>
            <a:ext cx="2133600" cy="365125"/>
          </a:xfrm>
          <a:prstGeom prst="rect">
            <a:avLst/>
          </a:prstGeom>
          <a:noFill/>
        </p:spPr>
        <p:txBody>
          <a:bodyPr anchor="ctr"/>
          <a:lstStyle/>
          <a:p>
            <a:pPr algn="r" fontAlgn="auto">
              <a:spcBef>
                <a:spcPts val="0"/>
              </a:spcBef>
              <a:spcAft>
                <a:spcPts val="0"/>
              </a:spcAft>
              <a:defRPr/>
            </a:pPr>
            <a:fld id="{8ABAB18E-632D-48B5-8E4D-2AC1E467313C}" type="slidenum">
              <a:rPr lang="ru-RU" sz="1200">
                <a:solidFill>
                  <a:schemeClr val="tx1">
                    <a:tint val="75000"/>
                  </a:schemeClr>
                </a:solidFill>
                <a:latin typeface="+mn-lt"/>
                <a:cs typeface="+mn-cs"/>
              </a:rPr>
              <a:pPr algn="r" fontAlgn="auto">
                <a:spcBef>
                  <a:spcPts val="0"/>
                </a:spcBef>
                <a:spcAft>
                  <a:spcPts val="0"/>
                </a:spcAft>
                <a:defRPr/>
              </a:pPr>
              <a:t>51</a:t>
            </a:fld>
            <a:endParaRPr lang="ru-RU" sz="1200">
              <a:solidFill>
                <a:schemeClr val="tx1">
                  <a:tint val="75000"/>
                </a:schemeClr>
              </a:solidFill>
              <a:latin typeface="+mn-lt"/>
              <a:cs typeface="+mn-cs"/>
            </a:endParaRPr>
          </a:p>
        </p:txBody>
      </p:sp>
      <p:sp>
        <p:nvSpPr>
          <p:cNvPr id="60421" name="Прямоугольник 5"/>
          <p:cNvSpPr>
            <a:spLocks noChangeArrowheads="1"/>
          </p:cNvSpPr>
          <p:nvPr/>
        </p:nvSpPr>
        <p:spPr bwMode="auto">
          <a:xfrm>
            <a:off x="3714750" y="2357438"/>
            <a:ext cx="1495425" cy="461962"/>
          </a:xfrm>
          <a:prstGeom prst="rect">
            <a:avLst/>
          </a:prstGeom>
          <a:noFill/>
          <a:ln w="9525">
            <a:noFill/>
            <a:miter lim="800000"/>
            <a:headEnd/>
            <a:tailEnd/>
          </a:ln>
        </p:spPr>
        <p:txBody>
          <a:bodyPr wrap="none">
            <a:spAutoFit/>
          </a:bodyPr>
          <a:lstStyle/>
          <a:p>
            <a:r>
              <a:rPr lang="ru-RU" sz="2400" b="1">
                <a:latin typeface="Times New Roman" pitchFamily="18" charset="0"/>
                <a:cs typeface="Times New Roman" pitchFamily="18" charset="0"/>
              </a:rPr>
              <a:t>Решение:</a:t>
            </a:r>
          </a:p>
        </p:txBody>
      </p:sp>
      <p:sp>
        <p:nvSpPr>
          <p:cNvPr id="6" name="TextBox 5"/>
          <p:cNvSpPr txBox="1">
            <a:spLocks noChangeArrowheads="1"/>
          </p:cNvSpPr>
          <p:nvPr/>
        </p:nvSpPr>
        <p:spPr bwMode="auto">
          <a:xfrm>
            <a:off x="357188" y="2714625"/>
            <a:ext cx="7143750" cy="738188"/>
          </a:xfrm>
          <a:prstGeom prst="rect">
            <a:avLst/>
          </a:prstGeom>
          <a:noFill/>
          <a:ln w="9525">
            <a:noFill/>
            <a:miter lim="800000"/>
            <a:headEnd/>
            <a:tailEnd/>
          </a:ln>
        </p:spPr>
        <p:txBody>
          <a:bodyPr>
            <a:spAutoFit/>
          </a:bodyPr>
          <a:lstStyle/>
          <a:p>
            <a:r>
              <a:rPr lang="ru-RU" sz="2400" b="1" i="1">
                <a:latin typeface="Times New Roman" pitchFamily="18" charset="0"/>
                <a:cs typeface="Times New Roman" pitchFamily="18" charset="0"/>
              </a:rPr>
              <a:t>Событие А –стекло выпустила первая фабрика</a:t>
            </a:r>
            <a:endParaRPr lang="en-US" sz="2400" b="1" i="1">
              <a:latin typeface="Times New Roman" pitchFamily="18" charset="0"/>
              <a:cs typeface="Times New Roman" pitchFamily="18" charset="0"/>
            </a:endParaRPr>
          </a:p>
          <a:p>
            <a:endParaRPr lang="ru-RU" b="1" i="1">
              <a:latin typeface="Times New Roman" pitchFamily="18" charset="0"/>
              <a:cs typeface="Times New Roman" pitchFamily="18" charset="0"/>
            </a:endParaRPr>
          </a:p>
        </p:txBody>
      </p:sp>
      <p:sp>
        <p:nvSpPr>
          <p:cNvPr id="7" name="TextBox 6"/>
          <p:cNvSpPr txBox="1">
            <a:spLocks noChangeArrowheads="1"/>
          </p:cNvSpPr>
          <p:nvPr/>
        </p:nvSpPr>
        <p:spPr bwMode="auto">
          <a:xfrm>
            <a:off x="6858000" y="3000375"/>
            <a:ext cx="1500188" cy="738188"/>
          </a:xfrm>
          <a:prstGeom prst="rect">
            <a:avLst/>
          </a:prstGeom>
          <a:noFill/>
          <a:ln w="9525">
            <a:noFill/>
            <a:miter lim="800000"/>
            <a:headEnd/>
            <a:tailEnd/>
          </a:ln>
        </p:spPr>
        <p:txBody>
          <a:bodyPr>
            <a:spAutoFit/>
          </a:bodyPr>
          <a:lstStyle/>
          <a:p>
            <a:r>
              <a:rPr lang="ru-RU" sz="2400" b="1" i="1">
                <a:latin typeface="Times New Roman" pitchFamily="18" charset="0"/>
                <a:cs typeface="Times New Roman" pitchFamily="18" charset="0"/>
              </a:rPr>
              <a:t>Р(А)=0,45</a:t>
            </a:r>
            <a:endParaRPr lang="en-US" sz="2400" b="1" i="1">
              <a:latin typeface="Times New Roman" pitchFamily="18" charset="0"/>
              <a:cs typeface="Times New Roman" pitchFamily="18" charset="0"/>
            </a:endParaRPr>
          </a:p>
          <a:p>
            <a:endParaRPr lang="ru-RU" b="1" i="1">
              <a:latin typeface="Times New Roman" pitchFamily="18" charset="0"/>
              <a:cs typeface="Times New Roman" pitchFamily="18" charset="0"/>
            </a:endParaRPr>
          </a:p>
        </p:txBody>
      </p:sp>
      <p:sp>
        <p:nvSpPr>
          <p:cNvPr id="8" name="TextBox 7"/>
          <p:cNvSpPr txBox="1">
            <a:spLocks noChangeArrowheads="1"/>
          </p:cNvSpPr>
          <p:nvPr/>
        </p:nvSpPr>
        <p:spPr bwMode="auto">
          <a:xfrm>
            <a:off x="357188" y="3357563"/>
            <a:ext cx="7286625" cy="738187"/>
          </a:xfrm>
          <a:prstGeom prst="rect">
            <a:avLst/>
          </a:prstGeom>
          <a:noFill/>
          <a:ln w="9525">
            <a:noFill/>
            <a:miter lim="800000"/>
            <a:headEnd/>
            <a:tailEnd/>
          </a:ln>
        </p:spPr>
        <p:txBody>
          <a:bodyPr>
            <a:spAutoFit/>
          </a:bodyPr>
          <a:lstStyle/>
          <a:p>
            <a:r>
              <a:rPr lang="ru-RU" sz="2400" b="1" i="1">
                <a:latin typeface="Times New Roman" pitchFamily="18" charset="0"/>
                <a:cs typeface="Times New Roman" pitchFamily="18" charset="0"/>
              </a:rPr>
              <a:t>Событие В –стекло выпустила вторая фабрика</a:t>
            </a:r>
            <a:endParaRPr lang="en-US" sz="2400" b="1" i="1">
              <a:latin typeface="Times New Roman" pitchFamily="18" charset="0"/>
              <a:cs typeface="Times New Roman" pitchFamily="18" charset="0"/>
            </a:endParaRPr>
          </a:p>
          <a:p>
            <a:endParaRPr lang="ru-RU" b="1" i="1">
              <a:latin typeface="Times New Roman" pitchFamily="18" charset="0"/>
              <a:cs typeface="Times New Roman" pitchFamily="18" charset="0"/>
            </a:endParaRPr>
          </a:p>
        </p:txBody>
      </p:sp>
      <p:sp>
        <p:nvSpPr>
          <p:cNvPr id="9" name="TextBox 8"/>
          <p:cNvSpPr txBox="1">
            <a:spLocks noChangeArrowheads="1"/>
          </p:cNvSpPr>
          <p:nvPr/>
        </p:nvSpPr>
        <p:spPr bwMode="auto">
          <a:xfrm>
            <a:off x="6786563" y="3643313"/>
            <a:ext cx="1500187" cy="738187"/>
          </a:xfrm>
          <a:prstGeom prst="rect">
            <a:avLst/>
          </a:prstGeom>
          <a:noFill/>
          <a:ln w="9525">
            <a:noFill/>
            <a:miter lim="800000"/>
            <a:headEnd/>
            <a:tailEnd/>
          </a:ln>
        </p:spPr>
        <p:txBody>
          <a:bodyPr>
            <a:spAutoFit/>
          </a:bodyPr>
          <a:lstStyle/>
          <a:p>
            <a:r>
              <a:rPr lang="ru-RU" sz="2400" b="1" i="1">
                <a:latin typeface="Times New Roman" pitchFamily="18" charset="0"/>
                <a:cs typeface="Times New Roman" pitchFamily="18" charset="0"/>
              </a:rPr>
              <a:t>Р(В)=0,55</a:t>
            </a:r>
            <a:endParaRPr lang="en-US" sz="2400" b="1" i="1">
              <a:latin typeface="Times New Roman" pitchFamily="18" charset="0"/>
              <a:cs typeface="Times New Roman" pitchFamily="18" charset="0"/>
            </a:endParaRPr>
          </a:p>
          <a:p>
            <a:endParaRPr lang="ru-RU" b="1" i="1">
              <a:latin typeface="Times New Roman" pitchFamily="18" charset="0"/>
              <a:cs typeface="Times New Roman" pitchFamily="18" charset="0"/>
            </a:endParaRPr>
          </a:p>
        </p:txBody>
      </p:sp>
      <p:sp>
        <p:nvSpPr>
          <p:cNvPr id="10" name="TextBox 9"/>
          <p:cNvSpPr txBox="1">
            <a:spLocks noChangeArrowheads="1"/>
          </p:cNvSpPr>
          <p:nvPr/>
        </p:nvSpPr>
        <p:spPr bwMode="auto">
          <a:xfrm>
            <a:off x="500063" y="4071938"/>
            <a:ext cx="8143875" cy="1108075"/>
          </a:xfrm>
          <a:prstGeom prst="rect">
            <a:avLst/>
          </a:prstGeom>
          <a:noFill/>
          <a:ln w="9525">
            <a:noFill/>
            <a:miter lim="800000"/>
            <a:headEnd/>
            <a:tailEnd/>
          </a:ln>
        </p:spPr>
        <p:txBody>
          <a:bodyPr>
            <a:spAutoFit/>
          </a:bodyPr>
          <a:lstStyle/>
          <a:p>
            <a:r>
              <a:rPr lang="ru-RU" sz="2400" b="1" i="1">
                <a:latin typeface="Times New Roman" pitchFamily="18" charset="0"/>
                <a:cs typeface="Times New Roman" pitchFamily="18" charset="0"/>
              </a:rPr>
              <a:t>Событие А</a:t>
            </a:r>
            <a:r>
              <a:rPr lang="ru-RU" sz="2400" b="1" i="1" baseline="-25000">
                <a:latin typeface="Times New Roman" pitchFamily="18" charset="0"/>
                <a:cs typeface="Times New Roman" pitchFamily="18" charset="0"/>
              </a:rPr>
              <a:t>1</a:t>
            </a:r>
            <a:r>
              <a:rPr lang="ru-RU" sz="2400" b="1" i="1">
                <a:latin typeface="Times New Roman" pitchFamily="18" charset="0"/>
                <a:cs typeface="Times New Roman" pitchFamily="18" charset="0"/>
              </a:rPr>
              <a:t> – колесо, выпущенное первой фабрикой – бракованное.</a:t>
            </a:r>
            <a:endParaRPr lang="en-US" sz="2400" b="1" i="1">
              <a:latin typeface="Times New Roman" pitchFamily="18" charset="0"/>
              <a:cs typeface="Times New Roman" pitchFamily="18" charset="0"/>
            </a:endParaRPr>
          </a:p>
          <a:p>
            <a:endParaRPr lang="ru-RU" b="1" i="1">
              <a:latin typeface="Times New Roman" pitchFamily="18" charset="0"/>
              <a:cs typeface="Times New Roman" pitchFamily="18" charset="0"/>
            </a:endParaRPr>
          </a:p>
        </p:txBody>
      </p:sp>
      <p:sp>
        <p:nvSpPr>
          <p:cNvPr id="11" name="TextBox 10"/>
          <p:cNvSpPr txBox="1">
            <a:spLocks noChangeArrowheads="1"/>
          </p:cNvSpPr>
          <p:nvPr/>
        </p:nvSpPr>
        <p:spPr bwMode="auto">
          <a:xfrm>
            <a:off x="3286125" y="4500563"/>
            <a:ext cx="1857375" cy="738187"/>
          </a:xfrm>
          <a:prstGeom prst="rect">
            <a:avLst/>
          </a:prstGeom>
          <a:noFill/>
          <a:ln w="9525">
            <a:noFill/>
            <a:miter lim="800000"/>
            <a:headEnd/>
            <a:tailEnd/>
          </a:ln>
        </p:spPr>
        <p:txBody>
          <a:bodyPr>
            <a:spAutoFit/>
          </a:bodyPr>
          <a:lstStyle/>
          <a:p>
            <a:r>
              <a:rPr lang="ru-RU" sz="2400" b="1" i="1">
                <a:latin typeface="Times New Roman" pitchFamily="18" charset="0"/>
                <a:cs typeface="Times New Roman" pitchFamily="18" charset="0"/>
              </a:rPr>
              <a:t>Р(А</a:t>
            </a:r>
            <a:r>
              <a:rPr lang="ru-RU" sz="2400" b="1" i="1" baseline="-25000">
                <a:latin typeface="Times New Roman" pitchFamily="18" charset="0"/>
                <a:cs typeface="Times New Roman" pitchFamily="18" charset="0"/>
              </a:rPr>
              <a:t>1</a:t>
            </a:r>
            <a:r>
              <a:rPr lang="ru-RU" sz="2400" b="1" i="1">
                <a:latin typeface="Times New Roman" pitchFamily="18" charset="0"/>
                <a:cs typeface="Times New Roman" pitchFamily="18" charset="0"/>
              </a:rPr>
              <a:t> )=0,03</a:t>
            </a:r>
            <a:endParaRPr lang="en-US" sz="2400" b="1" i="1">
              <a:latin typeface="Times New Roman" pitchFamily="18" charset="0"/>
              <a:cs typeface="Times New Roman" pitchFamily="18" charset="0"/>
            </a:endParaRPr>
          </a:p>
          <a:p>
            <a:endParaRPr lang="ru-RU" b="1" i="1">
              <a:latin typeface="Times New Roman" pitchFamily="18" charset="0"/>
              <a:cs typeface="Times New Roman" pitchFamily="18" charset="0"/>
            </a:endParaRPr>
          </a:p>
        </p:txBody>
      </p:sp>
      <p:sp>
        <p:nvSpPr>
          <p:cNvPr id="12" name="TextBox 11"/>
          <p:cNvSpPr txBox="1">
            <a:spLocks noChangeArrowheads="1"/>
          </p:cNvSpPr>
          <p:nvPr/>
        </p:nvSpPr>
        <p:spPr bwMode="auto">
          <a:xfrm>
            <a:off x="357188" y="5072063"/>
            <a:ext cx="8143875" cy="1108075"/>
          </a:xfrm>
          <a:prstGeom prst="rect">
            <a:avLst/>
          </a:prstGeom>
          <a:noFill/>
          <a:ln w="9525">
            <a:noFill/>
            <a:miter lim="800000"/>
            <a:headEnd/>
            <a:tailEnd/>
          </a:ln>
        </p:spPr>
        <p:txBody>
          <a:bodyPr>
            <a:spAutoFit/>
          </a:bodyPr>
          <a:lstStyle/>
          <a:p>
            <a:r>
              <a:rPr lang="ru-RU" sz="2400" b="1" i="1">
                <a:latin typeface="Times New Roman" pitchFamily="18" charset="0"/>
                <a:cs typeface="Times New Roman" pitchFamily="18" charset="0"/>
              </a:rPr>
              <a:t>Событие В</a:t>
            </a:r>
            <a:r>
              <a:rPr lang="ru-RU" sz="2400" b="1" i="1" baseline="-25000">
                <a:latin typeface="Times New Roman" pitchFamily="18" charset="0"/>
                <a:cs typeface="Times New Roman" pitchFamily="18" charset="0"/>
              </a:rPr>
              <a:t>1</a:t>
            </a:r>
            <a:r>
              <a:rPr lang="ru-RU" sz="2400" b="1" i="1">
                <a:latin typeface="Times New Roman" pitchFamily="18" charset="0"/>
                <a:cs typeface="Times New Roman" pitchFamily="18" charset="0"/>
              </a:rPr>
              <a:t> – колесо выпущенное второй фабрикой – бракованное.</a:t>
            </a:r>
            <a:endParaRPr lang="en-US" sz="2400" b="1" i="1">
              <a:latin typeface="Times New Roman" pitchFamily="18" charset="0"/>
              <a:cs typeface="Times New Roman" pitchFamily="18" charset="0"/>
            </a:endParaRPr>
          </a:p>
          <a:p>
            <a:endParaRPr lang="ru-RU" b="1" i="1">
              <a:latin typeface="Times New Roman" pitchFamily="18" charset="0"/>
              <a:cs typeface="Times New Roman" pitchFamily="18" charset="0"/>
            </a:endParaRPr>
          </a:p>
        </p:txBody>
      </p:sp>
      <p:sp>
        <p:nvSpPr>
          <p:cNvPr id="13" name="TextBox 12"/>
          <p:cNvSpPr txBox="1">
            <a:spLocks noChangeArrowheads="1"/>
          </p:cNvSpPr>
          <p:nvPr/>
        </p:nvSpPr>
        <p:spPr bwMode="auto">
          <a:xfrm>
            <a:off x="3143250" y="5572125"/>
            <a:ext cx="1857375" cy="830263"/>
          </a:xfrm>
          <a:prstGeom prst="rect">
            <a:avLst/>
          </a:prstGeom>
          <a:noFill/>
          <a:ln w="9525">
            <a:noFill/>
            <a:miter lim="800000"/>
            <a:headEnd/>
            <a:tailEnd/>
          </a:ln>
        </p:spPr>
        <p:txBody>
          <a:bodyPr>
            <a:spAutoFit/>
          </a:bodyPr>
          <a:lstStyle/>
          <a:p>
            <a:r>
              <a:rPr lang="ru-RU" sz="2400" b="1" i="1">
                <a:latin typeface="Times New Roman" pitchFamily="18" charset="0"/>
                <a:cs typeface="Times New Roman" pitchFamily="18" charset="0"/>
              </a:rPr>
              <a:t>Р(В</a:t>
            </a:r>
            <a:r>
              <a:rPr lang="ru-RU" sz="2400" b="1" i="1" baseline="-25000">
                <a:latin typeface="Times New Roman" pitchFamily="18" charset="0"/>
                <a:cs typeface="Times New Roman" pitchFamily="18" charset="0"/>
              </a:rPr>
              <a:t>1</a:t>
            </a:r>
            <a:r>
              <a:rPr lang="ru-RU" sz="2400" b="1" i="1">
                <a:latin typeface="Times New Roman" pitchFamily="18" charset="0"/>
                <a:cs typeface="Times New Roman" pitchFamily="18" charset="0"/>
              </a:rPr>
              <a:t> )=0,01</a:t>
            </a:r>
            <a:endParaRPr lang="en-US" sz="2400" b="1" i="1">
              <a:latin typeface="Times New Roman" pitchFamily="18" charset="0"/>
              <a:cs typeface="Times New Roman" pitchFamily="18" charset="0"/>
            </a:endParaRPr>
          </a:p>
          <a:p>
            <a:endParaRPr lang="ru-RU" sz="2400" b="1" i="1">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ox(in)">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ox(in)">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box(in)">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4" presetClass="entr" presetSubtype="16"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ox(in)">
                                      <p:cBhvr>
                                        <p:cTn id="22" dur="500"/>
                                        <p:tgtEl>
                                          <p:spTgt spid="9"/>
                                        </p:tgtEl>
                                      </p:cBhvr>
                                    </p:animEffect>
                                  </p:childTnLst>
                                </p:cTn>
                              </p:par>
                            </p:childTnLst>
                          </p:cTn>
                        </p:par>
                      </p:childTnLst>
                    </p:cTn>
                  </p:par>
                  <p:par>
                    <p:cTn id="23" fill="hold">
                      <p:stCondLst>
                        <p:cond delay="indefinite"/>
                      </p:stCondLst>
                      <p:childTnLst>
                        <p:par>
                          <p:cTn id="24" fill="hold">
                            <p:stCondLst>
                              <p:cond delay="0"/>
                            </p:stCondLst>
                            <p:childTnLst>
                              <p:par>
                                <p:cTn id="25" presetID="4" presetClass="entr" presetSubtype="16"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box(in)">
                                      <p:cBhvr>
                                        <p:cTn id="27" dur="500"/>
                                        <p:tgtEl>
                                          <p:spTgt spid="10"/>
                                        </p:tgtEl>
                                      </p:cBhvr>
                                    </p:animEffect>
                                  </p:childTnLst>
                                </p:cTn>
                              </p:par>
                            </p:childTnLst>
                          </p:cTn>
                        </p:par>
                      </p:childTnLst>
                    </p:cTn>
                  </p:par>
                  <p:par>
                    <p:cTn id="28" fill="hold">
                      <p:stCondLst>
                        <p:cond delay="indefinite"/>
                      </p:stCondLst>
                      <p:childTnLst>
                        <p:par>
                          <p:cTn id="29" fill="hold">
                            <p:stCondLst>
                              <p:cond delay="0"/>
                            </p:stCondLst>
                            <p:childTnLst>
                              <p:par>
                                <p:cTn id="30" presetID="4" presetClass="entr" presetSubtype="16"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box(in)">
                                      <p:cBhvr>
                                        <p:cTn id="32" dur="500"/>
                                        <p:tgtEl>
                                          <p:spTgt spid="11"/>
                                        </p:tgtEl>
                                      </p:cBhvr>
                                    </p:animEffect>
                                  </p:childTnLst>
                                </p:cTn>
                              </p:par>
                            </p:childTnLst>
                          </p:cTn>
                        </p:par>
                      </p:childTnLst>
                    </p:cTn>
                  </p:par>
                  <p:par>
                    <p:cTn id="33" fill="hold">
                      <p:stCondLst>
                        <p:cond delay="indefinite"/>
                      </p:stCondLst>
                      <p:childTnLst>
                        <p:par>
                          <p:cTn id="34" fill="hold">
                            <p:stCondLst>
                              <p:cond delay="0"/>
                            </p:stCondLst>
                            <p:childTnLst>
                              <p:par>
                                <p:cTn id="35" presetID="4" presetClass="entr" presetSubtype="16" fill="hold" grpId="0" nodeType="click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box(in)">
                                      <p:cBhvr>
                                        <p:cTn id="37" dur="500"/>
                                        <p:tgtEl>
                                          <p:spTgt spid="12"/>
                                        </p:tgtEl>
                                      </p:cBhvr>
                                    </p:animEffect>
                                  </p:childTnLst>
                                </p:cTn>
                              </p:par>
                            </p:childTnLst>
                          </p:cTn>
                        </p:par>
                      </p:childTnLst>
                    </p:cTn>
                  </p:par>
                  <p:par>
                    <p:cTn id="38" fill="hold">
                      <p:stCondLst>
                        <p:cond delay="indefinite"/>
                      </p:stCondLst>
                      <p:childTnLst>
                        <p:par>
                          <p:cTn id="39" fill="hold">
                            <p:stCondLst>
                              <p:cond delay="0"/>
                            </p:stCondLst>
                            <p:childTnLst>
                              <p:par>
                                <p:cTn id="40" presetID="4" presetClass="entr" presetSubtype="16" fill="hold" grpId="0" nodeType="clickEffect">
                                  <p:stCondLst>
                                    <p:cond delay="0"/>
                                  </p:stCondLst>
                                  <p:childTnLst>
                                    <p:set>
                                      <p:cBhvr>
                                        <p:cTn id="41" dur="1" fill="hold">
                                          <p:stCondLst>
                                            <p:cond delay="0"/>
                                          </p:stCondLst>
                                        </p:cTn>
                                        <p:tgtEl>
                                          <p:spTgt spid="13"/>
                                        </p:tgtEl>
                                        <p:attrNameLst>
                                          <p:attrName>style.visibility</p:attrName>
                                        </p:attrNameLst>
                                      </p:cBhvr>
                                      <p:to>
                                        <p:strVal val="visible"/>
                                      </p:to>
                                    </p:set>
                                    <p:animEffect transition="in" filter="box(in)">
                                      <p:cBhvr>
                                        <p:cTn id="4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P spid="9" grpId="0"/>
      <p:bldP spid="10" grpId="0"/>
      <p:bldP spid="11" grpId="0"/>
      <p:bldP spid="12" grpId="0"/>
      <p:bldP spid="13"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4" name="Заголовок 1"/>
          <p:cNvSpPr>
            <a:spLocks noGrp="1"/>
          </p:cNvSpPr>
          <p:nvPr>
            <p:ph type="title" idx="4294967295"/>
          </p:nvPr>
        </p:nvSpPr>
        <p:spPr>
          <a:xfrm>
            <a:off x="214313" y="428625"/>
            <a:ext cx="8929687" cy="1143000"/>
          </a:xfrm>
        </p:spPr>
        <p:txBody>
          <a:bodyPr/>
          <a:lstStyle/>
          <a:p>
            <a:pPr algn="l"/>
            <a:r>
              <a:rPr lang="ru-RU" sz="2000" b="1" smtClean="0"/>
              <a:t/>
            </a:r>
            <a:br>
              <a:rPr lang="ru-RU" sz="2000" b="1" smtClean="0"/>
            </a:br>
            <a:r>
              <a:rPr lang="ru-RU" sz="2000" b="1" smtClean="0"/>
              <a:t/>
            </a:r>
            <a:br>
              <a:rPr lang="ru-RU" sz="2000" b="1" smtClean="0"/>
            </a:br>
            <a:r>
              <a:rPr lang="ru-RU" sz="2200" b="1" smtClean="0">
                <a:solidFill>
                  <a:schemeClr val="bg1"/>
                </a:solidFill>
              </a:rPr>
              <a:t>№ 3</a:t>
            </a:r>
            <a:r>
              <a:rPr lang="en-US" sz="2200" b="1" smtClean="0">
                <a:solidFill>
                  <a:schemeClr val="bg1"/>
                </a:solidFill>
              </a:rPr>
              <a:t>19353</a:t>
            </a:r>
            <a:r>
              <a:rPr lang="ru-RU" sz="2200" smtClean="0"/>
              <a:t/>
            </a:r>
            <a:br>
              <a:rPr lang="ru-RU" sz="2200" smtClean="0"/>
            </a:br>
            <a:r>
              <a:rPr lang="ru-RU" sz="2400" b="1" i="1" smtClean="0"/>
              <a:t>Две фабрики выпускают одинаковые стекла для автомобильных фар. Первая фабрика выпускает 45% этих стекол, вторая –– 55%. Первая фабрика выпускает 3% бракованных стекол, а вторая –– 1%. Найдите вероятность того, что случайно купленное в магазине стекло окажется бракованным</a:t>
            </a:r>
            <a:r>
              <a:rPr lang="ru-RU" sz="2400" i="1" smtClean="0"/>
              <a:t>.</a:t>
            </a:r>
          </a:p>
        </p:txBody>
      </p:sp>
      <p:sp>
        <p:nvSpPr>
          <p:cNvPr id="4" name="Дата 3"/>
          <p:cNvSpPr txBox="1">
            <a:spLocks noGrp="1"/>
          </p:cNvSpPr>
          <p:nvPr/>
        </p:nvSpPr>
        <p:spPr>
          <a:xfrm>
            <a:off x="457200" y="6356350"/>
            <a:ext cx="2133600" cy="365125"/>
          </a:xfrm>
          <a:prstGeom prst="rect">
            <a:avLst/>
          </a:prstGeom>
          <a:noFill/>
        </p:spPr>
        <p:txBody>
          <a:bodyPr anchor="ctr"/>
          <a:lstStyle/>
          <a:p>
            <a:pPr fontAlgn="auto">
              <a:spcBef>
                <a:spcPts val="0"/>
              </a:spcBef>
              <a:spcAft>
                <a:spcPts val="0"/>
              </a:spcAft>
              <a:defRPr/>
            </a:pPr>
            <a:fld id="{DD9845EC-924B-40A2-B7F1-A3AF9F6B9CA7}" type="datetime1">
              <a:rPr lang="ru-RU" sz="1200">
                <a:solidFill>
                  <a:schemeClr val="tx1">
                    <a:tint val="75000"/>
                  </a:schemeClr>
                </a:solidFill>
                <a:latin typeface="+mn-lt"/>
                <a:cs typeface="+mn-cs"/>
              </a:rPr>
              <a:pPr fontAlgn="auto">
                <a:spcBef>
                  <a:spcPts val="0"/>
                </a:spcBef>
                <a:spcAft>
                  <a:spcPts val="0"/>
                </a:spcAft>
                <a:defRPr/>
              </a:pPr>
              <a:t>11.11.2013</a:t>
            </a:fld>
            <a:endParaRPr lang="ru-RU" sz="1200">
              <a:solidFill>
                <a:schemeClr val="tx1">
                  <a:tint val="75000"/>
                </a:schemeClr>
              </a:solidFill>
              <a:latin typeface="+mn-lt"/>
              <a:cs typeface="+mn-cs"/>
            </a:endParaRPr>
          </a:p>
        </p:txBody>
      </p:sp>
      <p:sp>
        <p:nvSpPr>
          <p:cNvPr id="5" name="Номер слайда 4"/>
          <p:cNvSpPr txBox="1">
            <a:spLocks noGrp="1"/>
          </p:cNvSpPr>
          <p:nvPr/>
        </p:nvSpPr>
        <p:spPr>
          <a:xfrm>
            <a:off x="6553200" y="6356350"/>
            <a:ext cx="2133600" cy="365125"/>
          </a:xfrm>
          <a:prstGeom prst="rect">
            <a:avLst/>
          </a:prstGeom>
          <a:noFill/>
        </p:spPr>
        <p:txBody>
          <a:bodyPr anchor="ctr"/>
          <a:lstStyle/>
          <a:p>
            <a:pPr algn="r" fontAlgn="auto">
              <a:spcBef>
                <a:spcPts val="0"/>
              </a:spcBef>
              <a:spcAft>
                <a:spcPts val="0"/>
              </a:spcAft>
              <a:defRPr/>
            </a:pPr>
            <a:fld id="{1A6C9D5D-D492-4E5C-979B-66E5B76EC0AE}" type="slidenum">
              <a:rPr lang="ru-RU" sz="1200">
                <a:solidFill>
                  <a:schemeClr val="tx1">
                    <a:tint val="75000"/>
                  </a:schemeClr>
                </a:solidFill>
                <a:latin typeface="+mn-lt"/>
                <a:cs typeface="+mn-cs"/>
              </a:rPr>
              <a:pPr algn="r" fontAlgn="auto">
                <a:spcBef>
                  <a:spcPts val="0"/>
                </a:spcBef>
                <a:spcAft>
                  <a:spcPts val="0"/>
                </a:spcAft>
                <a:defRPr/>
              </a:pPr>
              <a:t>52</a:t>
            </a:fld>
            <a:endParaRPr lang="ru-RU" sz="1200">
              <a:solidFill>
                <a:schemeClr val="tx1">
                  <a:tint val="75000"/>
                </a:schemeClr>
              </a:solidFill>
              <a:latin typeface="+mn-lt"/>
              <a:cs typeface="+mn-cs"/>
            </a:endParaRPr>
          </a:p>
        </p:txBody>
      </p:sp>
      <p:sp>
        <p:nvSpPr>
          <p:cNvPr id="25607" name="Прямоугольник 5"/>
          <p:cNvSpPr>
            <a:spLocks noChangeArrowheads="1"/>
          </p:cNvSpPr>
          <p:nvPr/>
        </p:nvSpPr>
        <p:spPr bwMode="auto">
          <a:xfrm>
            <a:off x="3714750" y="2357438"/>
            <a:ext cx="1495425" cy="461962"/>
          </a:xfrm>
          <a:prstGeom prst="rect">
            <a:avLst/>
          </a:prstGeom>
          <a:noFill/>
          <a:ln w="9525">
            <a:noFill/>
            <a:miter lim="800000"/>
            <a:headEnd/>
            <a:tailEnd/>
          </a:ln>
        </p:spPr>
        <p:txBody>
          <a:bodyPr wrap="none">
            <a:spAutoFit/>
          </a:bodyPr>
          <a:lstStyle/>
          <a:p>
            <a:r>
              <a:rPr lang="ru-RU" sz="2400" b="1">
                <a:latin typeface="Times New Roman" pitchFamily="18" charset="0"/>
                <a:cs typeface="Times New Roman" pitchFamily="18" charset="0"/>
              </a:rPr>
              <a:t>Решение:</a:t>
            </a:r>
          </a:p>
        </p:txBody>
      </p:sp>
      <p:graphicFrame>
        <p:nvGraphicFramePr>
          <p:cNvPr id="3" name="Object 6"/>
          <p:cNvGraphicFramePr>
            <a:graphicFrameLocks noChangeAspect="1"/>
          </p:cNvGraphicFramePr>
          <p:nvPr/>
        </p:nvGraphicFramePr>
        <p:xfrm>
          <a:off x="571500" y="3071813"/>
          <a:ext cx="4071938" cy="422275"/>
        </p:xfrm>
        <a:graphic>
          <a:graphicData uri="http://schemas.openxmlformats.org/presentationml/2006/ole">
            <p:oleObj spid="_x0000_s25602" name="Формула" r:id="rId3" imgW="2070000" imgH="215640" progId="Equation.3">
              <p:embed/>
            </p:oleObj>
          </a:graphicData>
        </a:graphic>
      </p:graphicFrame>
      <p:sp>
        <p:nvSpPr>
          <p:cNvPr id="15" name="TextBox 14"/>
          <p:cNvSpPr txBox="1">
            <a:spLocks noChangeArrowheads="1"/>
          </p:cNvSpPr>
          <p:nvPr/>
        </p:nvSpPr>
        <p:spPr bwMode="auto">
          <a:xfrm>
            <a:off x="3214688" y="3357563"/>
            <a:ext cx="5643562" cy="738187"/>
          </a:xfrm>
          <a:prstGeom prst="rect">
            <a:avLst/>
          </a:prstGeom>
          <a:noFill/>
          <a:ln w="9525">
            <a:noFill/>
            <a:miter lim="800000"/>
            <a:headEnd/>
            <a:tailEnd/>
          </a:ln>
        </p:spPr>
        <p:txBody>
          <a:bodyPr>
            <a:spAutoFit/>
          </a:bodyPr>
          <a:lstStyle/>
          <a:p>
            <a:r>
              <a:rPr lang="ru-RU" sz="2400" b="1" i="1">
                <a:latin typeface="Times New Roman" pitchFamily="18" charset="0"/>
                <a:cs typeface="Times New Roman" pitchFamily="18" charset="0"/>
              </a:rPr>
              <a:t>- куплено бракованное колесо первой ф.</a:t>
            </a:r>
            <a:endParaRPr lang="en-US" sz="2400" b="1" i="1">
              <a:latin typeface="Times New Roman" pitchFamily="18" charset="0"/>
              <a:cs typeface="Times New Roman" pitchFamily="18" charset="0"/>
            </a:endParaRPr>
          </a:p>
          <a:p>
            <a:endParaRPr lang="ru-RU" b="1" i="1">
              <a:latin typeface="Times New Roman" pitchFamily="18" charset="0"/>
              <a:cs typeface="Times New Roman" pitchFamily="18" charset="0"/>
            </a:endParaRPr>
          </a:p>
        </p:txBody>
      </p:sp>
      <p:graphicFrame>
        <p:nvGraphicFramePr>
          <p:cNvPr id="2" name="Object 3"/>
          <p:cNvGraphicFramePr>
            <a:graphicFrameLocks noChangeAspect="1"/>
          </p:cNvGraphicFramePr>
          <p:nvPr/>
        </p:nvGraphicFramePr>
        <p:xfrm>
          <a:off x="571500" y="3857625"/>
          <a:ext cx="4127500" cy="428625"/>
        </p:xfrm>
        <a:graphic>
          <a:graphicData uri="http://schemas.openxmlformats.org/presentationml/2006/ole">
            <p:oleObj spid="_x0000_s25603" name="Формула" r:id="rId4" imgW="2070000" imgH="215640" progId="Equation.3">
              <p:embed/>
            </p:oleObj>
          </a:graphicData>
        </a:graphic>
      </p:graphicFrame>
      <p:sp>
        <p:nvSpPr>
          <p:cNvPr id="17" name="TextBox 16"/>
          <p:cNvSpPr txBox="1">
            <a:spLocks noChangeArrowheads="1"/>
          </p:cNvSpPr>
          <p:nvPr/>
        </p:nvSpPr>
        <p:spPr bwMode="auto">
          <a:xfrm>
            <a:off x="3214688" y="4214813"/>
            <a:ext cx="5786437" cy="738187"/>
          </a:xfrm>
          <a:prstGeom prst="rect">
            <a:avLst/>
          </a:prstGeom>
          <a:noFill/>
          <a:ln w="9525">
            <a:noFill/>
            <a:miter lim="800000"/>
            <a:headEnd/>
            <a:tailEnd/>
          </a:ln>
        </p:spPr>
        <p:txBody>
          <a:bodyPr>
            <a:spAutoFit/>
          </a:bodyPr>
          <a:lstStyle/>
          <a:p>
            <a:r>
              <a:rPr lang="ru-RU" sz="2400" b="1" i="1">
                <a:latin typeface="Times New Roman" pitchFamily="18" charset="0"/>
                <a:cs typeface="Times New Roman" pitchFamily="18" charset="0"/>
              </a:rPr>
              <a:t>- куплено бракованное колесо второй ф.</a:t>
            </a:r>
            <a:endParaRPr lang="en-US" sz="2400" b="1" i="1">
              <a:latin typeface="Times New Roman" pitchFamily="18" charset="0"/>
              <a:cs typeface="Times New Roman" pitchFamily="18" charset="0"/>
            </a:endParaRPr>
          </a:p>
          <a:p>
            <a:endParaRPr lang="ru-RU" b="1" i="1">
              <a:latin typeface="Times New Roman" pitchFamily="18" charset="0"/>
              <a:cs typeface="Times New Roman" pitchFamily="18" charset="0"/>
            </a:endParaRPr>
          </a:p>
        </p:txBody>
      </p:sp>
      <p:sp>
        <p:nvSpPr>
          <p:cNvPr id="18" name="TextBox 17"/>
          <p:cNvSpPr txBox="1">
            <a:spLocks noChangeArrowheads="1"/>
          </p:cNvSpPr>
          <p:nvPr/>
        </p:nvSpPr>
        <p:spPr bwMode="auto">
          <a:xfrm>
            <a:off x="500063" y="5572125"/>
            <a:ext cx="3643312" cy="1108075"/>
          </a:xfrm>
          <a:prstGeom prst="rect">
            <a:avLst/>
          </a:prstGeom>
          <a:noFill/>
          <a:ln w="9525">
            <a:noFill/>
            <a:miter lim="800000"/>
            <a:headEnd/>
            <a:tailEnd/>
          </a:ln>
        </p:spPr>
        <p:txBody>
          <a:bodyPr>
            <a:spAutoFit/>
          </a:bodyPr>
          <a:lstStyle/>
          <a:p>
            <a:r>
              <a:rPr lang="ru-RU" sz="2400" b="1" i="1">
                <a:latin typeface="Times New Roman" pitchFamily="18" charset="0"/>
                <a:cs typeface="Times New Roman" pitchFamily="18" charset="0"/>
              </a:rPr>
              <a:t>Эти события - несовместны</a:t>
            </a:r>
            <a:endParaRPr lang="en-US" sz="2400" b="1" i="1">
              <a:latin typeface="Times New Roman" pitchFamily="18" charset="0"/>
              <a:cs typeface="Times New Roman" pitchFamily="18" charset="0"/>
            </a:endParaRPr>
          </a:p>
          <a:p>
            <a:endParaRPr lang="ru-RU" b="1" i="1">
              <a:latin typeface="Times New Roman" pitchFamily="18" charset="0"/>
              <a:cs typeface="Times New Roman" pitchFamily="18" charset="0"/>
            </a:endParaRPr>
          </a:p>
        </p:txBody>
      </p:sp>
      <p:cxnSp>
        <p:nvCxnSpPr>
          <p:cNvPr id="20" name="Прямая со стрелкой 19"/>
          <p:cNvCxnSpPr/>
          <p:nvPr/>
        </p:nvCxnSpPr>
        <p:spPr>
          <a:xfrm flipV="1">
            <a:off x="1643063" y="3929063"/>
            <a:ext cx="3143250" cy="1714500"/>
          </a:xfrm>
          <a:prstGeom prst="straightConnector1">
            <a:avLst/>
          </a:prstGeom>
          <a:ln w="22225">
            <a:tailEnd type="arrow"/>
          </a:ln>
        </p:spPr>
        <p:style>
          <a:lnRef idx="1">
            <a:schemeClr val="accent1"/>
          </a:lnRef>
          <a:fillRef idx="0">
            <a:schemeClr val="accent1"/>
          </a:fillRef>
          <a:effectRef idx="0">
            <a:schemeClr val="accent1"/>
          </a:effectRef>
          <a:fontRef idx="minor">
            <a:schemeClr val="tx1"/>
          </a:fontRef>
        </p:style>
      </p:cxnSp>
      <p:cxnSp>
        <p:nvCxnSpPr>
          <p:cNvPr id="21" name="Прямая со стрелкой 20"/>
          <p:cNvCxnSpPr/>
          <p:nvPr/>
        </p:nvCxnSpPr>
        <p:spPr>
          <a:xfrm flipV="1">
            <a:off x="1928813" y="4714875"/>
            <a:ext cx="2571750" cy="1000125"/>
          </a:xfrm>
          <a:prstGeom prst="straightConnector1">
            <a:avLst/>
          </a:prstGeom>
          <a:ln w="22225">
            <a:tailEnd type="arrow"/>
          </a:ln>
        </p:spPr>
        <p:style>
          <a:lnRef idx="1">
            <a:schemeClr val="accent1"/>
          </a:lnRef>
          <a:fillRef idx="0">
            <a:schemeClr val="accent1"/>
          </a:fillRef>
          <a:effectRef idx="0">
            <a:schemeClr val="accent1"/>
          </a:effectRef>
          <a:fontRef idx="minor">
            <a:schemeClr val="tx1"/>
          </a:fontRef>
        </p:style>
      </p:cxnSp>
      <p:sp>
        <p:nvSpPr>
          <p:cNvPr id="28" name="TextBox 27"/>
          <p:cNvSpPr txBox="1">
            <a:spLocks noChangeArrowheads="1"/>
          </p:cNvSpPr>
          <p:nvPr/>
        </p:nvSpPr>
        <p:spPr bwMode="auto">
          <a:xfrm>
            <a:off x="4143375" y="5572125"/>
            <a:ext cx="4000500" cy="738188"/>
          </a:xfrm>
          <a:prstGeom prst="rect">
            <a:avLst/>
          </a:prstGeom>
          <a:noFill/>
          <a:ln w="9525">
            <a:noFill/>
            <a:miter lim="800000"/>
            <a:headEnd/>
            <a:tailEnd/>
          </a:ln>
        </p:spPr>
        <p:txBody>
          <a:bodyPr>
            <a:spAutoFit/>
          </a:bodyPr>
          <a:lstStyle/>
          <a:p>
            <a:r>
              <a:rPr lang="ru-RU" sz="2400" b="1" i="1">
                <a:latin typeface="Times New Roman" pitchFamily="18" charset="0"/>
                <a:cs typeface="Times New Roman" pitchFamily="18" charset="0"/>
              </a:rPr>
              <a:t>Р=0,0135+0,0055=0,019</a:t>
            </a:r>
            <a:endParaRPr lang="en-US" sz="2400" b="1" i="1">
              <a:latin typeface="Times New Roman" pitchFamily="18" charset="0"/>
              <a:cs typeface="Times New Roman" pitchFamily="18" charset="0"/>
            </a:endParaRPr>
          </a:p>
          <a:p>
            <a:endParaRPr lang="ru-RU" b="1" i="1">
              <a:latin typeface="Times New Roman" pitchFamily="18" charset="0"/>
              <a:cs typeface="Times New Roman" pitchFamily="18" charset="0"/>
            </a:endParaRPr>
          </a:p>
        </p:txBody>
      </p:sp>
      <p:sp>
        <p:nvSpPr>
          <p:cNvPr id="22550" name="Прямоугольник 14"/>
          <p:cNvSpPr>
            <a:spLocks noChangeArrowheads="1"/>
          </p:cNvSpPr>
          <p:nvPr/>
        </p:nvSpPr>
        <p:spPr bwMode="auto">
          <a:xfrm>
            <a:off x="4786313" y="6000750"/>
            <a:ext cx="1822450" cy="461963"/>
          </a:xfrm>
          <a:prstGeom prst="rect">
            <a:avLst/>
          </a:prstGeom>
          <a:noFill/>
          <a:ln w="9525">
            <a:noFill/>
            <a:miter lim="800000"/>
            <a:headEnd/>
            <a:tailEnd/>
          </a:ln>
        </p:spPr>
        <p:txBody>
          <a:bodyPr wrap="none">
            <a:spAutoFit/>
          </a:bodyPr>
          <a:lstStyle/>
          <a:p>
            <a:r>
              <a:rPr lang="ru-RU" sz="2400" b="1">
                <a:solidFill>
                  <a:srgbClr val="000000"/>
                </a:solidFill>
                <a:latin typeface="Times New Roman" pitchFamily="18" charset="0"/>
                <a:cs typeface="Times New Roman" pitchFamily="18" charset="0"/>
              </a:rPr>
              <a:t>Ответ:0,019</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in)">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box(in)">
                                      <p:cBhvr>
                                        <p:cTn id="12" dur="500"/>
                                        <p:tgtEl>
                                          <p:spTgt spid="15"/>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box(in)">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4" presetClass="entr" presetSubtype="16" fill="hold" grpId="0" nodeType="clickEffect">
                                  <p:stCondLst>
                                    <p:cond delay="0"/>
                                  </p:stCondLst>
                                  <p:childTnLst>
                                    <p:set>
                                      <p:cBhvr>
                                        <p:cTn id="21" dur="1" fill="hold">
                                          <p:stCondLst>
                                            <p:cond delay="0"/>
                                          </p:stCondLst>
                                        </p:cTn>
                                        <p:tgtEl>
                                          <p:spTgt spid="17"/>
                                        </p:tgtEl>
                                        <p:attrNameLst>
                                          <p:attrName>style.visibility</p:attrName>
                                        </p:attrNameLst>
                                      </p:cBhvr>
                                      <p:to>
                                        <p:strVal val="visible"/>
                                      </p:to>
                                    </p:set>
                                    <p:animEffect transition="in" filter="box(in)">
                                      <p:cBhvr>
                                        <p:cTn id="22" dur="500"/>
                                        <p:tgtEl>
                                          <p:spTgt spid="17"/>
                                        </p:tgtEl>
                                      </p:cBhvr>
                                    </p:animEffect>
                                  </p:childTnLst>
                                </p:cTn>
                              </p:par>
                            </p:childTnLst>
                          </p:cTn>
                        </p:par>
                      </p:childTnLst>
                    </p:cTn>
                  </p:par>
                  <p:par>
                    <p:cTn id="23" fill="hold">
                      <p:stCondLst>
                        <p:cond delay="indefinite"/>
                      </p:stCondLst>
                      <p:childTnLst>
                        <p:par>
                          <p:cTn id="24" fill="hold">
                            <p:stCondLst>
                              <p:cond delay="0"/>
                            </p:stCondLst>
                            <p:childTnLst>
                              <p:par>
                                <p:cTn id="25" presetID="4" presetClass="entr" presetSubtype="16" fill="hold" grpId="0" nodeType="clickEffect">
                                  <p:stCondLst>
                                    <p:cond delay="0"/>
                                  </p:stCondLst>
                                  <p:childTnLst>
                                    <p:set>
                                      <p:cBhvr>
                                        <p:cTn id="26" dur="1" fill="hold">
                                          <p:stCondLst>
                                            <p:cond delay="0"/>
                                          </p:stCondLst>
                                        </p:cTn>
                                        <p:tgtEl>
                                          <p:spTgt spid="18"/>
                                        </p:tgtEl>
                                        <p:attrNameLst>
                                          <p:attrName>style.visibility</p:attrName>
                                        </p:attrNameLst>
                                      </p:cBhvr>
                                      <p:to>
                                        <p:strVal val="visible"/>
                                      </p:to>
                                    </p:set>
                                    <p:animEffect transition="in" filter="box(in)">
                                      <p:cBhvr>
                                        <p:cTn id="27" dur="500"/>
                                        <p:tgtEl>
                                          <p:spTgt spid="18"/>
                                        </p:tgtEl>
                                      </p:cBhvr>
                                    </p:animEffect>
                                  </p:childTnLst>
                                </p:cTn>
                              </p:par>
                              <p:par>
                                <p:cTn id="28" presetID="4" presetClass="entr" presetSubtype="16" fill="hold" nodeType="withEffect">
                                  <p:stCondLst>
                                    <p:cond delay="0"/>
                                  </p:stCondLst>
                                  <p:childTnLst>
                                    <p:set>
                                      <p:cBhvr>
                                        <p:cTn id="29" dur="1" fill="hold">
                                          <p:stCondLst>
                                            <p:cond delay="0"/>
                                          </p:stCondLst>
                                        </p:cTn>
                                        <p:tgtEl>
                                          <p:spTgt spid="20"/>
                                        </p:tgtEl>
                                        <p:attrNameLst>
                                          <p:attrName>style.visibility</p:attrName>
                                        </p:attrNameLst>
                                      </p:cBhvr>
                                      <p:to>
                                        <p:strVal val="visible"/>
                                      </p:to>
                                    </p:set>
                                    <p:animEffect transition="in" filter="box(in)">
                                      <p:cBhvr>
                                        <p:cTn id="30" dur="500"/>
                                        <p:tgtEl>
                                          <p:spTgt spid="20"/>
                                        </p:tgtEl>
                                      </p:cBhvr>
                                    </p:animEffect>
                                  </p:childTnLst>
                                </p:cTn>
                              </p:par>
                              <p:par>
                                <p:cTn id="31" presetID="4" presetClass="entr" presetSubtype="16" fill="hold" nodeType="withEffect">
                                  <p:stCondLst>
                                    <p:cond delay="0"/>
                                  </p:stCondLst>
                                  <p:childTnLst>
                                    <p:set>
                                      <p:cBhvr>
                                        <p:cTn id="32" dur="1" fill="hold">
                                          <p:stCondLst>
                                            <p:cond delay="0"/>
                                          </p:stCondLst>
                                        </p:cTn>
                                        <p:tgtEl>
                                          <p:spTgt spid="21"/>
                                        </p:tgtEl>
                                        <p:attrNameLst>
                                          <p:attrName>style.visibility</p:attrName>
                                        </p:attrNameLst>
                                      </p:cBhvr>
                                      <p:to>
                                        <p:strVal val="visible"/>
                                      </p:to>
                                    </p:set>
                                    <p:animEffect transition="in" filter="box(in)">
                                      <p:cBhvr>
                                        <p:cTn id="33" dur="500"/>
                                        <p:tgtEl>
                                          <p:spTgt spid="21"/>
                                        </p:tgtEl>
                                      </p:cBhvr>
                                    </p:animEffect>
                                  </p:childTnLst>
                                </p:cTn>
                              </p:par>
                            </p:childTnLst>
                          </p:cTn>
                        </p:par>
                      </p:childTnLst>
                    </p:cTn>
                  </p:par>
                  <p:par>
                    <p:cTn id="34" fill="hold">
                      <p:stCondLst>
                        <p:cond delay="indefinite"/>
                      </p:stCondLst>
                      <p:childTnLst>
                        <p:par>
                          <p:cTn id="35" fill="hold">
                            <p:stCondLst>
                              <p:cond delay="0"/>
                            </p:stCondLst>
                            <p:childTnLst>
                              <p:par>
                                <p:cTn id="36" presetID="4" presetClass="entr" presetSubtype="16" fill="hold" grpId="0" nodeType="clickEffect">
                                  <p:stCondLst>
                                    <p:cond delay="0"/>
                                  </p:stCondLst>
                                  <p:childTnLst>
                                    <p:set>
                                      <p:cBhvr>
                                        <p:cTn id="37" dur="1" fill="hold">
                                          <p:stCondLst>
                                            <p:cond delay="0"/>
                                          </p:stCondLst>
                                        </p:cTn>
                                        <p:tgtEl>
                                          <p:spTgt spid="28"/>
                                        </p:tgtEl>
                                        <p:attrNameLst>
                                          <p:attrName>style.visibility</p:attrName>
                                        </p:attrNameLst>
                                      </p:cBhvr>
                                      <p:to>
                                        <p:strVal val="visible"/>
                                      </p:to>
                                    </p:set>
                                    <p:animEffect transition="in" filter="box(in)">
                                      <p:cBhvr>
                                        <p:cTn id="38" dur="500"/>
                                        <p:tgtEl>
                                          <p:spTgt spid="28"/>
                                        </p:tgtEl>
                                      </p:cBhvr>
                                    </p:animEffect>
                                  </p:childTnLst>
                                </p:cTn>
                              </p:par>
                            </p:childTnLst>
                          </p:cTn>
                        </p:par>
                      </p:childTnLst>
                    </p:cTn>
                  </p:par>
                  <p:par>
                    <p:cTn id="39" fill="hold">
                      <p:stCondLst>
                        <p:cond delay="indefinite"/>
                      </p:stCondLst>
                      <p:childTnLst>
                        <p:par>
                          <p:cTn id="40" fill="hold">
                            <p:stCondLst>
                              <p:cond delay="0"/>
                            </p:stCondLst>
                            <p:childTnLst>
                              <p:par>
                                <p:cTn id="41" presetID="4" presetClass="entr" presetSubtype="16" fill="hold" grpId="0" nodeType="clickEffect">
                                  <p:stCondLst>
                                    <p:cond delay="0"/>
                                  </p:stCondLst>
                                  <p:childTnLst>
                                    <p:set>
                                      <p:cBhvr>
                                        <p:cTn id="42" dur="1" fill="hold">
                                          <p:stCondLst>
                                            <p:cond delay="0"/>
                                          </p:stCondLst>
                                        </p:cTn>
                                        <p:tgtEl>
                                          <p:spTgt spid="22550"/>
                                        </p:tgtEl>
                                        <p:attrNameLst>
                                          <p:attrName>style.visibility</p:attrName>
                                        </p:attrNameLst>
                                      </p:cBhvr>
                                      <p:to>
                                        <p:strVal val="visible"/>
                                      </p:to>
                                    </p:set>
                                    <p:animEffect transition="in" filter="box(in)">
                                      <p:cBhvr>
                                        <p:cTn id="43" dur="500"/>
                                        <p:tgtEl>
                                          <p:spTgt spid="225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7" grpId="0"/>
      <p:bldP spid="18" grpId="0"/>
      <p:bldP spid="28" grpId="0"/>
      <p:bldP spid="22550"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омер слайда 1"/>
          <p:cNvSpPr>
            <a:spLocks noGrp="1"/>
          </p:cNvSpPr>
          <p:nvPr>
            <p:ph type="sldNum" sz="quarter" idx="12"/>
          </p:nvPr>
        </p:nvSpPr>
        <p:spPr/>
        <p:txBody>
          <a:bodyPr/>
          <a:lstStyle/>
          <a:p>
            <a:pPr>
              <a:defRPr/>
            </a:pPr>
            <a:fld id="{E1BC2D63-DBD6-43B7-B08E-637CACA67B81}" type="slidenum">
              <a:rPr lang="ru-RU" smtClean="0"/>
              <a:pPr>
                <a:defRPr/>
              </a:pPr>
              <a:t>53</a:t>
            </a:fld>
            <a:endParaRPr lang="ru-RU"/>
          </a:p>
        </p:txBody>
      </p:sp>
      <p:sp>
        <p:nvSpPr>
          <p:cNvPr id="61443" name="Прямоугольник 2"/>
          <p:cNvSpPr>
            <a:spLocks noChangeArrowheads="1"/>
          </p:cNvSpPr>
          <p:nvPr/>
        </p:nvSpPr>
        <p:spPr bwMode="auto">
          <a:xfrm>
            <a:off x="285750" y="2500313"/>
            <a:ext cx="8429625" cy="954087"/>
          </a:xfrm>
          <a:prstGeom prst="rect">
            <a:avLst/>
          </a:prstGeom>
          <a:noFill/>
          <a:ln w="9525">
            <a:noFill/>
            <a:miter lim="800000"/>
            <a:headEnd/>
            <a:tailEnd/>
          </a:ln>
        </p:spPr>
        <p:txBody>
          <a:bodyPr>
            <a:spAutoFit/>
          </a:bodyPr>
          <a:lstStyle/>
          <a:p>
            <a:pPr algn="ctr"/>
            <a:r>
              <a:rPr lang="ru-RU" sz="3200"/>
              <a:t>Задачи открытого банка.</a:t>
            </a:r>
          </a:p>
          <a:p>
            <a:pPr algn="ctr"/>
            <a:r>
              <a:rPr lang="ru-RU" sz="2400" b="1"/>
              <a:t>Статистическое определение вероятности..</a:t>
            </a:r>
          </a:p>
        </p:txBody>
      </p:sp>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8" name="Заголовок 1"/>
          <p:cNvSpPr>
            <a:spLocks noGrp="1"/>
          </p:cNvSpPr>
          <p:nvPr>
            <p:ph type="title" idx="4294967295"/>
          </p:nvPr>
        </p:nvSpPr>
        <p:spPr>
          <a:xfrm>
            <a:off x="0" y="-142875"/>
            <a:ext cx="8572500" cy="1143000"/>
          </a:xfrm>
        </p:spPr>
        <p:txBody>
          <a:bodyPr/>
          <a:lstStyle/>
          <a:p>
            <a:pPr algn="l"/>
            <a:r>
              <a:rPr lang="ru-RU" sz="2000" b="1" smtClean="0"/>
              <a:t/>
            </a:r>
            <a:br>
              <a:rPr lang="ru-RU" sz="2000" b="1" smtClean="0"/>
            </a:br>
            <a:r>
              <a:rPr lang="ru-RU" sz="2000" b="1" smtClean="0"/>
              <a:t/>
            </a:r>
            <a:br>
              <a:rPr lang="ru-RU" sz="2000" b="1" smtClean="0"/>
            </a:br>
            <a:r>
              <a:rPr lang="ru-RU" sz="2000" b="1" smtClean="0">
                <a:solidFill>
                  <a:schemeClr val="bg1"/>
                </a:solidFill>
              </a:rPr>
              <a:t>№ 320</a:t>
            </a:r>
            <a:r>
              <a:rPr lang="en-US" sz="2000" b="1" smtClean="0">
                <a:solidFill>
                  <a:schemeClr val="bg1"/>
                </a:solidFill>
              </a:rPr>
              <a:t>189</a:t>
            </a:r>
            <a:r>
              <a:rPr lang="ru-RU" sz="2000" smtClean="0"/>
              <a:t/>
            </a:r>
            <a:br>
              <a:rPr lang="ru-RU" sz="2000" smtClean="0"/>
            </a:br>
            <a:r>
              <a:rPr lang="ru-RU" sz="2000" b="1" smtClean="0"/>
              <a:t> </a:t>
            </a:r>
            <a:r>
              <a:rPr lang="ru-RU" sz="2400" b="1" i="1" smtClean="0"/>
              <a:t>В некотором городе из 5000 появившихся на свет младенцев 2512 мальчиков. Найдите частоту рождения девочек в этом городе. Результат округлите до тысячных.</a:t>
            </a:r>
          </a:p>
        </p:txBody>
      </p:sp>
      <p:sp>
        <p:nvSpPr>
          <p:cNvPr id="4" name="Дата 3"/>
          <p:cNvSpPr txBox="1">
            <a:spLocks noGrp="1"/>
          </p:cNvSpPr>
          <p:nvPr/>
        </p:nvSpPr>
        <p:spPr>
          <a:xfrm>
            <a:off x="457200" y="6356350"/>
            <a:ext cx="2133600" cy="365125"/>
          </a:xfrm>
          <a:prstGeom prst="rect">
            <a:avLst/>
          </a:prstGeom>
          <a:noFill/>
        </p:spPr>
        <p:txBody>
          <a:bodyPr anchor="ctr"/>
          <a:lstStyle/>
          <a:p>
            <a:pPr fontAlgn="auto">
              <a:spcBef>
                <a:spcPts val="0"/>
              </a:spcBef>
              <a:spcAft>
                <a:spcPts val="0"/>
              </a:spcAft>
              <a:defRPr/>
            </a:pPr>
            <a:fld id="{DD9845EC-924B-40A2-B7F1-A3AF9F6B9CA7}" type="datetime1">
              <a:rPr lang="ru-RU" sz="1200">
                <a:solidFill>
                  <a:schemeClr val="tx1">
                    <a:tint val="75000"/>
                  </a:schemeClr>
                </a:solidFill>
                <a:latin typeface="+mn-lt"/>
                <a:cs typeface="+mn-cs"/>
              </a:rPr>
              <a:pPr fontAlgn="auto">
                <a:spcBef>
                  <a:spcPts val="0"/>
                </a:spcBef>
                <a:spcAft>
                  <a:spcPts val="0"/>
                </a:spcAft>
                <a:defRPr/>
              </a:pPr>
              <a:t>11.11.2013</a:t>
            </a:fld>
            <a:endParaRPr lang="ru-RU" sz="1200">
              <a:solidFill>
                <a:schemeClr val="tx1">
                  <a:tint val="75000"/>
                </a:schemeClr>
              </a:solidFill>
              <a:latin typeface="+mn-lt"/>
              <a:cs typeface="+mn-cs"/>
            </a:endParaRPr>
          </a:p>
        </p:txBody>
      </p:sp>
      <p:sp>
        <p:nvSpPr>
          <p:cNvPr id="5" name="Номер слайда 4"/>
          <p:cNvSpPr txBox="1">
            <a:spLocks noGrp="1"/>
          </p:cNvSpPr>
          <p:nvPr/>
        </p:nvSpPr>
        <p:spPr>
          <a:xfrm>
            <a:off x="6553200" y="6356350"/>
            <a:ext cx="2133600" cy="365125"/>
          </a:xfrm>
          <a:prstGeom prst="rect">
            <a:avLst/>
          </a:prstGeom>
          <a:noFill/>
        </p:spPr>
        <p:txBody>
          <a:bodyPr anchor="ctr"/>
          <a:lstStyle/>
          <a:p>
            <a:pPr algn="r" fontAlgn="auto">
              <a:spcBef>
                <a:spcPts val="0"/>
              </a:spcBef>
              <a:spcAft>
                <a:spcPts val="0"/>
              </a:spcAft>
              <a:defRPr/>
            </a:pPr>
            <a:fld id="{26D45A03-B0E6-4E04-B671-83D57071A60F}" type="slidenum">
              <a:rPr lang="ru-RU" sz="1200">
                <a:solidFill>
                  <a:schemeClr val="tx1">
                    <a:tint val="75000"/>
                  </a:schemeClr>
                </a:solidFill>
                <a:latin typeface="+mn-lt"/>
                <a:cs typeface="+mn-cs"/>
              </a:rPr>
              <a:pPr algn="r" fontAlgn="auto">
                <a:spcBef>
                  <a:spcPts val="0"/>
                </a:spcBef>
                <a:spcAft>
                  <a:spcPts val="0"/>
                </a:spcAft>
                <a:defRPr/>
              </a:pPr>
              <a:t>54</a:t>
            </a:fld>
            <a:endParaRPr lang="ru-RU" sz="1200">
              <a:solidFill>
                <a:schemeClr val="tx1">
                  <a:tint val="75000"/>
                </a:schemeClr>
              </a:solidFill>
              <a:latin typeface="+mn-lt"/>
              <a:cs typeface="+mn-cs"/>
            </a:endParaRPr>
          </a:p>
        </p:txBody>
      </p:sp>
      <p:sp>
        <p:nvSpPr>
          <p:cNvPr id="26631" name="Прямоугольник 5"/>
          <p:cNvSpPr>
            <a:spLocks noChangeArrowheads="1"/>
          </p:cNvSpPr>
          <p:nvPr/>
        </p:nvSpPr>
        <p:spPr bwMode="auto">
          <a:xfrm>
            <a:off x="714375" y="2046288"/>
            <a:ext cx="1495425" cy="461962"/>
          </a:xfrm>
          <a:prstGeom prst="rect">
            <a:avLst/>
          </a:prstGeom>
          <a:noFill/>
          <a:ln w="9525">
            <a:noFill/>
            <a:miter lim="800000"/>
            <a:headEnd/>
            <a:tailEnd/>
          </a:ln>
        </p:spPr>
        <p:txBody>
          <a:bodyPr wrap="none">
            <a:spAutoFit/>
          </a:bodyPr>
          <a:lstStyle/>
          <a:p>
            <a:r>
              <a:rPr lang="ru-RU" sz="2400" b="1">
                <a:latin typeface="Times New Roman" pitchFamily="18" charset="0"/>
                <a:cs typeface="Times New Roman" pitchFamily="18" charset="0"/>
              </a:rPr>
              <a:t>Решение:</a:t>
            </a:r>
          </a:p>
        </p:txBody>
      </p:sp>
      <p:graphicFrame>
        <p:nvGraphicFramePr>
          <p:cNvPr id="2" name="Object 5"/>
          <p:cNvGraphicFramePr>
            <a:graphicFrameLocks noChangeAspect="1"/>
          </p:cNvGraphicFramePr>
          <p:nvPr/>
        </p:nvGraphicFramePr>
        <p:xfrm>
          <a:off x="1066800" y="2701925"/>
          <a:ext cx="2689225" cy="374650"/>
        </p:xfrm>
        <a:graphic>
          <a:graphicData uri="http://schemas.openxmlformats.org/presentationml/2006/ole">
            <p:oleObj spid="_x0000_s26626" name="Формула" r:id="rId3" imgW="1269720" imgH="177480" progId="Equation.3">
              <p:embed/>
            </p:oleObj>
          </a:graphicData>
        </a:graphic>
      </p:graphicFrame>
      <p:sp>
        <p:nvSpPr>
          <p:cNvPr id="20488" name="Прямоугольник 6"/>
          <p:cNvSpPr>
            <a:spLocks noChangeArrowheads="1"/>
          </p:cNvSpPr>
          <p:nvPr/>
        </p:nvSpPr>
        <p:spPr bwMode="auto">
          <a:xfrm>
            <a:off x="3786188" y="2643188"/>
            <a:ext cx="2681287" cy="461962"/>
          </a:xfrm>
          <a:prstGeom prst="rect">
            <a:avLst/>
          </a:prstGeom>
          <a:noFill/>
          <a:ln w="9525">
            <a:noFill/>
            <a:miter lim="800000"/>
            <a:headEnd/>
            <a:tailEnd/>
          </a:ln>
        </p:spPr>
        <p:txBody>
          <a:bodyPr wrap="none">
            <a:spAutoFit/>
          </a:bodyPr>
          <a:lstStyle/>
          <a:p>
            <a:pPr>
              <a:buFontTx/>
              <a:buChar char="-"/>
            </a:pPr>
            <a:r>
              <a:rPr lang="ru-RU" sz="2400" b="1" i="1">
                <a:latin typeface="Times New Roman" pitchFamily="18" charset="0"/>
                <a:cs typeface="Times New Roman" pitchFamily="18" charset="0"/>
              </a:rPr>
              <a:t>родилось девочек.</a:t>
            </a:r>
          </a:p>
        </p:txBody>
      </p:sp>
      <p:graphicFrame>
        <p:nvGraphicFramePr>
          <p:cNvPr id="3" name="Object 6"/>
          <p:cNvGraphicFramePr>
            <a:graphicFrameLocks noChangeAspect="1"/>
          </p:cNvGraphicFramePr>
          <p:nvPr/>
        </p:nvGraphicFramePr>
        <p:xfrm>
          <a:off x="928688" y="3286125"/>
          <a:ext cx="1990725" cy="828675"/>
        </p:xfrm>
        <a:graphic>
          <a:graphicData uri="http://schemas.openxmlformats.org/presentationml/2006/ole">
            <p:oleObj spid="_x0000_s26627" name="Формула" r:id="rId4" imgW="939600" imgH="393480" progId="Equation.3">
              <p:embed/>
            </p:oleObj>
          </a:graphicData>
        </a:graphic>
      </p:graphicFrame>
      <p:sp>
        <p:nvSpPr>
          <p:cNvPr id="20489" name="Прямоугольник 8"/>
          <p:cNvSpPr>
            <a:spLocks noChangeArrowheads="1"/>
          </p:cNvSpPr>
          <p:nvPr/>
        </p:nvSpPr>
        <p:spPr bwMode="auto">
          <a:xfrm>
            <a:off x="3000375" y="3435350"/>
            <a:ext cx="4554538" cy="830263"/>
          </a:xfrm>
          <a:prstGeom prst="rect">
            <a:avLst/>
          </a:prstGeom>
          <a:noFill/>
          <a:ln w="9525">
            <a:noFill/>
            <a:miter lim="800000"/>
            <a:headEnd/>
            <a:tailEnd/>
          </a:ln>
        </p:spPr>
        <p:txBody>
          <a:bodyPr wrap="none">
            <a:spAutoFit/>
          </a:bodyPr>
          <a:lstStyle/>
          <a:p>
            <a:pPr>
              <a:buFontTx/>
              <a:buChar char="-"/>
            </a:pPr>
            <a:r>
              <a:rPr lang="ru-RU" sz="2400" b="1" i="1">
                <a:latin typeface="Times New Roman" pitchFamily="18" charset="0"/>
                <a:cs typeface="Times New Roman" pitchFamily="18" charset="0"/>
              </a:rPr>
              <a:t>статистическая вероятность</a:t>
            </a:r>
          </a:p>
          <a:p>
            <a:r>
              <a:rPr lang="ru-RU" sz="2400" b="1" i="1">
                <a:latin typeface="Times New Roman" pitchFamily="18" charset="0"/>
                <a:cs typeface="Times New Roman" pitchFamily="18" charset="0"/>
              </a:rPr>
              <a:t>(частота рождения).</a:t>
            </a:r>
          </a:p>
        </p:txBody>
      </p:sp>
      <p:sp>
        <p:nvSpPr>
          <p:cNvPr id="20490" name="Прямоугольник 14"/>
          <p:cNvSpPr>
            <a:spLocks noChangeArrowheads="1"/>
          </p:cNvSpPr>
          <p:nvPr/>
        </p:nvSpPr>
        <p:spPr bwMode="auto">
          <a:xfrm>
            <a:off x="4929188" y="5429250"/>
            <a:ext cx="1976437" cy="461963"/>
          </a:xfrm>
          <a:prstGeom prst="rect">
            <a:avLst/>
          </a:prstGeom>
          <a:noFill/>
          <a:ln w="9525">
            <a:noFill/>
            <a:miter lim="800000"/>
            <a:headEnd/>
            <a:tailEnd/>
          </a:ln>
        </p:spPr>
        <p:txBody>
          <a:bodyPr wrap="none">
            <a:spAutoFit/>
          </a:bodyPr>
          <a:lstStyle/>
          <a:p>
            <a:r>
              <a:rPr lang="ru-RU" sz="2400" b="1">
                <a:solidFill>
                  <a:srgbClr val="000000"/>
                </a:solidFill>
                <a:latin typeface="Times New Roman" pitchFamily="18" charset="0"/>
                <a:cs typeface="Times New Roman" pitchFamily="18" charset="0"/>
              </a:rPr>
              <a:t>Ответ:0,4976</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ox(i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20488"/>
                                        </p:tgtEl>
                                        <p:attrNameLst>
                                          <p:attrName>style.visibility</p:attrName>
                                        </p:attrNameLst>
                                      </p:cBhvr>
                                      <p:to>
                                        <p:strVal val="visible"/>
                                      </p:to>
                                    </p:set>
                                    <p:animEffect transition="in" filter="box(in)">
                                      <p:cBhvr>
                                        <p:cTn id="12" dur="500"/>
                                        <p:tgtEl>
                                          <p:spTgt spid="20488"/>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box(in)">
                                      <p:cBhvr>
                                        <p:cTn id="17" dur="5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 presetClass="entr" presetSubtype="16" fill="hold" grpId="0" nodeType="clickEffect">
                                  <p:stCondLst>
                                    <p:cond delay="0"/>
                                  </p:stCondLst>
                                  <p:childTnLst>
                                    <p:set>
                                      <p:cBhvr>
                                        <p:cTn id="21" dur="1" fill="hold">
                                          <p:stCondLst>
                                            <p:cond delay="0"/>
                                          </p:stCondLst>
                                        </p:cTn>
                                        <p:tgtEl>
                                          <p:spTgt spid="20489"/>
                                        </p:tgtEl>
                                        <p:attrNameLst>
                                          <p:attrName>style.visibility</p:attrName>
                                        </p:attrNameLst>
                                      </p:cBhvr>
                                      <p:to>
                                        <p:strVal val="visible"/>
                                      </p:to>
                                    </p:set>
                                    <p:animEffect transition="in" filter="box(in)">
                                      <p:cBhvr>
                                        <p:cTn id="22" dur="500"/>
                                        <p:tgtEl>
                                          <p:spTgt spid="20489"/>
                                        </p:tgtEl>
                                      </p:cBhvr>
                                    </p:animEffect>
                                  </p:childTnLst>
                                </p:cTn>
                              </p:par>
                            </p:childTnLst>
                          </p:cTn>
                        </p:par>
                      </p:childTnLst>
                    </p:cTn>
                  </p:par>
                  <p:par>
                    <p:cTn id="23" fill="hold">
                      <p:stCondLst>
                        <p:cond delay="indefinite"/>
                      </p:stCondLst>
                      <p:childTnLst>
                        <p:par>
                          <p:cTn id="24" fill="hold">
                            <p:stCondLst>
                              <p:cond delay="0"/>
                            </p:stCondLst>
                            <p:childTnLst>
                              <p:par>
                                <p:cTn id="25" presetID="4" presetClass="entr" presetSubtype="16" fill="hold" grpId="0" nodeType="clickEffect">
                                  <p:stCondLst>
                                    <p:cond delay="0"/>
                                  </p:stCondLst>
                                  <p:childTnLst>
                                    <p:set>
                                      <p:cBhvr>
                                        <p:cTn id="26" dur="1" fill="hold">
                                          <p:stCondLst>
                                            <p:cond delay="0"/>
                                          </p:stCondLst>
                                        </p:cTn>
                                        <p:tgtEl>
                                          <p:spTgt spid="20490"/>
                                        </p:tgtEl>
                                        <p:attrNameLst>
                                          <p:attrName>style.visibility</p:attrName>
                                        </p:attrNameLst>
                                      </p:cBhvr>
                                      <p:to>
                                        <p:strVal val="visible"/>
                                      </p:to>
                                    </p:set>
                                    <p:animEffect transition="in" filter="box(in)">
                                      <p:cBhvr>
                                        <p:cTn id="27" dur="500"/>
                                        <p:tgtEl>
                                          <p:spTgt spid="2049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8" grpId="0"/>
      <p:bldP spid="20489" grpId="0"/>
      <p:bldP spid="20490"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2" name="Заголовок 1"/>
          <p:cNvSpPr>
            <a:spLocks noGrp="1"/>
          </p:cNvSpPr>
          <p:nvPr>
            <p:ph type="title" idx="4294967295"/>
          </p:nvPr>
        </p:nvSpPr>
        <p:spPr>
          <a:xfrm>
            <a:off x="428625" y="428625"/>
            <a:ext cx="8715375" cy="1143000"/>
          </a:xfrm>
        </p:spPr>
        <p:txBody>
          <a:bodyPr/>
          <a:lstStyle/>
          <a:p>
            <a:pPr algn="l"/>
            <a:r>
              <a:rPr lang="ru-RU" sz="2000" b="1" smtClean="0"/>
              <a:t/>
            </a:r>
            <a:br>
              <a:rPr lang="ru-RU" sz="2000" b="1" smtClean="0"/>
            </a:br>
            <a:r>
              <a:rPr lang="ru-RU" sz="2000" b="1" smtClean="0"/>
              <a:t/>
            </a:r>
            <a:br>
              <a:rPr lang="ru-RU" sz="2000" b="1" smtClean="0"/>
            </a:br>
            <a:r>
              <a:rPr lang="ru-RU" sz="2000" b="1" smtClean="0">
                <a:solidFill>
                  <a:schemeClr val="bg1"/>
                </a:solidFill>
              </a:rPr>
              <a:t>№ 320</a:t>
            </a:r>
            <a:r>
              <a:rPr lang="en-US" sz="2000" b="1" smtClean="0">
                <a:solidFill>
                  <a:schemeClr val="bg1"/>
                </a:solidFill>
              </a:rPr>
              <a:t>195</a:t>
            </a:r>
            <a:r>
              <a:rPr lang="ru-RU" sz="2000" smtClean="0"/>
              <a:t/>
            </a:r>
            <a:br>
              <a:rPr lang="ru-RU" sz="2000" smtClean="0"/>
            </a:br>
            <a:r>
              <a:rPr lang="ru-RU" sz="2400" b="1" i="1" smtClean="0"/>
              <a:t>Вероятность того, что новый DVD-проигрыватель в течение года поступит в гарантийный ремонт, равна 0,045. В некотором городе из 1000 проданных DVD-проигрывателей в течение года в гарантийную мастерскую поступила 51 штука. На сколько отличается частота события «гарантийный ремонт» от его вероятности в этом городе?</a:t>
            </a:r>
          </a:p>
        </p:txBody>
      </p:sp>
      <p:sp>
        <p:nvSpPr>
          <p:cNvPr id="4" name="Дата 3"/>
          <p:cNvSpPr txBox="1">
            <a:spLocks noGrp="1"/>
          </p:cNvSpPr>
          <p:nvPr/>
        </p:nvSpPr>
        <p:spPr>
          <a:xfrm>
            <a:off x="457200" y="6356350"/>
            <a:ext cx="2133600" cy="365125"/>
          </a:xfrm>
          <a:prstGeom prst="rect">
            <a:avLst/>
          </a:prstGeom>
          <a:noFill/>
        </p:spPr>
        <p:txBody>
          <a:bodyPr anchor="ctr"/>
          <a:lstStyle/>
          <a:p>
            <a:pPr fontAlgn="auto">
              <a:spcBef>
                <a:spcPts val="0"/>
              </a:spcBef>
              <a:spcAft>
                <a:spcPts val="0"/>
              </a:spcAft>
              <a:defRPr/>
            </a:pPr>
            <a:fld id="{DD9845EC-924B-40A2-B7F1-A3AF9F6B9CA7}" type="datetime1">
              <a:rPr lang="ru-RU" sz="1200">
                <a:solidFill>
                  <a:schemeClr val="tx1">
                    <a:tint val="75000"/>
                  </a:schemeClr>
                </a:solidFill>
                <a:latin typeface="+mn-lt"/>
                <a:cs typeface="+mn-cs"/>
              </a:rPr>
              <a:pPr fontAlgn="auto">
                <a:spcBef>
                  <a:spcPts val="0"/>
                </a:spcBef>
                <a:spcAft>
                  <a:spcPts val="0"/>
                </a:spcAft>
                <a:defRPr/>
              </a:pPr>
              <a:t>11.11.2013</a:t>
            </a:fld>
            <a:endParaRPr lang="ru-RU" sz="1200">
              <a:solidFill>
                <a:schemeClr val="tx1">
                  <a:tint val="75000"/>
                </a:schemeClr>
              </a:solidFill>
              <a:latin typeface="+mn-lt"/>
              <a:cs typeface="+mn-cs"/>
            </a:endParaRPr>
          </a:p>
        </p:txBody>
      </p:sp>
      <p:sp>
        <p:nvSpPr>
          <p:cNvPr id="5" name="Номер слайда 4"/>
          <p:cNvSpPr txBox="1">
            <a:spLocks noGrp="1"/>
          </p:cNvSpPr>
          <p:nvPr/>
        </p:nvSpPr>
        <p:spPr>
          <a:xfrm>
            <a:off x="6553200" y="6356350"/>
            <a:ext cx="2133600" cy="365125"/>
          </a:xfrm>
          <a:prstGeom prst="rect">
            <a:avLst/>
          </a:prstGeom>
          <a:noFill/>
        </p:spPr>
        <p:txBody>
          <a:bodyPr anchor="ctr"/>
          <a:lstStyle/>
          <a:p>
            <a:pPr algn="r" fontAlgn="auto">
              <a:spcBef>
                <a:spcPts val="0"/>
              </a:spcBef>
              <a:spcAft>
                <a:spcPts val="0"/>
              </a:spcAft>
              <a:defRPr/>
            </a:pPr>
            <a:fld id="{DD4C73A0-86CE-4081-84DE-4CC88B26AB98}" type="slidenum">
              <a:rPr lang="ru-RU" sz="1200">
                <a:solidFill>
                  <a:schemeClr val="tx1">
                    <a:tint val="75000"/>
                  </a:schemeClr>
                </a:solidFill>
                <a:latin typeface="+mn-lt"/>
                <a:cs typeface="+mn-cs"/>
              </a:rPr>
              <a:pPr algn="r" fontAlgn="auto">
                <a:spcBef>
                  <a:spcPts val="0"/>
                </a:spcBef>
                <a:spcAft>
                  <a:spcPts val="0"/>
                </a:spcAft>
                <a:defRPr/>
              </a:pPr>
              <a:t>55</a:t>
            </a:fld>
            <a:endParaRPr lang="ru-RU" sz="1200">
              <a:solidFill>
                <a:schemeClr val="tx1">
                  <a:tint val="75000"/>
                </a:schemeClr>
              </a:solidFill>
              <a:latin typeface="+mn-lt"/>
              <a:cs typeface="+mn-cs"/>
            </a:endParaRPr>
          </a:p>
        </p:txBody>
      </p:sp>
      <p:sp>
        <p:nvSpPr>
          <p:cNvPr id="27655" name="Прямоугольник 5"/>
          <p:cNvSpPr>
            <a:spLocks noChangeArrowheads="1"/>
          </p:cNvSpPr>
          <p:nvPr/>
        </p:nvSpPr>
        <p:spPr bwMode="auto">
          <a:xfrm>
            <a:off x="500063" y="2643188"/>
            <a:ext cx="1495425" cy="461962"/>
          </a:xfrm>
          <a:prstGeom prst="rect">
            <a:avLst/>
          </a:prstGeom>
          <a:noFill/>
          <a:ln w="9525">
            <a:noFill/>
            <a:miter lim="800000"/>
            <a:headEnd/>
            <a:tailEnd/>
          </a:ln>
        </p:spPr>
        <p:txBody>
          <a:bodyPr wrap="none">
            <a:spAutoFit/>
          </a:bodyPr>
          <a:lstStyle/>
          <a:p>
            <a:r>
              <a:rPr lang="ru-RU" sz="2400" b="1">
                <a:latin typeface="Times New Roman" pitchFamily="18" charset="0"/>
                <a:cs typeface="Times New Roman" pitchFamily="18" charset="0"/>
              </a:rPr>
              <a:t>Решение:</a:t>
            </a:r>
          </a:p>
        </p:txBody>
      </p:sp>
      <p:graphicFrame>
        <p:nvGraphicFramePr>
          <p:cNvPr id="2" name="Object 5"/>
          <p:cNvGraphicFramePr>
            <a:graphicFrameLocks noChangeAspect="1"/>
          </p:cNvGraphicFramePr>
          <p:nvPr/>
        </p:nvGraphicFramePr>
        <p:xfrm>
          <a:off x="642938" y="3143250"/>
          <a:ext cx="4949825" cy="831850"/>
        </p:xfrm>
        <a:graphic>
          <a:graphicData uri="http://schemas.openxmlformats.org/presentationml/2006/ole">
            <p:oleObj spid="_x0000_s27650" name="Формула" r:id="rId3" imgW="2336760" imgH="393480" progId="Equation.3">
              <p:embed/>
            </p:oleObj>
          </a:graphicData>
        </a:graphic>
      </p:graphicFrame>
      <p:sp>
        <p:nvSpPr>
          <p:cNvPr id="16392" name="Прямоугольник 6"/>
          <p:cNvSpPr>
            <a:spLocks noChangeArrowheads="1"/>
          </p:cNvSpPr>
          <p:nvPr/>
        </p:nvSpPr>
        <p:spPr bwMode="auto">
          <a:xfrm>
            <a:off x="5643563" y="3286125"/>
            <a:ext cx="2741612" cy="830263"/>
          </a:xfrm>
          <a:prstGeom prst="rect">
            <a:avLst/>
          </a:prstGeom>
          <a:noFill/>
          <a:ln w="9525">
            <a:noFill/>
            <a:miter lim="800000"/>
            <a:headEnd/>
            <a:tailEnd/>
          </a:ln>
        </p:spPr>
        <p:txBody>
          <a:bodyPr wrap="none">
            <a:spAutoFit/>
          </a:bodyPr>
          <a:lstStyle/>
          <a:p>
            <a:pPr>
              <a:buFontTx/>
              <a:buChar char="-"/>
            </a:pPr>
            <a:r>
              <a:rPr lang="ru-RU" sz="2400" b="1" i="1">
                <a:latin typeface="Times New Roman" pitchFamily="18" charset="0"/>
                <a:cs typeface="Times New Roman" pitchFamily="18" charset="0"/>
              </a:rPr>
              <a:t>статистическая </a:t>
            </a:r>
          </a:p>
          <a:p>
            <a:r>
              <a:rPr lang="ru-RU" sz="2400" b="1" i="1">
                <a:latin typeface="Times New Roman" pitchFamily="18" charset="0"/>
                <a:cs typeface="Times New Roman" pitchFamily="18" charset="0"/>
              </a:rPr>
              <a:t>вероятность.</a:t>
            </a:r>
          </a:p>
        </p:txBody>
      </p:sp>
      <p:graphicFrame>
        <p:nvGraphicFramePr>
          <p:cNvPr id="3" name="Object 6"/>
          <p:cNvGraphicFramePr>
            <a:graphicFrameLocks noChangeAspect="1"/>
          </p:cNvGraphicFramePr>
          <p:nvPr/>
        </p:nvGraphicFramePr>
        <p:xfrm>
          <a:off x="1714500" y="4357688"/>
          <a:ext cx="2824163" cy="401637"/>
        </p:xfrm>
        <a:graphic>
          <a:graphicData uri="http://schemas.openxmlformats.org/presentationml/2006/ole">
            <p:oleObj spid="_x0000_s27651" name="Формула" r:id="rId4" imgW="1333440" imgH="190440" progId="Equation.3">
              <p:embed/>
            </p:oleObj>
          </a:graphicData>
        </a:graphic>
      </p:graphicFrame>
      <p:sp>
        <p:nvSpPr>
          <p:cNvPr id="16393" name="Прямоугольник 14"/>
          <p:cNvSpPr>
            <a:spLocks noChangeArrowheads="1"/>
          </p:cNvSpPr>
          <p:nvPr/>
        </p:nvSpPr>
        <p:spPr bwMode="auto">
          <a:xfrm>
            <a:off x="4929188" y="5429250"/>
            <a:ext cx="1822450" cy="461963"/>
          </a:xfrm>
          <a:prstGeom prst="rect">
            <a:avLst/>
          </a:prstGeom>
          <a:noFill/>
          <a:ln w="9525">
            <a:noFill/>
            <a:miter lim="800000"/>
            <a:headEnd/>
            <a:tailEnd/>
          </a:ln>
        </p:spPr>
        <p:txBody>
          <a:bodyPr wrap="none">
            <a:spAutoFit/>
          </a:bodyPr>
          <a:lstStyle/>
          <a:p>
            <a:r>
              <a:rPr lang="ru-RU" sz="2400" b="1">
                <a:solidFill>
                  <a:srgbClr val="000000"/>
                </a:solidFill>
                <a:latin typeface="Times New Roman" pitchFamily="18" charset="0"/>
                <a:cs typeface="Times New Roman" pitchFamily="18" charset="0"/>
              </a:rPr>
              <a:t>Ответ:0,006</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ox(i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16392"/>
                                        </p:tgtEl>
                                        <p:attrNameLst>
                                          <p:attrName>style.visibility</p:attrName>
                                        </p:attrNameLst>
                                      </p:cBhvr>
                                      <p:to>
                                        <p:strVal val="visible"/>
                                      </p:to>
                                    </p:set>
                                    <p:animEffect transition="in" filter="box(in)">
                                      <p:cBhvr>
                                        <p:cTn id="12" dur="500"/>
                                        <p:tgtEl>
                                          <p:spTgt spid="16392"/>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box(in)">
                                      <p:cBhvr>
                                        <p:cTn id="17" dur="5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 presetClass="entr" presetSubtype="16" fill="hold" grpId="0" nodeType="clickEffect">
                                  <p:stCondLst>
                                    <p:cond delay="0"/>
                                  </p:stCondLst>
                                  <p:childTnLst>
                                    <p:set>
                                      <p:cBhvr>
                                        <p:cTn id="21" dur="1" fill="hold">
                                          <p:stCondLst>
                                            <p:cond delay="0"/>
                                          </p:stCondLst>
                                        </p:cTn>
                                        <p:tgtEl>
                                          <p:spTgt spid="16393"/>
                                        </p:tgtEl>
                                        <p:attrNameLst>
                                          <p:attrName>style.visibility</p:attrName>
                                        </p:attrNameLst>
                                      </p:cBhvr>
                                      <p:to>
                                        <p:strVal val="visible"/>
                                      </p:to>
                                    </p:set>
                                    <p:animEffect transition="in" filter="box(in)">
                                      <p:cBhvr>
                                        <p:cTn id="22" dur="500"/>
                                        <p:tgtEl>
                                          <p:spTgt spid="1639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92" grpId="0"/>
      <p:bldP spid="16393"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6" name="Заголовок 1"/>
          <p:cNvSpPr>
            <a:spLocks noGrp="1"/>
          </p:cNvSpPr>
          <p:nvPr>
            <p:ph type="title" idx="4294967295"/>
          </p:nvPr>
        </p:nvSpPr>
        <p:spPr>
          <a:xfrm>
            <a:off x="571500" y="571500"/>
            <a:ext cx="8572500" cy="1143000"/>
          </a:xfrm>
        </p:spPr>
        <p:txBody>
          <a:bodyPr/>
          <a:lstStyle/>
          <a:p>
            <a:pPr algn="l"/>
            <a:r>
              <a:rPr lang="ru-RU" sz="2000" b="1" smtClean="0"/>
              <a:t/>
            </a:r>
            <a:br>
              <a:rPr lang="ru-RU" sz="2000" b="1" smtClean="0"/>
            </a:br>
            <a:r>
              <a:rPr lang="ru-RU" sz="2000" b="1" smtClean="0"/>
              <a:t/>
            </a:r>
            <a:br>
              <a:rPr lang="ru-RU" sz="2000" b="1" smtClean="0"/>
            </a:br>
            <a:r>
              <a:rPr lang="ru-RU" sz="2000" b="1" smtClean="0">
                <a:solidFill>
                  <a:schemeClr val="bg1"/>
                </a:solidFill>
              </a:rPr>
              <a:t>№ 320</a:t>
            </a:r>
            <a:r>
              <a:rPr lang="en-US" sz="2000" b="1" smtClean="0">
                <a:solidFill>
                  <a:schemeClr val="bg1"/>
                </a:solidFill>
              </a:rPr>
              <a:t>200</a:t>
            </a:r>
            <a:r>
              <a:rPr lang="ru-RU" sz="2000" smtClean="0"/>
              <a:t/>
            </a:r>
            <a:br>
              <a:rPr lang="ru-RU" sz="2000" smtClean="0"/>
            </a:br>
            <a:r>
              <a:rPr lang="ru-RU" sz="2000" smtClean="0"/>
              <a:t> </a:t>
            </a:r>
            <a:r>
              <a:rPr lang="ru-RU" sz="2400" b="1" i="1" smtClean="0"/>
              <a:t>На фабрике керамической посуды 10% произведённых тарелок имеют дефект. При контроле качества продукции выявляется 80% дефектных тарелок. Остальные тарелки поступают в продажу. Найдите вероятность того, что случайно выбранная при покупке тарелка не имеет дефектов.</a:t>
            </a:r>
            <a:br>
              <a:rPr lang="ru-RU" sz="2400" b="1" i="1" smtClean="0"/>
            </a:br>
            <a:endParaRPr lang="ru-RU" sz="2400" b="1" i="1" smtClean="0"/>
          </a:p>
        </p:txBody>
      </p:sp>
      <p:sp>
        <p:nvSpPr>
          <p:cNvPr id="4" name="Дата 3"/>
          <p:cNvSpPr txBox="1">
            <a:spLocks noGrp="1"/>
          </p:cNvSpPr>
          <p:nvPr/>
        </p:nvSpPr>
        <p:spPr>
          <a:xfrm>
            <a:off x="457200" y="6356350"/>
            <a:ext cx="2133600" cy="365125"/>
          </a:xfrm>
          <a:prstGeom prst="rect">
            <a:avLst/>
          </a:prstGeom>
          <a:noFill/>
        </p:spPr>
        <p:txBody>
          <a:bodyPr anchor="ctr"/>
          <a:lstStyle/>
          <a:p>
            <a:pPr fontAlgn="auto">
              <a:spcBef>
                <a:spcPts val="0"/>
              </a:spcBef>
              <a:spcAft>
                <a:spcPts val="0"/>
              </a:spcAft>
              <a:defRPr/>
            </a:pPr>
            <a:fld id="{DD9845EC-924B-40A2-B7F1-A3AF9F6B9CA7}" type="datetime1">
              <a:rPr lang="ru-RU" sz="1200">
                <a:solidFill>
                  <a:schemeClr val="tx1">
                    <a:tint val="75000"/>
                  </a:schemeClr>
                </a:solidFill>
                <a:latin typeface="+mn-lt"/>
                <a:cs typeface="+mn-cs"/>
              </a:rPr>
              <a:pPr fontAlgn="auto">
                <a:spcBef>
                  <a:spcPts val="0"/>
                </a:spcBef>
                <a:spcAft>
                  <a:spcPts val="0"/>
                </a:spcAft>
                <a:defRPr/>
              </a:pPr>
              <a:t>11.11.2013</a:t>
            </a:fld>
            <a:endParaRPr lang="ru-RU" sz="1200">
              <a:solidFill>
                <a:schemeClr val="tx1">
                  <a:tint val="75000"/>
                </a:schemeClr>
              </a:solidFill>
              <a:latin typeface="+mn-lt"/>
              <a:cs typeface="+mn-cs"/>
            </a:endParaRPr>
          </a:p>
        </p:txBody>
      </p:sp>
      <p:sp>
        <p:nvSpPr>
          <p:cNvPr id="5" name="Номер слайда 4"/>
          <p:cNvSpPr txBox="1">
            <a:spLocks noGrp="1"/>
          </p:cNvSpPr>
          <p:nvPr/>
        </p:nvSpPr>
        <p:spPr>
          <a:xfrm>
            <a:off x="6553200" y="6356350"/>
            <a:ext cx="2133600" cy="365125"/>
          </a:xfrm>
          <a:prstGeom prst="rect">
            <a:avLst/>
          </a:prstGeom>
          <a:noFill/>
        </p:spPr>
        <p:txBody>
          <a:bodyPr anchor="ctr"/>
          <a:lstStyle/>
          <a:p>
            <a:pPr algn="r" fontAlgn="auto">
              <a:spcBef>
                <a:spcPts val="0"/>
              </a:spcBef>
              <a:spcAft>
                <a:spcPts val="0"/>
              </a:spcAft>
              <a:defRPr/>
            </a:pPr>
            <a:fld id="{4076D38F-759C-4586-BC7F-BD7B9BD57BE0}" type="slidenum">
              <a:rPr lang="ru-RU" sz="1200">
                <a:solidFill>
                  <a:schemeClr val="tx1">
                    <a:tint val="75000"/>
                  </a:schemeClr>
                </a:solidFill>
                <a:latin typeface="+mn-lt"/>
                <a:cs typeface="+mn-cs"/>
              </a:rPr>
              <a:pPr algn="r" fontAlgn="auto">
                <a:spcBef>
                  <a:spcPts val="0"/>
                </a:spcBef>
                <a:spcAft>
                  <a:spcPts val="0"/>
                </a:spcAft>
                <a:defRPr/>
              </a:pPr>
              <a:t>56</a:t>
            </a:fld>
            <a:endParaRPr lang="ru-RU" sz="1200">
              <a:solidFill>
                <a:schemeClr val="tx1">
                  <a:tint val="75000"/>
                </a:schemeClr>
              </a:solidFill>
              <a:latin typeface="+mn-lt"/>
              <a:cs typeface="+mn-cs"/>
            </a:endParaRPr>
          </a:p>
        </p:txBody>
      </p:sp>
      <p:sp>
        <p:nvSpPr>
          <p:cNvPr id="28679" name="Прямоугольник 5"/>
          <p:cNvSpPr>
            <a:spLocks noChangeArrowheads="1"/>
          </p:cNvSpPr>
          <p:nvPr/>
        </p:nvSpPr>
        <p:spPr bwMode="auto">
          <a:xfrm>
            <a:off x="500063" y="2428875"/>
            <a:ext cx="1495425" cy="461963"/>
          </a:xfrm>
          <a:prstGeom prst="rect">
            <a:avLst/>
          </a:prstGeom>
          <a:noFill/>
          <a:ln w="9525">
            <a:noFill/>
            <a:miter lim="800000"/>
            <a:headEnd/>
            <a:tailEnd/>
          </a:ln>
        </p:spPr>
        <p:txBody>
          <a:bodyPr wrap="none">
            <a:spAutoFit/>
          </a:bodyPr>
          <a:lstStyle/>
          <a:p>
            <a:r>
              <a:rPr lang="ru-RU" sz="2400" b="1">
                <a:latin typeface="Times New Roman" pitchFamily="18" charset="0"/>
                <a:cs typeface="Times New Roman" pitchFamily="18" charset="0"/>
              </a:rPr>
              <a:t>Решение:</a:t>
            </a:r>
          </a:p>
        </p:txBody>
      </p:sp>
      <p:sp>
        <p:nvSpPr>
          <p:cNvPr id="7" name="TextBox 6"/>
          <p:cNvSpPr txBox="1">
            <a:spLocks noChangeArrowheads="1"/>
          </p:cNvSpPr>
          <p:nvPr/>
        </p:nvSpPr>
        <p:spPr bwMode="auto">
          <a:xfrm>
            <a:off x="428625" y="2857500"/>
            <a:ext cx="6357938" cy="461963"/>
          </a:xfrm>
          <a:prstGeom prst="rect">
            <a:avLst/>
          </a:prstGeom>
          <a:noFill/>
          <a:ln w="9525">
            <a:noFill/>
            <a:miter lim="800000"/>
            <a:headEnd/>
            <a:tailEnd/>
          </a:ln>
        </p:spPr>
        <p:txBody>
          <a:bodyPr>
            <a:spAutoFit/>
          </a:bodyPr>
          <a:lstStyle/>
          <a:p>
            <a:r>
              <a:rPr lang="ru-RU" sz="2400" b="1" i="1">
                <a:latin typeface="Times New Roman" pitchFamily="18" charset="0"/>
                <a:cs typeface="Times New Roman" pitchFamily="18" charset="0"/>
              </a:rPr>
              <a:t>А – произведенная тарелка имеет дефект  </a:t>
            </a:r>
          </a:p>
        </p:txBody>
      </p:sp>
      <p:sp>
        <p:nvSpPr>
          <p:cNvPr id="8" name="TextBox 7"/>
          <p:cNvSpPr txBox="1">
            <a:spLocks noChangeArrowheads="1"/>
          </p:cNvSpPr>
          <p:nvPr/>
        </p:nvSpPr>
        <p:spPr bwMode="auto">
          <a:xfrm>
            <a:off x="5929313" y="3143250"/>
            <a:ext cx="3357562" cy="461963"/>
          </a:xfrm>
          <a:prstGeom prst="rect">
            <a:avLst/>
          </a:prstGeom>
          <a:noFill/>
          <a:ln w="9525">
            <a:noFill/>
            <a:miter lim="800000"/>
            <a:headEnd/>
            <a:tailEnd/>
          </a:ln>
        </p:spPr>
        <p:txBody>
          <a:bodyPr>
            <a:spAutoFit/>
          </a:bodyPr>
          <a:lstStyle/>
          <a:p>
            <a:r>
              <a:rPr lang="ru-RU" sz="2400" b="1" i="1">
                <a:latin typeface="Times New Roman" pitchFamily="18" charset="0"/>
                <a:cs typeface="Times New Roman" pitchFamily="18" charset="0"/>
              </a:rPr>
              <a:t>Р(А) =10%:100%=0,1</a:t>
            </a:r>
          </a:p>
        </p:txBody>
      </p:sp>
      <p:sp>
        <p:nvSpPr>
          <p:cNvPr id="9" name="TextBox 8"/>
          <p:cNvSpPr txBox="1">
            <a:spLocks noChangeArrowheads="1"/>
          </p:cNvSpPr>
          <p:nvPr/>
        </p:nvSpPr>
        <p:spPr bwMode="auto">
          <a:xfrm>
            <a:off x="428625" y="3500438"/>
            <a:ext cx="6786563" cy="461962"/>
          </a:xfrm>
          <a:prstGeom prst="rect">
            <a:avLst/>
          </a:prstGeom>
          <a:noFill/>
          <a:ln w="9525">
            <a:noFill/>
            <a:miter lim="800000"/>
            <a:headEnd/>
            <a:tailEnd/>
          </a:ln>
        </p:spPr>
        <p:txBody>
          <a:bodyPr>
            <a:spAutoFit/>
          </a:bodyPr>
          <a:lstStyle/>
          <a:p>
            <a:r>
              <a:rPr lang="ru-RU" sz="2400" b="1" i="1">
                <a:latin typeface="Times New Roman" pitchFamily="18" charset="0"/>
                <a:cs typeface="Times New Roman" pitchFamily="18" charset="0"/>
              </a:rPr>
              <a:t>В – при контроле выявлена дефектная тарелка</a:t>
            </a:r>
          </a:p>
        </p:txBody>
      </p:sp>
      <p:sp>
        <p:nvSpPr>
          <p:cNvPr id="10" name="TextBox 9"/>
          <p:cNvSpPr txBox="1">
            <a:spLocks noChangeArrowheads="1"/>
          </p:cNvSpPr>
          <p:nvPr/>
        </p:nvSpPr>
        <p:spPr bwMode="auto">
          <a:xfrm>
            <a:off x="5857875" y="3857625"/>
            <a:ext cx="3143250" cy="461963"/>
          </a:xfrm>
          <a:prstGeom prst="rect">
            <a:avLst/>
          </a:prstGeom>
          <a:noFill/>
          <a:ln w="9525">
            <a:noFill/>
            <a:miter lim="800000"/>
            <a:headEnd/>
            <a:tailEnd/>
          </a:ln>
        </p:spPr>
        <p:txBody>
          <a:bodyPr>
            <a:spAutoFit/>
          </a:bodyPr>
          <a:lstStyle/>
          <a:p>
            <a:r>
              <a:rPr lang="ru-RU" sz="2400" b="1" i="1">
                <a:latin typeface="Times New Roman" pitchFamily="18" charset="0"/>
                <a:cs typeface="Times New Roman" pitchFamily="18" charset="0"/>
              </a:rPr>
              <a:t>Р(В) =80%:100%=0,8</a:t>
            </a:r>
          </a:p>
        </p:txBody>
      </p:sp>
      <p:sp>
        <p:nvSpPr>
          <p:cNvPr id="11" name="TextBox 10"/>
          <p:cNvSpPr txBox="1">
            <a:spLocks noChangeArrowheads="1"/>
          </p:cNvSpPr>
          <p:nvPr/>
        </p:nvSpPr>
        <p:spPr bwMode="auto">
          <a:xfrm>
            <a:off x="500063" y="4000500"/>
            <a:ext cx="6786562" cy="830263"/>
          </a:xfrm>
          <a:prstGeom prst="rect">
            <a:avLst/>
          </a:prstGeom>
          <a:noFill/>
          <a:ln w="9525">
            <a:noFill/>
            <a:miter lim="800000"/>
            <a:headEnd/>
            <a:tailEnd/>
          </a:ln>
        </p:spPr>
        <p:txBody>
          <a:bodyPr>
            <a:spAutoFit/>
          </a:bodyPr>
          <a:lstStyle/>
          <a:p>
            <a:r>
              <a:rPr lang="ru-RU" sz="2400" b="1" i="1">
                <a:latin typeface="Times New Roman" pitchFamily="18" charset="0"/>
                <a:cs typeface="Times New Roman" pitchFamily="18" charset="0"/>
              </a:rPr>
              <a:t>Вероятность того, что произвели </a:t>
            </a:r>
          </a:p>
          <a:p>
            <a:r>
              <a:rPr lang="ru-RU" sz="2400" b="1" i="1">
                <a:latin typeface="Times New Roman" pitchFamily="18" charset="0"/>
                <a:cs typeface="Times New Roman" pitchFamily="18" charset="0"/>
              </a:rPr>
              <a:t>дефектную тарелку и обнаружили дефект =</a:t>
            </a:r>
          </a:p>
        </p:txBody>
      </p:sp>
      <p:graphicFrame>
        <p:nvGraphicFramePr>
          <p:cNvPr id="2" name="Object 5"/>
          <p:cNvGraphicFramePr>
            <a:graphicFrameLocks noChangeAspect="1"/>
          </p:cNvGraphicFramePr>
          <p:nvPr/>
        </p:nvGraphicFramePr>
        <p:xfrm>
          <a:off x="5429250" y="4714875"/>
          <a:ext cx="3357563" cy="390525"/>
        </p:xfrm>
        <a:graphic>
          <a:graphicData uri="http://schemas.openxmlformats.org/presentationml/2006/ole">
            <p:oleObj spid="_x0000_s28674" name="Формула" r:id="rId3" imgW="1739880" imgH="203040" progId="Equation.3">
              <p:embed/>
            </p:oleObj>
          </a:graphicData>
        </a:graphic>
      </p:graphicFrame>
      <p:sp>
        <p:nvSpPr>
          <p:cNvPr id="13" name="TextBox 12"/>
          <p:cNvSpPr txBox="1">
            <a:spLocks noChangeArrowheads="1"/>
          </p:cNvSpPr>
          <p:nvPr/>
        </p:nvSpPr>
        <p:spPr bwMode="auto">
          <a:xfrm>
            <a:off x="500063" y="4929188"/>
            <a:ext cx="8001000" cy="1200150"/>
          </a:xfrm>
          <a:prstGeom prst="rect">
            <a:avLst/>
          </a:prstGeom>
          <a:noFill/>
          <a:ln w="9525">
            <a:noFill/>
            <a:miter lim="800000"/>
            <a:headEnd/>
            <a:tailEnd/>
          </a:ln>
        </p:spPr>
        <p:txBody>
          <a:bodyPr>
            <a:spAutoFit/>
          </a:bodyPr>
          <a:lstStyle/>
          <a:p>
            <a:r>
              <a:rPr lang="ru-RU" sz="2400" b="1" i="1">
                <a:latin typeface="Times New Roman" pitchFamily="18" charset="0"/>
                <a:cs typeface="Times New Roman" pitchFamily="18" charset="0"/>
              </a:rPr>
              <a:t>Событие – произведена тарелка без дефекта и дефект не обнаружен противоположно предыдущему. </a:t>
            </a:r>
          </a:p>
          <a:p>
            <a:r>
              <a:rPr lang="ru-RU" sz="2400" b="1" i="1">
                <a:latin typeface="Times New Roman" pitchFamily="18" charset="0"/>
                <a:cs typeface="Times New Roman" pitchFamily="18" charset="0"/>
              </a:rPr>
              <a:t>Его вероятность =</a:t>
            </a:r>
          </a:p>
        </p:txBody>
      </p:sp>
      <p:graphicFrame>
        <p:nvGraphicFramePr>
          <p:cNvPr id="3" name="Object 6"/>
          <p:cNvGraphicFramePr>
            <a:graphicFrameLocks noChangeAspect="1"/>
          </p:cNvGraphicFramePr>
          <p:nvPr/>
        </p:nvGraphicFramePr>
        <p:xfrm>
          <a:off x="3286125" y="5715000"/>
          <a:ext cx="1785938" cy="369888"/>
        </p:xfrm>
        <a:graphic>
          <a:graphicData uri="http://schemas.openxmlformats.org/presentationml/2006/ole">
            <p:oleObj spid="_x0000_s28675" name="Формула" r:id="rId4" imgW="914400" imgH="190440" progId="Equation.3">
              <p:embed/>
            </p:oleObj>
          </a:graphicData>
        </a:graphic>
      </p:graphicFrame>
      <p:sp>
        <p:nvSpPr>
          <p:cNvPr id="13326" name="Прямоугольник 14"/>
          <p:cNvSpPr>
            <a:spLocks noChangeArrowheads="1"/>
          </p:cNvSpPr>
          <p:nvPr/>
        </p:nvSpPr>
        <p:spPr bwMode="auto">
          <a:xfrm>
            <a:off x="4929188" y="5929313"/>
            <a:ext cx="1668462" cy="461962"/>
          </a:xfrm>
          <a:prstGeom prst="rect">
            <a:avLst/>
          </a:prstGeom>
          <a:noFill/>
          <a:ln w="9525">
            <a:noFill/>
            <a:miter lim="800000"/>
            <a:headEnd/>
            <a:tailEnd/>
          </a:ln>
        </p:spPr>
        <p:txBody>
          <a:bodyPr wrap="none">
            <a:spAutoFit/>
          </a:bodyPr>
          <a:lstStyle/>
          <a:p>
            <a:r>
              <a:rPr lang="ru-RU" sz="2400" b="1">
                <a:solidFill>
                  <a:srgbClr val="000000"/>
                </a:solidFill>
                <a:latin typeface="Times New Roman" pitchFamily="18" charset="0"/>
                <a:cs typeface="Times New Roman" pitchFamily="18" charset="0"/>
              </a:rPr>
              <a:t>Ответ:0,92</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ox(in)">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box(in)">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box(in)">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4" presetClass="entr" presetSubtype="16"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box(in)">
                                      <p:cBhvr>
                                        <p:cTn id="22" dur="500"/>
                                        <p:tgtEl>
                                          <p:spTgt spid="10"/>
                                        </p:tgtEl>
                                      </p:cBhvr>
                                    </p:animEffect>
                                  </p:childTnLst>
                                </p:cTn>
                              </p:par>
                            </p:childTnLst>
                          </p:cTn>
                        </p:par>
                      </p:childTnLst>
                    </p:cTn>
                  </p:par>
                  <p:par>
                    <p:cTn id="23" fill="hold">
                      <p:stCondLst>
                        <p:cond delay="indefinite"/>
                      </p:stCondLst>
                      <p:childTnLst>
                        <p:par>
                          <p:cTn id="24" fill="hold">
                            <p:stCondLst>
                              <p:cond delay="0"/>
                            </p:stCondLst>
                            <p:childTnLst>
                              <p:par>
                                <p:cTn id="25" presetID="4" presetClass="entr" presetSubtype="16"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box(in)">
                                      <p:cBhvr>
                                        <p:cTn id="27" dur="500"/>
                                        <p:tgtEl>
                                          <p:spTgt spid="11"/>
                                        </p:tgtEl>
                                      </p:cBhvr>
                                    </p:animEffect>
                                  </p:childTnLst>
                                </p:cTn>
                              </p:par>
                            </p:childTnLst>
                          </p:cTn>
                        </p:par>
                      </p:childTnLst>
                    </p:cTn>
                  </p:par>
                  <p:par>
                    <p:cTn id="28" fill="hold">
                      <p:stCondLst>
                        <p:cond delay="indefinite"/>
                      </p:stCondLst>
                      <p:childTnLst>
                        <p:par>
                          <p:cTn id="29" fill="hold">
                            <p:stCondLst>
                              <p:cond delay="0"/>
                            </p:stCondLst>
                            <p:childTnLst>
                              <p:par>
                                <p:cTn id="30" presetID="4" presetClass="entr" presetSubtype="16" fill="hold" nodeType="clickEffect">
                                  <p:stCondLst>
                                    <p:cond delay="0"/>
                                  </p:stCondLst>
                                  <p:childTnLst>
                                    <p:set>
                                      <p:cBhvr>
                                        <p:cTn id="31" dur="1" fill="hold">
                                          <p:stCondLst>
                                            <p:cond delay="0"/>
                                          </p:stCondLst>
                                        </p:cTn>
                                        <p:tgtEl>
                                          <p:spTgt spid="2"/>
                                        </p:tgtEl>
                                        <p:attrNameLst>
                                          <p:attrName>style.visibility</p:attrName>
                                        </p:attrNameLst>
                                      </p:cBhvr>
                                      <p:to>
                                        <p:strVal val="visible"/>
                                      </p:to>
                                    </p:set>
                                    <p:animEffect transition="in" filter="box(in)">
                                      <p:cBhvr>
                                        <p:cTn id="32" dur="500"/>
                                        <p:tgtEl>
                                          <p:spTgt spid="2"/>
                                        </p:tgtEl>
                                      </p:cBhvr>
                                    </p:animEffect>
                                  </p:childTnLst>
                                </p:cTn>
                              </p:par>
                            </p:childTnLst>
                          </p:cTn>
                        </p:par>
                      </p:childTnLst>
                    </p:cTn>
                  </p:par>
                  <p:par>
                    <p:cTn id="33" fill="hold">
                      <p:stCondLst>
                        <p:cond delay="indefinite"/>
                      </p:stCondLst>
                      <p:childTnLst>
                        <p:par>
                          <p:cTn id="34" fill="hold">
                            <p:stCondLst>
                              <p:cond delay="0"/>
                            </p:stCondLst>
                            <p:childTnLst>
                              <p:par>
                                <p:cTn id="35" presetID="4" presetClass="entr" presetSubtype="16" fill="hold" grpId="0" nodeType="clickEffect">
                                  <p:stCondLst>
                                    <p:cond delay="0"/>
                                  </p:stCondLst>
                                  <p:childTnLst>
                                    <p:set>
                                      <p:cBhvr>
                                        <p:cTn id="36" dur="1" fill="hold">
                                          <p:stCondLst>
                                            <p:cond delay="0"/>
                                          </p:stCondLst>
                                        </p:cTn>
                                        <p:tgtEl>
                                          <p:spTgt spid="13"/>
                                        </p:tgtEl>
                                        <p:attrNameLst>
                                          <p:attrName>style.visibility</p:attrName>
                                        </p:attrNameLst>
                                      </p:cBhvr>
                                      <p:to>
                                        <p:strVal val="visible"/>
                                      </p:to>
                                    </p:set>
                                    <p:animEffect transition="in" filter="box(in)">
                                      <p:cBhvr>
                                        <p:cTn id="37" dur="500"/>
                                        <p:tgtEl>
                                          <p:spTgt spid="13"/>
                                        </p:tgtEl>
                                      </p:cBhvr>
                                    </p:animEffect>
                                  </p:childTnLst>
                                </p:cTn>
                              </p:par>
                            </p:childTnLst>
                          </p:cTn>
                        </p:par>
                      </p:childTnLst>
                    </p:cTn>
                  </p:par>
                  <p:par>
                    <p:cTn id="38" fill="hold">
                      <p:stCondLst>
                        <p:cond delay="indefinite"/>
                      </p:stCondLst>
                      <p:childTnLst>
                        <p:par>
                          <p:cTn id="39" fill="hold">
                            <p:stCondLst>
                              <p:cond delay="0"/>
                            </p:stCondLst>
                            <p:childTnLst>
                              <p:par>
                                <p:cTn id="40" presetID="4" presetClass="entr" presetSubtype="16" fill="hold" nodeType="clickEffect">
                                  <p:stCondLst>
                                    <p:cond delay="0"/>
                                  </p:stCondLst>
                                  <p:childTnLst>
                                    <p:set>
                                      <p:cBhvr>
                                        <p:cTn id="41" dur="1" fill="hold">
                                          <p:stCondLst>
                                            <p:cond delay="0"/>
                                          </p:stCondLst>
                                        </p:cTn>
                                        <p:tgtEl>
                                          <p:spTgt spid="3"/>
                                        </p:tgtEl>
                                        <p:attrNameLst>
                                          <p:attrName>style.visibility</p:attrName>
                                        </p:attrNameLst>
                                      </p:cBhvr>
                                      <p:to>
                                        <p:strVal val="visible"/>
                                      </p:to>
                                    </p:set>
                                    <p:animEffect transition="in" filter="box(in)">
                                      <p:cBhvr>
                                        <p:cTn id="42" dur="500"/>
                                        <p:tgtEl>
                                          <p:spTgt spid="3"/>
                                        </p:tgtEl>
                                      </p:cBhvr>
                                    </p:animEffect>
                                  </p:childTnLst>
                                </p:cTn>
                              </p:par>
                            </p:childTnLst>
                          </p:cTn>
                        </p:par>
                      </p:childTnLst>
                    </p:cTn>
                  </p:par>
                  <p:par>
                    <p:cTn id="43" fill="hold">
                      <p:stCondLst>
                        <p:cond delay="indefinite"/>
                      </p:stCondLst>
                      <p:childTnLst>
                        <p:par>
                          <p:cTn id="44" fill="hold">
                            <p:stCondLst>
                              <p:cond delay="0"/>
                            </p:stCondLst>
                            <p:childTnLst>
                              <p:par>
                                <p:cTn id="45" presetID="4" presetClass="entr" presetSubtype="16" fill="hold" grpId="0" nodeType="clickEffect">
                                  <p:stCondLst>
                                    <p:cond delay="0"/>
                                  </p:stCondLst>
                                  <p:childTnLst>
                                    <p:set>
                                      <p:cBhvr>
                                        <p:cTn id="46" dur="1" fill="hold">
                                          <p:stCondLst>
                                            <p:cond delay="0"/>
                                          </p:stCondLst>
                                        </p:cTn>
                                        <p:tgtEl>
                                          <p:spTgt spid="13326"/>
                                        </p:tgtEl>
                                        <p:attrNameLst>
                                          <p:attrName>style.visibility</p:attrName>
                                        </p:attrNameLst>
                                      </p:cBhvr>
                                      <p:to>
                                        <p:strVal val="visible"/>
                                      </p:to>
                                    </p:set>
                                    <p:animEffect transition="in" filter="box(in)">
                                      <p:cBhvr>
                                        <p:cTn id="47" dur="500"/>
                                        <p:tgtEl>
                                          <p:spTgt spid="133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P spid="10" grpId="0"/>
      <p:bldP spid="11" grpId="0"/>
      <p:bldP spid="13" grpId="0"/>
      <p:bldP spid="13326"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701" name="Заголовок 1"/>
          <p:cNvSpPr>
            <a:spLocks noGrp="1"/>
          </p:cNvSpPr>
          <p:nvPr>
            <p:ph type="title" idx="4294967295"/>
          </p:nvPr>
        </p:nvSpPr>
        <p:spPr>
          <a:xfrm>
            <a:off x="357188" y="428625"/>
            <a:ext cx="8786812" cy="1143000"/>
          </a:xfrm>
        </p:spPr>
        <p:txBody>
          <a:bodyPr/>
          <a:lstStyle/>
          <a:p>
            <a:pPr algn="l"/>
            <a:r>
              <a:rPr lang="ru-RU" sz="2000" b="1" smtClean="0"/>
              <a:t/>
            </a:r>
            <a:br>
              <a:rPr lang="ru-RU" sz="2000" b="1" smtClean="0"/>
            </a:br>
            <a:r>
              <a:rPr lang="ru-RU" sz="2000" b="1" smtClean="0"/>
              <a:t/>
            </a:r>
            <a:br>
              <a:rPr lang="ru-RU" sz="2000" b="1" smtClean="0"/>
            </a:br>
            <a:r>
              <a:rPr lang="ru-RU" sz="2000" b="1" smtClean="0">
                <a:solidFill>
                  <a:schemeClr val="bg1"/>
                </a:solidFill>
              </a:rPr>
              <a:t>№ 3</a:t>
            </a:r>
            <a:r>
              <a:rPr lang="en-US" sz="2000" b="1" smtClean="0">
                <a:solidFill>
                  <a:schemeClr val="bg1"/>
                </a:solidFill>
              </a:rPr>
              <a:t>19177</a:t>
            </a:r>
            <a:r>
              <a:rPr lang="ru-RU" sz="2000" smtClean="0"/>
              <a:t/>
            </a:r>
            <a:br>
              <a:rPr lang="ru-RU" sz="2000" smtClean="0"/>
            </a:br>
            <a:r>
              <a:rPr lang="ru-RU" sz="2200" i="1" smtClean="0"/>
              <a:t> </a:t>
            </a:r>
            <a:r>
              <a:rPr lang="ru-RU" sz="2400" b="1" i="1" smtClean="0"/>
              <a:t>Агрофирма закупает куриные яйца в двух домашних хозяйствах. 40% яиц из первого хозяйства — яйца высшей категории, а из второго хозяйства — 20% яиц высшей категории. Всего высшую категорию получает 35% яиц. Найдите вероятность того, что яйцо, купленное у этой агрофирмы, окажется из первого хозяйства.</a:t>
            </a:r>
          </a:p>
        </p:txBody>
      </p:sp>
      <p:sp>
        <p:nvSpPr>
          <p:cNvPr id="4" name="Дата 3"/>
          <p:cNvSpPr txBox="1">
            <a:spLocks noGrp="1"/>
          </p:cNvSpPr>
          <p:nvPr/>
        </p:nvSpPr>
        <p:spPr>
          <a:xfrm>
            <a:off x="457200" y="6356350"/>
            <a:ext cx="2133600" cy="365125"/>
          </a:xfrm>
          <a:prstGeom prst="rect">
            <a:avLst/>
          </a:prstGeom>
          <a:noFill/>
        </p:spPr>
        <p:txBody>
          <a:bodyPr anchor="ctr"/>
          <a:lstStyle/>
          <a:p>
            <a:pPr fontAlgn="auto">
              <a:spcBef>
                <a:spcPts val="0"/>
              </a:spcBef>
              <a:spcAft>
                <a:spcPts val="0"/>
              </a:spcAft>
              <a:defRPr/>
            </a:pPr>
            <a:fld id="{DD9845EC-924B-40A2-B7F1-A3AF9F6B9CA7}" type="datetime1">
              <a:rPr lang="ru-RU" sz="1200">
                <a:solidFill>
                  <a:schemeClr val="tx1">
                    <a:tint val="75000"/>
                  </a:schemeClr>
                </a:solidFill>
                <a:latin typeface="+mn-lt"/>
                <a:cs typeface="+mn-cs"/>
              </a:rPr>
              <a:pPr fontAlgn="auto">
                <a:spcBef>
                  <a:spcPts val="0"/>
                </a:spcBef>
                <a:spcAft>
                  <a:spcPts val="0"/>
                </a:spcAft>
                <a:defRPr/>
              </a:pPr>
              <a:t>11.11.2013</a:t>
            </a:fld>
            <a:endParaRPr lang="ru-RU" sz="1200">
              <a:solidFill>
                <a:schemeClr val="tx1">
                  <a:tint val="75000"/>
                </a:schemeClr>
              </a:solidFill>
              <a:latin typeface="+mn-lt"/>
              <a:cs typeface="+mn-cs"/>
            </a:endParaRPr>
          </a:p>
        </p:txBody>
      </p:sp>
      <p:sp>
        <p:nvSpPr>
          <p:cNvPr id="5" name="Номер слайда 4"/>
          <p:cNvSpPr txBox="1">
            <a:spLocks noGrp="1"/>
          </p:cNvSpPr>
          <p:nvPr/>
        </p:nvSpPr>
        <p:spPr>
          <a:xfrm>
            <a:off x="6553200" y="6356350"/>
            <a:ext cx="2133600" cy="365125"/>
          </a:xfrm>
          <a:prstGeom prst="rect">
            <a:avLst/>
          </a:prstGeom>
          <a:noFill/>
        </p:spPr>
        <p:txBody>
          <a:bodyPr anchor="ctr"/>
          <a:lstStyle/>
          <a:p>
            <a:pPr algn="r" fontAlgn="auto">
              <a:spcBef>
                <a:spcPts val="0"/>
              </a:spcBef>
              <a:spcAft>
                <a:spcPts val="0"/>
              </a:spcAft>
              <a:defRPr/>
            </a:pPr>
            <a:fld id="{D87C463C-6E3B-48D0-8F58-05A2C3B43624}" type="slidenum">
              <a:rPr lang="ru-RU" sz="1200">
                <a:solidFill>
                  <a:schemeClr val="tx1">
                    <a:tint val="75000"/>
                  </a:schemeClr>
                </a:solidFill>
                <a:latin typeface="+mn-lt"/>
                <a:cs typeface="+mn-cs"/>
              </a:rPr>
              <a:pPr algn="r" fontAlgn="auto">
                <a:spcBef>
                  <a:spcPts val="0"/>
                </a:spcBef>
                <a:spcAft>
                  <a:spcPts val="0"/>
                </a:spcAft>
                <a:defRPr/>
              </a:pPr>
              <a:t>57</a:t>
            </a:fld>
            <a:endParaRPr lang="ru-RU" sz="1200">
              <a:solidFill>
                <a:schemeClr val="tx1">
                  <a:tint val="75000"/>
                </a:schemeClr>
              </a:solidFill>
              <a:latin typeface="+mn-lt"/>
              <a:cs typeface="+mn-cs"/>
            </a:endParaRPr>
          </a:p>
        </p:txBody>
      </p:sp>
      <p:sp>
        <p:nvSpPr>
          <p:cNvPr id="29704" name="Прямоугольник 5"/>
          <p:cNvSpPr>
            <a:spLocks noChangeArrowheads="1"/>
          </p:cNvSpPr>
          <p:nvPr/>
        </p:nvSpPr>
        <p:spPr bwMode="auto">
          <a:xfrm>
            <a:off x="6643688" y="2286000"/>
            <a:ext cx="1495425" cy="461963"/>
          </a:xfrm>
          <a:prstGeom prst="rect">
            <a:avLst/>
          </a:prstGeom>
          <a:noFill/>
          <a:ln w="9525">
            <a:noFill/>
            <a:miter lim="800000"/>
            <a:headEnd/>
            <a:tailEnd/>
          </a:ln>
        </p:spPr>
        <p:txBody>
          <a:bodyPr wrap="none">
            <a:spAutoFit/>
          </a:bodyPr>
          <a:lstStyle/>
          <a:p>
            <a:r>
              <a:rPr lang="ru-RU" sz="2400" b="1">
                <a:latin typeface="Times New Roman" pitchFamily="18" charset="0"/>
                <a:cs typeface="Times New Roman" pitchFamily="18" charset="0"/>
              </a:rPr>
              <a:t>Решение:</a:t>
            </a:r>
          </a:p>
        </p:txBody>
      </p:sp>
      <p:sp>
        <p:nvSpPr>
          <p:cNvPr id="25609" name="Прямоугольник 10"/>
          <p:cNvSpPr>
            <a:spLocks noChangeArrowheads="1"/>
          </p:cNvSpPr>
          <p:nvPr/>
        </p:nvSpPr>
        <p:spPr bwMode="auto">
          <a:xfrm>
            <a:off x="357188" y="2714625"/>
            <a:ext cx="8501062" cy="1154113"/>
          </a:xfrm>
          <a:prstGeom prst="rect">
            <a:avLst/>
          </a:prstGeom>
          <a:noFill/>
          <a:ln w="9525">
            <a:noFill/>
            <a:miter lim="800000"/>
            <a:headEnd/>
            <a:tailEnd/>
          </a:ln>
        </p:spPr>
        <p:txBody>
          <a:bodyPr>
            <a:spAutoFit/>
          </a:bodyPr>
          <a:lstStyle/>
          <a:p>
            <a:r>
              <a:rPr lang="ru-RU" sz="2300" b="1" i="1">
                <a:solidFill>
                  <a:srgbClr val="000000"/>
                </a:solidFill>
                <a:latin typeface="Times New Roman" pitchFamily="18" charset="0"/>
                <a:cs typeface="Times New Roman" pitchFamily="18" charset="0"/>
              </a:rPr>
              <a:t>В задаче требуется узнать, какую часть всех яиц выпускает первое хозяйство. Это статистическая вероятность события «куплено яйцо из первого хозяйства»</a:t>
            </a:r>
          </a:p>
        </p:txBody>
      </p:sp>
      <p:sp>
        <p:nvSpPr>
          <p:cNvPr id="25610" name="Прямоугольник 10"/>
          <p:cNvSpPr>
            <a:spLocks noChangeArrowheads="1"/>
          </p:cNvSpPr>
          <p:nvPr/>
        </p:nvSpPr>
        <p:spPr bwMode="auto">
          <a:xfrm>
            <a:off x="428625" y="3786188"/>
            <a:ext cx="7358063" cy="800100"/>
          </a:xfrm>
          <a:prstGeom prst="rect">
            <a:avLst/>
          </a:prstGeom>
          <a:noFill/>
          <a:ln w="9525">
            <a:noFill/>
            <a:miter lim="800000"/>
            <a:headEnd/>
            <a:tailEnd/>
          </a:ln>
        </p:spPr>
        <p:txBody>
          <a:bodyPr>
            <a:spAutoFit/>
          </a:bodyPr>
          <a:lstStyle/>
          <a:p>
            <a:r>
              <a:rPr lang="ru-RU" sz="2300" b="1" i="1">
                <a:solidFill>
                  <a:srgbClr val="000000"/>
                </a:solidFill>
                <a:latin typeface="Times New Roman" pitchFamily="18" charset="0"/>
                <a:cs typeface="Times New Roman" pitchFamily="18" charset="0"/>
              </a:rPr>
              <a:t>Пусть х яиц выпускает первое хозяйство (0,4х – высшей кат.), у – второе (0,2у – высшей кат.).</a:t>
            </a:r>
          </a:p>
        </p:txBody>
      </p:sp>
      <p:sp>
        <p:nvSpPr>
          <p:cNvPr id="25611" name="Прямоугольник 10"/>
          <p:cNvSpPr>
            <a:spLocks noChangeArrowheads="1"/>
          </p:cNvSpPr>
          <p:nvPr/>
        </p:nvSpPr>
        <p:spPr bwMode="auto">
          <a:xfrm>
            <a:off x="500063" y="4500563"/>
            <a:ext cx="3286125" cy="461962"/>
          </a:xfrm>
          <a:prstGeom prst="rect">
            <a:avLst/>
          </a:prstGeom>
          <a:noFill/>
          <a:ln w="9525">
            <a:noFill/>
            <a:miter lim="800000"/>
            <a:headEnd/>
            <a:tailEnd/>
          </a:ln>
        </p:spPr>
        <p:txBody>
          <a:bodyPr>
            <a:spAutoFit/>
          </a:bodyPr>
          <a:lstStyle/>
          <a:p>
            <a:r>
              <a:rPr lang="ru-RU" sz="2400" b="1" i="1">
                <a:solidFill>
                  <a:srgbClr val="000000"/>
                </a:solidFill>
                <a:latin typeface="Times New Roman" pitchFamily="18" charset="0"/>
                <a:cs typeface="Times New Roman" pitchFamily="18" charset="0"/>
              </a:rPr>
              <a:t>Составим уравнение:</a:t>
            </a:r>
          </a:p>
        </p:txBody>
      </p:sp>
      <p:graphicFrame>
        <p:nvGraphicFramePr>
          <p:cNvPr id="13" name="Object 2"/>
          <p:cNvGraphicFramePr>
            <a:graphicFrameLocks noChangeAspect="1"/>
          </p:cNvGraphicFramePr>
          <p:nvPr/>
        </p:nvGraphicFramePr>
        <p:xfrm>
          <a:off x="1285875" y="4929188"/>
          <a:ext cx="2492375" cy="857250"/>
        </p:xfrm>
        <a:graphic>
          <a:graphicData uri="http://schemas.openxmlformats.org/presentationml/2006/ole">
            <p:oleObj spid="_x0000_s29698" name="Формула" r:id="rId3" imgW="1257120" imgH="431640" progId="Equation.3">
              <p:embed/>
            </p:oleObj>
          </a:graphicData>
        </a:graphic>
      </p:graphicFrame>
      <p:graphicFrame>
        <p:nvGraphicFramePr>
          <p:cNvPr id="2" name="Object 7"/>
          <p:cNvGraphicFramePr>
            <a:graphicFrameLocks noChangeAspect="1"/>
          </p:cNvGraphicFramePr>
          <p:nvPr/>
        </p:nvGraphicFramePr>
        <p:xfrm>
          <a:off x="4071938" y="5143500"/>
          <a:ext cx="2406650" cy="428625"/>
        </p:xfrm>
        <a:graphic>
          <a:graphicData uri="http://schemas.openxmlformats.org/presentationml/2006/ole">
            <p:oleObj spid="_x0000_s29699" name="Формула" r:id="rId4" imgW="1143000" imgH="203040" progId="Equation.3">
              <p:embed/>
            </p:oleObj>
          </a:graphicData>
        </a:graphic>
      </p:graphicFrame>
      <p:graphicFrame>
        <p:nvGraphicFramePr>
          <p:cNvPr id="3" name="Object 8"/>
          <p:cNvGraphicFramePr>
            <a:graphicFrameLocks noChangeAspect="1"/>
          </p:cNvGraphicFramePr>
          <p:nvPr/>
        </p:nvGraphicFramePr>
        <p:xfrm>
          <a:off x="6572250" y="4929188"/>
          <a:ext cx="1233488" cy="857250"/>
        </p:xfrm>
        <a:graphic>
          <a:graphicData uri="http://schemas.openxmlformats.org/presentationml/2006/ole">
            <p:oleObj spid="_x0000_s29700" name="Формула" r:id="rId5" imgW="622080" imgH="431640" progId="Equation.3">
              <p:embed/>
            </p:oleObj>
          </a:graphicData>
        </a:graphic>
      </p:graphicFrame>
      <p:sp>
        <p:nvSpPr>
          <p:cNvPr id="25612" name="Прямоугольник 10"/>
          <p:cNvSpPr>
            <a:spLocks noChangeArrowheads="1"/>
          </p:cNvSpPr>
          <p:nvPr/>
        </p:nvSpPr>
        <p:spPr bwMode="auto">
          <a:xfrm>
            <a:off x="357188" y="5643563"/>
            <a:ext cx="6000750" cy="830262"/>
          </a:xfrm>
          <a:prstGeom prst="rect">
            <a:avLst/>
          </a:prstGeom>
          <a:noFill/>
          <a:ln w="9525">
            <a:noFill/>
            <a:miter lim="800000"/>
            <a:headEnd/>
            <a:tailEnd/>
          </a:ln>
        </p:spPr>
        <p:txBody>
          <a:bodyPr>
            <a:spAutoFit/>
          </a:bodyPr>
          <a:lstStyle/>
          <a:p>
            <a:r>
              <a:rPr lang="ru-RU" sz="2400" b="1" i="1">
                <a:solidFill>
                  <a:srgbClr val="000000"/>
                </a:solidFill>
                <a:latin typeface="Times New Roman" pitchFamily="18" charset="0"/>
                <a:cs typeface="Times New Roman" pitchFamily="18" charset="0"/>
              </a:rPr>
              <a:t>Значит первое хозяйство поставляет  ¾</a:t>
            </a:r>
            <a:r>
              <a:rPr lang="en-US" sz="2400" b="1" i="1">
                <a:solidFill>
                  <a:srgbClr val="000000"/>
                </a:solidFill>
                <a:latin typeface="Times New Roman" pitchFamily="18" charset="0"/>
                <a:cs typeface="Times New Roman" pitchFamily="18" charset="0"/>
              </a:rPr>
              <a:t> </a:t>
            </a:r>
            <a:r>
              <a:rPr lang="ru-RU" sz="2400" b="1" i="1">
                <a:solidFill>
                  <a:srgbClr val="000000"/>
                </a:solidFill>
                <a:latin typeface="Times New Roman" pitchFamily="18" charset="0"/>
                <a:cs typeface="Times New Roman" pitchFamily="18" charset="0"/>
              </a:rPr>
              <a:t>всех яиц.</a:t>
            </a:r>
          </a:p>
        </p:txBody>
      </p:sp>
      <p:sp>
        <p:nvSpPr>
          <p:cNvPr id="25613" name="Прямоугольник 14"/>
          <p:cNvSpPr>
            <a:spLocks noChangeArrowheads="1"/>
          </p:cNvSpPr>
          <p:nvPr/>
        </p:nvSpPr>
        <p:spPr bwMode="auto">
          <a:xfrm>
            <a:off x="5715000" y="6000750"/>
            <a:ext cx="1668463" cy="461963"/>
          </a:xfrm>
          <a:prstGeom prst="rect">
            <a:avLst/>
          </a:prstGeom>
          <a:noFill/>
          <a:ln w="9525">
            <a:noFill/>
            <a:miter lim="800000"/>
            <a:headEnd/>
            <a:tailEnd/>
          </a:ln>
        </p:spPr>
        <p:txBody>
          <a:bodyPr wrap="none">
            <a:spAutoFit/>
          </a:bodyPr>
          <a:lstStyle/>
          <a:p>
            <a:r>
              <a:rPr lang="ru-RU" sz="2400" b="1">
                <a:solidFill>
                  <a:srgbClr val="000000"/>
                </a:solidFill>
                <a:latin typeface="Times New Roman" pitchFamily="18" charset="0"/>
                <a:cs typeface="Times New Roman" pitchFamily="18" charset="0"/>
              </a:rPr>
              <a:t>Ответ:0,75</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25609"/>
                                        </p:tgtEl>
                                        <p:attrNameLst>
                                          <p:attrName>style.visibility</p:attrName>
                                        </p:attrNameLst>
                                      </p:cBhvr>
                                      <p:to>
                                        <p:strVal val="visible"/>
                                      </p:to>
                                    </p:set>
                                    <p:animEffect transition="in" filter="box(in)">
                                      <p:cBhvr>
                                        <p:cTn id="7" dur="500"/>
                                        <p:tgtEl>
                                          <p:spTgt spid="25609"/>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25610"/>
                                        </p:tgtEl>
                                        <p:attrNameLst>
                                          <p:attrName>style.visibility</p:attrName>
                                        </p:attrNameLst>
                                      </p:cBhvr>
                                      <p:to>
                                        <p:strVal val="visible"/>
                                      </p:to>
                                    </p:set>
                                    <p:animEffect transition="in" filter="box(in)">
                                      <p:cBhvr>
                                        <p:cTn id="12" dur="500"/>
                                        <p:tgtEl>
                                          <p:spTgt spid="25610"/>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grpId="0" nodeType="clickEffect">
                                  <p:stCondLst>
                                    <p:cond delay="0"/>
                                  </p:stCondLst>
                                  <p:childTnLst>
                                    <p:set>
                                      <p:cBhvr>
                                        <p:cTn id="16" dur="1" fill="hold">
                                          <p:stCondLst>
                                            <p:cond delay="0"/>
                                          </p:stCondLst>
                                        </p:cTn>
                                        <p:tgtEl>
                                          <p:spTgt spid="25611"/>
                                        </p:tgtEl>
                                        <p:attrNameLst>
                                          <p:attrName>style.visibility</p:attrName>
                                        </p:attrNameLst>
                                      </p:cBhvr>
                                      <p:to>
                                        <p:strVal val="visible"/>
                                      </p:to>
                                    </p:set>
                                    <p:animEffect transition="in" filter="box(in)">
                                      <p:cBhvr>
                                        <p:cTn id="17" dur="500"/>
                                        <p:tgtEl>
                                          <p:spTgt spid="25611"/>
                                        </p:tgtEl>
                                      </p:cBhvr>
                                    </p:animEffect>
                                  </p:childTnLst>
                                </p:cTn>
                              </p:par>
                            </p:childTnLst>
                          </p:cTn>
                        </p:par>
                      </p:childTnLst>
                    </p:cTn>
                  </p:par>
                  <p:par>
                    <p:cTn id="18" fill="hold">
                      <p:stCondLst>
                        <p:cond delay="indefinite"/>
                      </p:stCondLst>
                      <p:childTnLst>
                        <p:par>
                          <p:cTn id="19" fill="hold">
                            <p:stCondLst>
                              <p:cond delay="0"/>
                            </p:stCondLst>
                            <p:childTnLst>
                              <p:par>
                                <p:cTn id="20" presetID="4" presetClass="entr" presetSubtype="16" fill="hold" nodeType="click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box(in)">
                                      <p:cBhvr>
                                        <p:cTn id="22" dur="500"/>
                                        <p:tgtEl>
                                          <p:spTgt spid="13"/>
                                        </p:tgtEl>
                                      </p:cBhvr>
                                    </p:animEffect>
                                  </p:childTnLst>
                                </p:cTn>
                              </p:par>
                            </p:childTnLst>
                          </p:cTn>
                        </p:par>
                      </p:childTnLst>
                    </p:cTn>
                  </p:par>
                  <p:par>
                    <p:cTn id="23" fill="hold">
                      <p:stCondLst>
                        <p:cond delay="indefinite"/>
                      </p:stCondLst>
                      <p:childTnLst>
                        <p:par>
                          <p:cTn id="24" fill="hold">
                            <p:stCondLst>
                              <p:cond delay="0"/>
                            </p:stCondLst>
                            <p:childTnLst>
                              <p:par>
                                <p:cTn id="25" presetID="4" presetClass="entr" presetSubtype="16" fill="hold" nodeType="click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box(in)">
                                      <p:cBhvr>
                                        <p:cTn id="27" dur="500"/>
                                        <p:tgtEl>
                                          <p:spTgt spid="2"/>
                                        </p:tgtEl>
                                      </p:cBhvr>
                                    </p:animEffect>
                                  </p:childTnLst>
                                </p:cTn>
                              </p:par>
                            </p:childTnLst>
                          </p:cTn>
                        </p:par>
                      </p:childTnLst>
                    </p:cTn>
                  </p:par>
                  <p:par>
                    <p:cTn id="28" fill="hold">
                      <p:stCondLst>
                        <p:cond delay="indefinite"/>
                      </p:stCondLst>
                      <p:childTnLst>
                        <p:par>
                          <p:cTn id="29" fill="hold">
                            <p:stCondLst>
                              <p:cond delay="0"/>
                            </p:stCondLst>
                            <p:childTnLst>
                              <p:par>
                                <p:cTn id="30" presetID="4" presetClass="entr" presetSubtype="16" fill="hold" nodeType="clickEffect">
                                  <p:stCondLst>
                                    <p:cond delay="0"/>
                                  </p:stCondLst>
                                  <p:childTnLst>
                                    <p:set>
                                      <p:cBhvr>
                                        <p:cTn id="31" dur="1" fill="hold">
                                          <p:stCondLst>
                                            <p:cond delay="0"/>
                                          </p:stCondLst>
                                        </p:cTn>
                                        <p:tgtEl>
                                          <p:spTgt spid="3"/>
                                        </p:tgtEl>
                                        <p:attrNameLst>
                                          <p:attrName>style.visibility</p:attrName>
                                        </p:attrNameLst>
                                      </p:cBhvr>
                                      <p:to>
                                        <p:strVal val="visible"/>
                                      </p:to>
                                    </p:set>
                                    <p:animEffect transition="in" filter="box(in)">
                                      <p:cBhvr>
                                        <p:cTn id="32" dur="500"/>
                                        <p:tgtEl>
                                          <p:spTgt spid="3"/>
                                        </p:tgtEl>
                                      </p:cBhvr>
                                    </p:animEffect>
                                  </p:childTnLst>
                                </p:cTn>
                              </p:par>
                            </p:childTnLst>
                          </p:cTn>
                        </p:par>
                      </p:childTnLst>
                    </p:cTn>
                  </p:par>
                  <p:par>
                    <p:cTn id="33" fill="hold">
                      <p:stCondLst>
                        <p:cond delay="indefinite"/>
                      </p:stCondLst>
                      <p:childTnLst>
                        <p:par>
                          <p:cTn id="34" fill="hold">
                            <p:stCondLst>
                              <p:cond delay="0"/>
                            </p:stCondLst>
                            <p:childTnLst>
                              <p:par>
                                <p:cTn id="35" presetID="4" presetClass="entr" presetSubtype="16" fill="hold" grpId="0" nodeType="clickEffect">
                                  <p:stCondLst>
                                    <p:cond delay="0"/>
                                  </p:stCondLst>
                                  <p:childTnLst>
                                    <p:set>
                                      <p:cBhvr>
                                        <p:cTn id="36" dur="1" fill="hold">
                                          <p:stCondLst>
                                            <p:cond delay="0"/>
                                          </p:stCondLst>
                                        </p:cTn>
                                        <p:tgtEl>
                                          <p:spTgt spid="25612"/>
                                        </p:tgtEl>
                                        <p:attrNameLst>
                                          <p:attrName>style.visibility</p:attrName>
                                        </p:attrNameLst>
                                      </p:cBhvr>
                                      <p:to>
                                        <p:strVal val="visible"/>
                                      </p:to>
                                    </p:set>
                                    <p:animEffect transition="in" filter="box(in)">
                                      <p:cBhvr>
                                        <p:cTn id="37" dur="500"/>
                                        <p:tgtEl>
                                          <p:spTgt spid="25612"/>
                                        </p:tgtEl>
                                      </p:cBhvr>
                                    </p:animEffect>
                                  </p:childTnLst>
                                </p:cTn>
                              </p:par>
                            </p:childTnLst>
                          </p:cTn>
                        </p:par>
                      </p:childTnLst>
                    </p:cTn>
                  </p:par>
                  <p:par>
                    <p:cTn id="38" fill="hold">
                      <p:stCondLst>
                        <p:cond delay="indefinite"/>
                      </p:stCondLst>
                      <p:childTnLst>
                        <p:par>
                          <p:cTn id="39" fill="hold">
                            <p:stCondLst>
                              <p:cond delay="0"/>
                            </p:stCondLst>
                            <p:childTnLst>
                              <p:par>
                                <p:cTn id="40" presetID="4" presetClass="entr" presetSubtype="16" fill="hold" grpId="0" nodeType="clickEffect">
                                  <p:stCondLst>
                                    <p:cond delay="0"/>
                                  </p:stCondLst>
                                  <p:childTnLst>
                                    <p:set>
                                      <p:cBhvr>
                                        <p:cTn id="41" dur="1" fill="hold">
                                          <p:stCondLst>
                                            <p:cond delay="0"/>
                                          </p:stCondLst>
                                        </p:cTn>
                                        <p:tgtEl>
                                          <p:spTgt spid="25613"/>
                                        </p:tgtEl>
                                        <p:attrNameLst>
                                          <p:attrName>style.visibility</p:attrName>
                                        </p:attrNameLst>
                                      </p:cBhvr>
                                      <p:to>
                                        <p:strVal val="visible"/>
                                      </p:to>
                                    </p:set>
                                    <p:animEffect transition="in" filter="box(in)">
                                      <p:cBhvr>
                                        <p:cTn id="42" dur="500"/>
                                        <p:tgtEl>
                                          <p:spTgt spid="256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9" grpId="0"/>
      <p:bldP spid="25610" grpId="0"/>
      <p:bldP spid="25611" grpId="0"/>
      <p:bldP spid="25612" grpId="0"/>
      <p:bldP spid="25613"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омер слайда 1"/>
          <p:cNvSpPr>
            <a:spLocks noGrp="1"/>
          </p:cNvSpPr>
          <p:nvPr>
            <p:ph type="sldNum" sz="quarter" idx="12"/>
          </p:nvPr>
        </p:nvSpPr>
        <p:spPr/>
        <p:txBody>
          <a:bodyPr/>
          <a:lstStyle/>
          <a:p>
            <a:pPr>
              <a:defRPr/>
            </a:pPr>
            <a:fld id="{8EB5998D-1ED0-433A-A314-BF112D0DD8A1}" type="slidenum">
              <a:rPr lang="ru-RU" smtClean="0"/>
              <a:pPr>
                <a:defRPr/>
              </a:pPr>
              <a:t>58</a:t>
            </a:fld>
            <a:endParaRPr lang="ru-RU"/>
          </a:p>
        </p:txBody>
      </p:sp>
      <p:sp>
        <p:nvSpPr>
          <p:cNvPr id="62467" name="Прямоугольник 2"/>
          <p:cNvSpPr>
            <a:spLocks noChangeArrowheads="1"/>
          </p:cNvSpPr>
          <p:nvPr/>
        </p:nvSpPr>
        <p:spPr bwMode="auto">
          <a:xfrm>
            <a:off x="285750" y="2500313"/>
            <a:ext cx="8429625" cy="954087"/>
          </a:xfrm>
          <a:prstGeom prst="rect">
            <a:avLst/>
          </a:prstGeom>
          <a:noFill/>
          <a:ln w="9525">
            <a:noFill/>
            <a:miter lim="800000"/>
            <a:headEnd/>
            <a:tailEnd/>
          </a:ln>
        </p:spPr>
        <p:txBody>
          <a:bodyPr>
            <a:spAutoFit/>
          </a:bodyPr>
          <a:lstStyle/>
          <a:p>
            <a:pPr algn="ctr"/>
            <a:r>
              <a:rPr lang="ru-RU" sz="3200"/>
              <a:t>Задачи открытого банка.</a:t>
            </a:r>
          </a:p>
          <a:p>
            <a:pPr algn="ctr"/>
            <a:r>
              <a:rPr lang="ru-RU" sz="2400" b="1"/>
              <a:t>Сумма совместных событий.</a:t>
            </a:r>
          </a:p>
        </p:txBody>
      </p:sp>
    </p:spTree>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Заголовок 1"/>
          <p:cNvSpPr>
            <a:spLocks noGrp="1"/>
          </p:cNvSpPr>
          <p:nvPr>
            <p:ph type="title" idx="4294967295"/>
          </p:nvPr>
        </p:nvSpPr>
        <p:spPr>
          <a:xfrm>
            <a:off x="0" y="0"/>
            <a:ext cx="8229600" cy="1143000"/>
          </a:xfrm>
        </p:spPr>
        <p:txBody>
          <a:bodyPr/>
          <a:lstStyle/>
          <a:p>
            <a:pPr algn="l"/>
            <a:r>
              <a:rPr lang="ru-RU" sz="2000" b="1" smtClean="0"/>
              <a:t/>
            </a:r>
            <a:br>
              <a:rPr lang="ru-RU" sz="2000" b="1" smtClean="0"/>
            </a:br>
            <a:r>
              <a:rPr lang="ru-RU" sz="2000" b="1" smtClean="0"/>
              <a:t/>
            </a:r>
            <a:br>
              <a:rPr lang="ru-RU" sz="2000" b="1" smtClean="0"/>
            </a:br>
            <a:r>
              <a:rPr lang="ru-RU" sz="2000" b="1" smtClean="0">
                <a:solidFill>
                  <a:schemeClr val="bg1"/>
                </a:solidFill>
              </a:rPr>
              <a:t>№ 320174</a:t>
            </a:r>
            <a:r>
              <a:rPr lang="ru-RU" sz="2000" smtClean="0"/>
              <a:t/>
            </a:r>
            <a:br>
              <a:rPr lang="ru-RU" sz="2000" smtClean="0"/>
            </a:br>
            <a:r>
              <a:rPr lang="ru-RU" sz="2400" smtClean="0"/>
              <a:t> </a:t>
            </a:r>
            <a:r>
              <a:rPr lang="ru-RU" sz="2400" b="1" i="1" smtClean="0"/>
              <a:t>В магазине стоят два платёжных автомата. Каждый из них может быть неисправен с вероятностью 0,05 независимо от другого автомата. Найдите вероятность того, что хотя бы один автомат исправен.</a:t>
            </a:r>
          </a:p>
        </p:txBody>
      </p:sp>
      <p:sp>
        <p:nvSpPr>
          <p:cNvPr id="4" name="Дата 3"/>
          <p:cNvSpPr txBox="1">
            <a:spLocks noGrp="1"/>
          </p:cNvSpPr>
          <p:nvPr/>
        </p:nvSpPr>
        <p:spPr>
          <a:xfrm>
            <a:off x="457200" y="6356350"/>
            <a:ext cx="2133600" cy="365125"/>
          </a:xfrm>
          <a:prstGeom prst="rect">
            <a:avLst/>
          </a:prstGeom>
          <a:noFill/>
        </p:spPr>
        <p:txBody>
          <a:bodyPr anchor="ctr"/>
          <a:lstStyle/>
          <a:p>
            <a:pPr fontAlgn="auto">
              <a:spcBef>
                <a:spcPts val="0"/>
              </a:spcBef>
              <a:spcAft>
                <a:spcPts val="0"/>
              </a:spcAft>
              <a:defRPr/>
            </a:pPr>
            <a:fld id="{DD9845EC-924B-40A2-B7F1-A3AF9F6B9CA7}" type="datetime1">
              <a:rPr lang="ru-RU" sz="1200">
                <a:solidFill>
                  <a:schemeClr val="tx1">
                    <a:tint val="75000"/>
                  </a:schemeClr>
                </a:solidFill>
                <a:latin typeface="+mn-lt"/>
                <a:cs typeface="+mn-cs"/>
              </a:rPr>
              <a:pPr fontAlgn="auto">
                <a:spcBef>
                  <a:spcPts val="0"/>
                </a:spcBef>
                <a:spcAft>
                  <a:spcPts val="0"/>
                </a:spcAft>
                <a:defRPr/>
              </a:pPr>
              <a:t>11.11.2013</a:t>
            </a:fld>
            <a:endParaRPr lang="ru-RU" sz="1200">
              <a:solidFill>
                <a:schemeClr val="tx1">
                  <a:tint val="75000"/>
                </a:schemeClr>
              </a:solidFill>
              <a:latin typeface="+mn-lt"/>
              <a:cs typeface="+mn-cs"/>
            </a:endParaRPr>
          </a:p>
        </p:txBody>
      </p:sp>
      <p:sp>
        <p:nvSpPr>
          <p:cNvPr id="5" name="Номер слайда 4"/>
          <p:cNvSpPr txBox="1">
            <a:spLocks noGrp="1"/>
          </p:cNvSpPr>
          <p:nvPr/>
        </p:nvSpPr>
        <p:spPr>
          <a:xfrm>
            <a:off x="6553200" y="6356350"/>
            <a:ext cx="2133600" cy="365125"/>
          </a:xfrm>
          <a:prstGeom prst="rect">
            <a:avLst/>
          </a:prstGeom>
          <a:noFill/>
        </p:spPr>
        <p:txBody>
          <a:bodyPr anchor="ctr"/>
          <a:lstStyle/>
          <a:p>
            <a:pPr algn="r" fontAlgn="auto">
              <a:spcBef>
                <a:spcPts val="0"/>
              </a:spcBef>
              <a:spcAft>
                <a:spcPts val="0"/>
              </a:spcAft>
              <a:defRPr/>
            </a:pPr>
            <a:fld id="{A44D4AC4-5FE5-4456-A880-AF965698E108}" type="slidenum">
              <a:rPr lang="ru-RU" sz="1200">
                <a:solidFill>
                  <a:schemeClr val="tx1">
                    <a:tint val="75000"/>
                  </a:schemeClr>
                </a:solidFill>
                <a:latin typeface="+mn-lt"/>
                <a:cs typeface="+mn-cs"/>
              </a:rPr>
              <a:pPr algn="r" fontAlgn="auto">
                <a:spcBef>
                  <a:spcPts val="0"/>
                </a:spcBef>
                <a:spcAft>
                  <a:spcPts val="0"/>
                </a:spcAft>
                <a:defRPr/>
              </a:pPr>
              <a:t>59</a:t>
            </a:fld>
            <a:endParaRPr lang="ru-RU" sz="1200">
              <a:solidFill>
                <a:schemeClr val="tx1">
                  <a:tint val="75000"/>
                </a:schemeClr>
              </a:solidFill>
              <a:latin typeface="+mn-lt"/>
              <a:cs typeface="+mn-cs"/>
            </a:endParaRPr>
          </a:p>
        </p:txBody>
      </p:sp>
      <p:sp>
        <p:nvSpPr>
          <p:cNvPr id="63493" name="Прямоугольник 5"/>
          <p:cNvSpPr>
            <a:spLocks noChangeArrowheads="1"/>
          </p:cNvSpPr>
          <p:nvPr/>
        </p:nvSpPr>
        <p:spPr bwMode="auto">
          <a:xfrm>
            <a:off x="3857625" y="2071688"/>
            <a:ext cx="1495425" cy="461962"/>
          </a:xfrm>
          <a:prstGeom prst="rect">
            <a:avLst/>
          </a:prstGeom>
          <a:noFill/>
          <a:ln w="9525">
            <a:noFill/>
            <a:miter lim="800000"/>
            <a:headEnd/>
            <a:tailEnd/>
          </a:ln>
        </p:spPr>
        <p:txBody>
          <a:bodyPr wrap="none">
            <a:spAutoFit/>
          </a:bodyPr>
          <a:lstStyle/>
          <a:p>
            <a:r>
              <a:rPr lang="ru-RU" sz="2400" b="1">
                <a:latin typeface="Times New Roman" pitchFamily="18" charset="0"/>
                <a:cs typeface="Times New Roman" pitchFamily="18" charset="0"/>
              </a:rPr>
              <a:t>Решение:</a:t>
            </a:r>
          </a:p>
        </p:txBody>
      </p:sp>
      <p:sp>
        <p:nvSpPr>
          <p:cNvPr id="7" name="TextBox 6"/>
          <p:cNvSpPr txBox="1">
            <a:spLocks noChangeArrowheads="1"/>
          </p:cNvSpPr>
          <p:nvPr/>
        </p:nvSpPr>
        <p:spPr bwMode="auto">
          <a:xfrm>
            <a:off x="357188" y="2643188"/>
            <a:ext cx="8429625" cy="461962"/>
          </a:xfrm>
          <a:prstGeom prst="rect">
            <a:avLst/>
          </a:prstGeom>
          <a:noFill/>
          <a:ln w="9525">
            <a:noFill/>
            <a:miter lim="800000"/>
            <a:headEnd/>
            <a:tailEnd/>
          </a:ln>
        </p:spPr>
        <p:txBody>
          <a:bodyPr>
            <a:spAutoFit/>
          </a:bodyPr>
          <a:lstStyle/>
          <a:p>
            <a:r>
              <a:rPr lang="ru-RU" sz="2400" b="1" i="1">
                <a:latin typeface="Times New Roman" pitchFamily="18" charset="0"/>
                <a:cs typeface="Times New Roman" pitchFamily="18" charset="0"/>
              </a:rPr>
              <a:t>Событие А – исправен первый автомат Р(А)=1-0,05=0,95</a:t>
            </a:r>
          </a:p>
        </p:txBody>
      </p:sp>
      <p:sp>
        <p:nvSpPr>
          <p:cNvPr id="8" name="TextBox 7"/>
          <p:cNvSpPr txBox="1">
            <a:spLocks noChangeArrowheads="1"/>
          </p:cNvSpPr>
          <p:nvPr/>
        </p:nvSpPr>
        <p:spPr bwMode="auto">
          <a:xfrm>
            <a:off x="285750" y="3071813"/>
            <a:ext cx="7786688" cy="738187"/>
          </a:xfrm>
          <a:prstGeom prst="rect">
            <a:avLst/>
          </a:prstGeom>
          <a:noFill/>
          <a:ln w="9525">
            <a:noFill/>
            <a:miter lim="800000"/>
            <a:headEnd/>
            <a:tailEnd/>
          </a:ln>
        </p:spPr>
        <p:txBody>
          <a:bodyPr>
            <a:spAutoFit/>
          </a:bodyPr>
          <a:lstStyle/>
          <a:p>
            <a:r>
              <a:rPr lang="ru-RU" sz="2400" b="1" i="1">
                <a:latin typeface="Times New Roman" pitchFamily="18" charset="0"/>
                <a:cs typeface="Times New Roman" pitchFamily="18" charset="0"/>
              </a:rPr>
              <a:t>Событие В – исправен второй автомат </a:t>
            </a:r>
            <a:endParaRPr lang="en-US" sz="2400" b="1" i="1">
              <a:latin typeface="Times New Roman" pitchFamily="18" charset="0"/>
              <a:cs typeface="Times New Roman" pitchFamily="18" charset="0"/>
            </a:endParaRPr>
          </a:p>
          <a:p>
            <a:endParaRPr lang="ru-RU" b="1" i="1">
              <a:latin typeface="Times New Roman" pitchFamily="18" charset="0"/>
              <a:cs typeface="Times New Roman" pitchFamily="18" charset="0"/>
            </a:endParaRPr>
          </a:p>
        </p:txBody>
      </p:sp>
      <p:sp>
        <p:nvSpPr>
          <p:cNvPr id="10" name="TextBox 9"/>
          <p:cNvSpPr txBox="1">
            <a:spLocks noChangeArrowheads="1"/>
          </p:cNvSpPr>
          <p:nvPr/>
        </p:nvSpPr>
        <p:spPr bwMode="auto">
          <a:xfrm>
            <a:off x="428625" y="3857625"/>
            <a:ext cx="6143625" cy="461963"/>
          </a:xfrm>
          <a:prstGeom prst="rect">
            <a:avLst/>
          </a:prstGeom>
          <a:noFill/>
          <a:ln w="9525">
            <a:noFill/>
            <a:miter lim="800000"/>
            <a:headEnd/>
            <a:tailEnd/>
          </a:ln>
        </p:spPr>
        <p:txBody>
          <a:bodyPr>
            <a:spAutoFit/>
          </a:bodyPr>
          <a:lstStyle/>
          <a:p>
            <a:r>
              <a:rPr lang="ru-RU" sz="2400" b="1" i="1">
                <a:solidFill>
                  <a:srgbClr val="000000"/>
                </a:solidFill>
                <a:latin typeface="Times New Roman" pitchFamily="18" charset="0"/>
                <a:cs typeface="Times New Roman" pitchFamily="18" charset="0"/>
              </a:rPr>
              <a:t>А∙В – исправны оба</a:t>
            </a:r>
            <a:endParaRPr lang="ru-RU" sz="2400" b="1" i="1">
              <a:latin typeface="Times New Roman" pitchFamily="18" charset="0"/>
              <a:cs typeface="Times New Roman" pitchFamily="18" charset="0"/>
            </a:endParaRPr>
          </a:p>
        </p:txBody>
      </p:sp>
      <p:sp>
        <p:nvSpPr>
          <p:cNvPr id="13" name="TextBox 12"/>
          <p:cNvSpPr txBox="1">
            <a:spLocks noChangeArrowheads="1"/>
          </p:cNvSpPr>
          <p:nvPr/>
        </p:nvSpPr>
        <p:spPr bwMode="auto">
          <a:xfrm>
            <a:off x="3571875" y="3857625"/>
            <a:ext cx="4000500" cy="738188"/>
          </a:xfrm>
          <a:prstGeom prst="rect">
            <a:avLst/>
          </a:prstGeom>
          <a:noFill/>
          <a:ln w="9525">
            <a:noFill/>
            <a:miter lim="800000"/>
            <a:headEnd/>
            <a:tailEnd/>
          </a:ln>
        </p:spPr>
        <p:txBody>
          <a:bodyPr>
            <a:spAutoFit/>
          </a:bodyPr>
          <a:lstStyle/>
          <a:p>
            <a:r>
              <a:rPr lang="ru-RU" sz="2400" b="1" i="1">
                <a:latin typeface="Times New Roman" pitchFamily="18" charset="0"/>
                <a:cs typeface="Times New Roman" pitchFamily="18" charset="0"/>
              </a:rPr>
              <a:t>Р(А∙В)=0,95∙0,95=0,9025</a:t>
            </a:r>
            <a:endParaRPr lang="en-US" sz="2400" b="1" i="1">
              <a:latin typeface="Times New Roman" pitchFamily="18" charset="0"/>
              <a:cs typeface="Times New Roman" pitchFamily="18" charset="0"/>
            </a:endParaRPr>
          </a:p>
          <a:p>
            <a:endParaRPr lang="ru-RU" b="1" i="1">
              <a:latin typeface="Times New Roman" pitchFamily="18" charset="0"/>
              <a:cs typeface="Times New Roman" pitchFamily="18" charset="0"/>
            </a:endParaRPr>
          </a:p>
        </p:txBody>
      </p:sp>
      <p:sp>
        <p:nvSpPr>
          <p:cNvPr id="15" name="TextBox 14"/>
          <p:cNvSpPr txBox="1">
            <a:spLocks noChangeArrowheads="1"/>
          </p:cNvSpPr>
          <p:nvPr/>
        </p:nvSpPr>
        <p:spPr bwMode="auto">
          <a:xfrm>
            <a:off x="571500" y="4857750"/>
            <a:ext cx="7929563" cy="830263"/>
          </a:xfrm>
          <a:prstGeom prst="rect">
            <a:avLst/>
          </a:prstGeom>
          <a:noFill/>
          <a:ln w="9525">
            <a:noFill/>
            <a:miter lim="800000"/>
            <a:headEnd/>
            <a:tailEnd/>
          </a:ln>
        </p:spPr>
        <p:txBody>
          <a:bodyPr>
            <a:spAutoFit/>
          </a:bodyPr>
          <a:lstStyle/>
          <a:p>
            <a:r>
              <a:rPr lang="ru-RU" sz="2400" b="1" i="1">
                <a:latin typeface="Times New Roman" pitchFamily="18" charset="0"/>
                <a:cs typeface="Times New Roman" pitchFamily="18" charset="0"/>
              </a:rPr>
              <a:t>Р(А+В)=Р(А)+Р(В)-Р(А)∙Р(В)=0,95+0,95-0,9025=0,9975</a:t>
            </a:r>
            <a:endParaRPr lang="en-US" sz="2400" b="1" i="1">
              <a:latin typeface="Times New Roman" pitchFamily="18" charset="0"/>
              <a:cs typeface="Times New Roman" pitchFamily="18" charset="0"/>
            </a:endParaRPr>
          </a:p>
          <a:p>
            <a:endParaRPr lang="ru-RU" sz="2400" b="1" i="1">
              <a:latin typeface="Times New Roman" pitchFamily="18" charset="0"/>
              <a:cs typeface="Times New Roman" pitchFamily="18" charset="0"/>
            </a:endParaRPr>
          </a:p>
        </p:txBody>
      </p:sp>
      <p:sp>
        <p:nvSpPr>
          <p:cNvPr id="56337" name="Прямоугольник 14"/>
          <p:cNvSpPr>
            <a:spLocks noChangeArrowheads="1"/>
          </p:cNvSpPr>
          <p:nvPr/>
        </p:nvSpPr>
        <p:spPr bwMode="auto">
          <a:xfrm>
            <a:off x="5072063" y="5643563"/>
            <a:ext cx="1976437" cy="461962"/>
          </a:xfrm>
          <a:prstGeom prst="rect">
            <a:avLst/>
          </a:prstGeom>
          <a:noFill/>
          <a:ln w="9525">
            <a:noFill/>
            <a:miter lim="800000"/>
            <a:headEnd/>
            <a:tailEnd/>
          </a:ln>
        </p:spPr>
        <p:txBody>
          <a:bodyPr wrap="none">
            <a:spAutoFit/>
          </a:bodyPr>
          <a:lstStyle/>
          <a:p>
            <a:r>
              <a:rPr lang="ru-RU" sz="2400" b="1">
                <a:solidFill>
                  <a:srgbClr val="000000"/>
                </a:solidFill>
                <a:latin typeface="Times New Roman" pitchFamily="18" charset="0"/>
                <a:cs typeface="Times New Roman" pitchFamily="18" charset="0"/>
              </a:rPr>
              <a:t>Ответ:0,9975</a:t>
            </a:r>
          </a:p>
        </p:txBody>
      </p:sp>
      <p:sp>
        <p:nvSpPr>
          <p:cNvPr id="22" name="Прямоугольник 21"/>
          <p:cNvSpPr>
            <a:spLocks noChangeArrowheads="1"/>
          </p:cNvSpPr>
          <p:nvPr/>
        </p:nvSpPr>
        <p:spPr bwMode="auto">
          <a:xfrm>
            <a:off x="6000750" y="3071813"/>
            <a:ext cx="2465388" cy="461962"/>
          </a:xfrm>
          <a:prstGeom prst="rect">
            <a:avLst/>
          </a:prstGeom>
          <a:noFill/>
          <a:ln w="9525">
            <a:noFill/>
            <a:miter lim="800000"/>
            <a:headEnd/>
            <a:tailEnd/>
          </a:ln>
        </p:spPr>
        <p:txBody>
          <a:bodyPr wrap="none">
            <a:spAutoFit/>
          </a:bodyPr>
          <a:lstStyle/>
          <a:p>
            <a:r>
              <a:rPr lang="ru-RU" sz="2400" b="1" i="1">
                <a:solidFill>
                  <a:srgbClr val="000000"/>
                </a:solidFill>
                <a:latin typeface="Times New Roman" pitchFamily="18" charset="0"/>
                <a:cs typeface="Times New Roman" pitchFamily="18" charset="0"/>
              </a:rPr>
              <a:t>Р(В)=1-0,05=0,95</a:t>
            </a:r>
            <a:endParaRPr lang="ru-RU" sz="2400"/>
          </a:p>
        </p:txBody>
      </p:sp>
      <p:sp>
        <p:nvSpPr>
          <p:cNvPr id="23" name="Прямоугольник 22"/>
          <p:cNvSpPr>
            <a:spLocks noChangeArrowheads="1"/>
          </p:cNvSpPr>
          <p:nvPr/>
        </p:nvSpPr>
        <p:spPr bwMode="auto">
          <a:xfrm>
            <a:off x="500063" y="4357688"/>
            <a:ext cx="4173537" cy="461962"/>
          </a:xfrm>
          <a:prstGeom prst="rect">
            <a:avLst/>
          </a:prstGeom>
          <a:noFill/>
          <a:ln w="9525">
            <a:noFill/>
            <a:miter lim="800000"/>
            <a:headEnd/>
            <a:tailEnd/>
          </a:ln>
        </p:spPr>
        <p:txBody>
          <a:bodyPr wrap="none">
            <a:spAutoFit/>
          </a:bodyPr>
          <a:lstStyle/>
          <a:p>
            <a:r>
              <a:rPr lang="ru-RU" sz="2400" b="1" i="1">
                <a:solidFill>
                  <a:srgbClr val="000000"/>
                </a:solidFill>
                <a:latin typeface="Times New Roman" pitchFamily="18" charset="0"/>
                <a:cs typeface="Times New Roman" pitchFamily="18" charset="0"/>
              </a:rPr>
              <a:t>А+В– хотя бы один исправен</a:t>
            </a:r>
            <a:endParaRPr lang="ru-RU" sz="2400"/>
          </a:p>
        </p:txBody>
      </p:sp>
      <p:sp>
        <p:nvSpPr>
          <p:cNvPr id="24" name="TextBox 23"/>
          <p:cNvSpPr txBox="1">
            <a:spLocks noChangeArrowheads="1"/>
          </p:cNvSpPr>
          <p:nvPr/>
        </p:nvSpPr>
        <p:spPr bwMode="auto">
          <a:xfrm>
            <a:off x="500063" y="3500438"/>
            <a:ext cx="7143750" cy="461962"/>
          </a:xfrm>
          <a:prstGeom prst="rect">
            <a:avLst/>
          </a:prstGeom>
          <a:noFill/>
          <a:ln w="9525">
            <a:noFill/>
            <a:miter lim="800000"/>
            <a:headEnd/>
            <a:tailEnd/>
          </a:ln>
        </p:spPr>
        <p:txBody>
          <a:bodyPr>
            <a:spAutoFit/>
          </a:bodyPr>
          <a:lstStyle/>
          <a:p>
            <a:r>
              <a:rPr lang="ru-RU" sz="2400" b="1" i="1">
                <a:latin typeface="Times New Roman" pitchFamily="18" charset="0"/>
                <a:cs typeface="Times New Roman" pitchFamily="18" charset="0"/>
              </a:rPr>
              <a:t>События А и В – совместны.</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ox(in)">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box(in)">
                                      <p:cBhvr>
                                        <p:cTn id="12" dur="500"/>
                                        <p:tgtEl>
                                          <p:spTgt spid="8"/>
                                        </p:tgtEl>
                                      </p:cBhvr>
                                    </p:animEffect>
                                  </p:childTnLst>
                                </p:cTn>
                              </p:par>
                              <p:par>
                                <p:cTn id="13" presetID="4" presetClass="entr" presetSubtype="16" fill="hold" grpId="0" nodeType="withEffect">
                                  <p:stCondLst>
                                    <p:cond delay="0"/>
                                  </p:stCondLst>
                                  <p:childTnLst>
                                    <p:set>
                                      <p:cBhvr>
                                        <p:cTn id="14" dur="1" fill="hold">
                                          <p:stCondLst>
                                            <p:cond delay="0"/>
                                          </p:stCondLst>
                                        </p:cTn>
                                        <p:tgtEl>
                                          <p:spTgt spid="22"/>
                                        </p:tgtEl>
                                        <p:attrNameLst>
                                          <p:attrName>style.visibility</p:attrName>
                                        </p:attrNameLst>
                                      </p:cBhvr>
                                      <p:to>
                                        <p:strVal val="visible"/>
                                      </p:to>
                                    </p:set>
                                    <p:animEffect transition="in" filter="box(in)">
                                      <p:cBhvr>
                                        <p:cTn id="15" dur="500"/>
                                        <p:tgtEl>
                                          <p:spTgt spid="22"/>
                                        </p:tgtEl>
                                      </p:cBhvr>
                                    </p:animEffect>
                                  </p:childTnLst>
                                </p:cTn>
                              </p:par>
                            </p:childTnLst>
                          </p:cTn>
                        </p:par>
                      </p:childTnLst>
                    </p:cTn>
                  </p:par>
                  <p:par>
                    <p:cTn id="16" fill="hold">
                      <p:stCondLst>
                        <p:cond delay="indefinite"/>
                      </p:stCondLst>
                      <p:childTnLst>
                        <p:par>
                          <p:cTn id="17" fill="hold">
                            <p:stCondLst>
                              <p:cond delay="0"/>
                            </p:stCondLst>
                            <p:childTnLst>
                              <p:par>
                                <p:cTn id="18" presetID="4" presetClass="entr" presetSubtype="16" fill="hold" grpId="0" nodeType="clickEffect">
                                  <p:stCondLst>
                                    <p:cond delay="0"/>
                                  </p:stCondLst>
                                  <p:childTnLst>
                                    <p:set>
                                      <p:cBhvr>
                                        <p:cTn id="19" dur="1" fill="hold">
                                          <p:stCondLst>
                                            <p:cond delay="0"/>
                                          </p:stCondLst>
                                        </p:cTn>
                                        <p:tgtEl>
                                          <p:spTgt spid="24"/>
                                        </p:tgtEl>
                                        <p:attrNameLst>
                                          <p:attrName>style.visibility</p:attrName>
                                        </p:attrNameLst>
                                      </p:cBhvr>
                                      <p:to>
                                        <p:strVal val="visible"/>
                                      </p:to>
                                    </p:set>
                                    <p:animEffect transition="in" filter="box(in)">
                                      <p:cBhvr>
                                        <p:cTn id="20" dur="500"/>
                                        <p:tgtEl>
                                          <p:spTgt spid="24"/>
                                        </p:tgtEl>
                                      </p:cBhvr>
                                    </p:animEffect>
                                  </p:childTnLst>
                                </p:cTn>
                              </p:par>
                            </p:childTnLst>
                          </p:cTn>
                        </p:par>
                      </p:childTnLst>
                    </p:cTn>
                  </p:par>
                  <p:par>
                    <p:cTn id="21" fill="hold">
                      <p:stCondLst>
                        <p:cond delay="indefinite"/>
                      </p:stCondLst>
                      <p:childTnLst>
                        <p:par>
                          <p:cTn id="22" fill="hold">
                            <p:stCondLst>
                              <p:cond delay="0"/>
                            </p:stCondLst>
                            <p:childTnLst>
                              <p:par>
                                <p:cTn id="23" presetID="4" presetClass="entr" presetSubtype="16" fill="hold" grpId="0" nodeType="click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box(in)">
                                      <p:cBhvr>
                                        <p:cTn id="25" dur="500"/>
                                        <p:tgtEl>
                                          <p:spTgt spid="10"/>
                                        </p:tgtEl>
                                      </p:cBhvr>
                                    </p:animEffect>
                                  </p:childTnLst>
                                </p:cTn>
                              </p:par>
                            </p:childTnLst>
                          </p:cTn>
                        </p:par>
                      </p:childTnLst>
                    </p:cTn>
                  </p:par>
                  <p:par>
                    <p:cTn id="26" fill="hold">
                      <p:stCondLst>
                        <p:cond delay="indefinite"/>
                      </p:stCondLst>
                      <p:childTnLst>
                        <p:par>
                          <p:cTn id="27" fill="hold">
                            <p:stCondLst>
                              <p:cond delay="0"/>
                            </p:stCondLst>
                            <p:childTnLst>
                              <p:par>
                                <p:cTn id="28" presetID="4" presetClass="entr" presetSubtype="16" fill="hold" grpId="0" nodeType="clickEffect">
                                  <p:stCondLst>
                                    <p:cond delay="0"/>
                                  </p:stCondLst>
                                  <p:childTnLst>
                                    <p:set>
                                      <p:cBhvr>
                                        <p:cTn id="29" dur="1" fill="hold">
                                          <p:stCondLst>
                                            <p:cond delay="0"/>
                                          </p:stCondLst>
                                        </p:cTn>
                                        <p:tgtEl>
                                          <p:spTgt spid="13"/>
                                        </p:tgtEl>
                                        <p:attrNameLst>
                                          <p:attrName>style.visibility</p:attrName>
                                        </p:attrNameLst>
                                      </p:cBhvr>
                                      <p:to>
                                        <p:strVal val="visible"/>
                                      </p:to>
                                    </p:set>
                                    <p:animEffect transition="in" filter="box(in)">
                                      <p:cBhvr>
                                        <p:cTn id="30" dur="500"/>
                                        <p:tgtEl>
                                          <p:spTgt spid="13"/>
                                        </p:tgtEl>
                                      </p:cBhvr>
                                    </p:animEffect>
                                  </p:childTnLst>
                                </p:cTn>
                              </p:par>
                            </p:childTnLst>
                          </p:cTn>
                        </p:par>
                      </p:childTnLst>
                    </p:cTn>
                  </p:par>
                  <p:par>
                    <p:cTn id="31" fill="hold">
                      <p:stCondLst>
                        <p:cond delay="indefinite"/>
                      </p:stCondLst>
                      <p:childTnLst>
                        <p:par>
                          <p:cTn id="32" fill="hold">
                            <p:stCondLst>
                              <p:cond delay="0"/>
                            </p:stCondLst>
                            <p:childTnLst>
                              <p:par>
                                <p:cTn id="33" presetID="4" presetClass="entr" presetSubtype="16" fill="hold" grpId="0" nodeType="clickEffect">
                                  <p:stCondLst>
                                    <p:cond delay="0"/>
                                  </p:stCondLst>
                                  <p:childTnLst>
                                    <p:set>
                                      <p:cBhvr>
                                        <p:cTn id="34" dur="1" fill="hold">
                                          <p:stCondLst>
                                            <p:cond delay="0"/>
                                          </p:stCondLst>
                                        </p:cTn>
                                        <p:tgtEl>
                                          <p:spTgt spid="23"/>
                                        </p:tgtEl>
                                        <p:attrNameLst>
                                          <p:attrName>style.visibility</p:attrName>
                                        </p:attrNameLst>
                                      </p:cBhvr>
                                      <p:to>
                                        <p:strVal val="visible"/>
                                      </p:to>
                                    </p:set>
                                    <p:animEffect transition="in" filter="box(in)">
                                      <p:cBhvr>
                                        <p:cTn id="35" dur="500"/>
                                        <p:tgtEl>
                                          <p:spTgt spid="23"/>
                                        </p:tgtEl>
                                      </p:cBhvr>
                                    </p:animEffect>
                                  </p:childTnLst>
                                </p:cTn>
                              </p:par>
                            </p:childTnLst>
                          </p:cTn>
                        </p:par>
                      </p:childTnLst>
                    </p:cTn>
                  </p:par>
                  <p:par>
                    <p:cTn id="36" fill="hold">
                      <p:stCondLst>
                        <p:cond delay="indefinite"/>
                      </p:stCondLst>
                      <p:childTnLst>
                        <p:par>
                          <p:cTn id="37" fill="hold">
                            <p:stCondLst>
                              <p:cond delay="0"/>
                            </p:stCondLst>
                            <p:childTnLst>
                              <p:par>
                                <p:cTn id="38" presetID="4" presetClass="entr" presetSubtype="16" fill="hold" grpId="0" nodeType="click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box(in)">
                                      <p:cBhvr>
                                        <p:cTn id="40" dur="500"/>
                                        <p:tgtEl>
                                          <p:spTgt spid="15"/>
                                        </p:tgtEl>
                                      </p:cBhvr>
                                    </p:animEffect>
                                  </p:childTnLst>
                                </p:cTn>
                              </p:par>
                            </p:childTnLst>
                          </p:cTn>
                        </p:par>
                      </p:childTnLst>
                    </p:cTn>
                  </p:par>
                  <p:par>
                    <p:cTn id="41" fill="hold">
                      <p:stCondLst>
                        <p:cond delay="indefinite"/>
                      </p:stCondLst>
                      <p:childTnLst>
                        <p:par>
                          <p:cTn id="42" fill="hold">
                            <p:stCondLst>
                              <p:cond delay="0"/>
                            </p:stCondLst>
                            <p:childTnLst>
                              <p:par>
                                <p:cTn id="43" presetID="4" presetClass="entr" presetSubtype="16" fill="hold" grpId="0" nodeType="clickEffect">
                                  <p:stCondLst>
                                    <p:cond delay="0"/>
                                  </p:stCondLst>
                                  <p:childTnLst>
                                    <p:set>
                                      <p:cBhvr>
                                        <p:cTn id="44" dur="1" fill="hold">
                                          <p:stCondLst>
                                            <p:cond delay="0"/>
                                          </p:stCondLst>
                                        </p:cTn>
                                        <p:tgtEl>
                                          <p:spTgt spid="56337"/>
                                        </p:tgtEl>
                                        <p:attrNameLst>
                                          <p:attrName>style.visibility</p:attrName>
                                        </p:attrNameLst>
                                      </p:cBhvr>
                                      <p:to>
                                        <p:strVal val="visible"/>
                                      </p:to>
                                    </p:set>
                                    <p:animEffect transition="in" filter="box(in)">
                                      <p:cBhvr>
                                        <p:cTn id="45" dur="500"/>
                                        <p:tgtEl>
                                          <p:spTgt spid="563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10" grpId="0"/>
      <p:bldP spid="13" grpId="0"/>
      <p:bldP spid="15" grpId="0"/>
      <p:bldP spid="56337" grpId="0"/>
      <p:bldP spid="22" grpId="0"/>
      <p:bldP spid="23" grpId="0"/>
      <p:bldP spid="24" grpId="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Заголовок 1"/>
          <p:cNvSpPr>
            <a:spLocks noGrp="1"/>
          </p:cNvSpPr>
          <p:nvPr>
            <p:ph type="title" idx="4294967295"/>
          </p:nvPr>
        </p:nvSpPr>
        <p:spPr>
          <a:xfrm>
            <a:off x="0" y="357188"/>
            <a:ext cx="8229600" cy="1143000"/>
          </a:xfrm>
        </p:spPr>
        <p:txBody>
          <a:bodyPr/>
          <a:lstStyle/>
          <a:p>
            <a:pPr algn="l"/>
            <a:r>
              <a:rPr lang="ru-RU" sz="2000" b="1" smtClean="0"/>
              <a:t/>
            </a:r>
            <a:br>
              <a:rPr lang="ru-RU" sz="2000" b="1" smtClean="0"/>
            </a:br>
            <a:r>
              <a:rPr lang="ru-RU" sz="2000" b="1" smtClean="0"/>
              <a:t/>
            </a:r>
            <a:br>
              <a:rPr lang="ru-RU" sz="2000" b="1" smtClean="0"/>
            </a:br>
            <a:r>
              <a:rPr lang="ru-RU" sz="2000" b="1" smtClean="0">
                <a:solidFill>
                  <a:schemeClr val="bg1"/>
                </a:solidFill>
              </a:rPr>
              <a:t>№ 3</a:t>
            </a:r>
            <a:r>
              <a:rPr lang="en-US" sz="2000" b="1" smtClean="0">
                <a:solidFill>
                  <a:schemeClr val="bg1"/>
                </a:solidFill>
              </a:rPr>
              <a:t>19172</a:t>
            </a:r>
            <a:r>
              <a:rPr lang="ru-RU" sz="2000" smtClean="0"/>
              <a:t/>
            </a:r>
            <a:br>
              <a:rPr lang="ru-RU" sz="2000" smtClean="0"/>
            </a:br>
            <a:r>
              <a:rPr lang="ru-RU" sz="2400" b="1" i="1" smtClean="0"/>
              <a:t>В торговом центре два одинаковых автомата продают кофе. Вероятность того, что к концу дня в автомате закончится кофе, равна 0,3. Вероятность того, что кофе закончится в обоих автоматах, равна 0,12. Найдите вероятность того, что к концу дня кофе останется в обоих автоматах.</a:t>
            </a:r>
          </a:p>
        </p:txBody>
      </p:sp>
      <p:sp>
        <p:nvSpPr>
          <p:cNvPr id="4" name="Дата 3"/>
          <p:cNvSpPr txBox="1">
            <a:spLocks noGrp="1"/>
          </p:cNvSpPr>
          <p:nvPr/>
        </p:nvSpPr>
        <p:spPr>
          <a:xfrm>
            <a:off x="457200" y="6356350"/>
            <a:ext cx="2133600" cy="365125"/>
          </a:xfrm>
          <a:prstGeom prst="rect">
            <a:avLst/>
          </a:prstGeom>
          <a:noFill/>
        </p:spPr>
        <p:txBody>
          <a:bodyPr anchor="ctr"/>
          <a:lstStyle/>
          <a:p>
            <a:pPr fontAlgn="auto">
              <a:spcBef>
                <a:spcPts val="0"/>
              </a:spcBef>
              <a:spcAft>
                <a:spcPts val="0"/>
              </a:spcAft>
              <a:defRPr/>
            </a:pPr>
            <a:fld id="{DD9845EC-924B-40A2-B7F1-A3AF9F6B9CA7}" type="datetime1">
              <a:rPr lang="ru-RU" sz="1200">
                <a:solidFill>
                  <a:schemeClr val="tx1">
                    <a:tint val="75000"/>
                  </a:schemeClr>
                </a:solidFill>
                <a:latin typeface="+mn-lt"/>
                <a:cs typeface="+mn-cs"/>
              </a:rPr>
              <a:pPr fontAlgn="auto">
                <a:spcBef>
                  <a:spcPts val="0"/>
                </a:spcBef>
                <a:spcAft>
                  <a:spcPts val="0"/>
                </a:spcAft>
                <a:defRPr/>
              </a:pPr>
              <a:t>11.11.2013</a:t>
            </a:fld>
            <a:endParaRPr lang="ru-RU" sz="1200">
              <a:solidFill>
                <a:schemeClr val="tx1">
                  <a:tint val="75000"/>
                </a:schemeClr>
              </a:solidFill>
              <a:latin typeface="+mn-lt"/>
              <a:cs typeface="+mn-cs"/>
            </a:endParaRPr>
          </a:p>
        </p:txBody>
      </p:sp>
      <p:sp>
        <p:nvSpPr>
          <p:cNvPr id="5" name="Номер слайда 4"/>
          <p:cNvSpPr txBox="1">
            <a:spLocks noGrp="1"/>
          </p:cNvSpPr>
          <p:nvPr/>
        </p:nvSpPr>
        <p:spPr>
          <a:xfrm>
            <a:off x="6553200" y="6356350"/>
            <a:ext cx="2133600" cy="365125"/>
          </a:xfrm>
          <a:prstGeom prst="rect">
            <a:avLst/>
          </a:prstGeom>
          <a:noFill/>
        </p:spPr>
        <p:txBody>
          <a:bodyPr anchor="ctr"/>
          <a:lstStyle/>
          <a:p>
            <a:pPr algn="r" fontAlgn="auto">
              <a:spcBef>
                <a:spcPts val="0"/>
              </a:spcBef>
              <a:spcAft>
                <a:spcPts val="0"/>
              </a:spcAft>
              <a:defRPr/>
            </a:pPr>
            <a:fld id="{7B9DE61F-E5AF-456E-8476-C8D837A63D24}" type="slidenum">
              <a:rPr lang="ru-RU" sz="1200">
                <a:solidFill>
                  <a:schemeClr val="tx1">
                    <a:tint val="75000"/>
                  </a:schemeClr>
                </a:solidFill>
                <a:latin typeface="+mn-lt"/>
                <a:cs typeface="+mn-cs"/>
              </a:rPr>
              <a:pPr algn="r" fontAlgn="auto">
                <a:spcBef>
                  <a:spcPts val="0"/>
                </a:spcBef>
                <a:spcAft>
                  <a:spcPts val="0"/>
                </a:spcAft>
                <a:defRPr/>
              </a:pPr>
              <a:t>60</a:t>
            </a:fld>
            <a:endParaRPr lang="ru-RU" sz="1200">
              <a:solidFill>
                <a:schemeClr val="tx1">
                  <a:tint val="75000"/>
                </a:schemeClr>
              </a:solidFill>
              <a:latin typeface="+mn-lt"/>
              <a:cs typeface="+mn-cs"/>
            </a:endParaRPr>
          </a:p>
        </p:txBody>
      </p:sp>
      <p:sp>
        <p:nvSpPr>
          <p:cNvPr id="64517" name="Прямоугольник 5"/>
          <p:cNvSpPr>
            <a:spLocks noChangeArrowheads="1"/>
          </p:cNvSpPr>
          <p:nvPr/>
        </p:nvSpPr>
        <p:spPr bwMode="auto">
          <a:xfrm>
            <a:off x="3857625" y="2071688"/>
            <a:ext cx="1495425" cy="461962"/>
          </a:xfrm>
          <a:prstGeom prst="rect">
            <a:avLst/>
          </a:prstGeom>
          <a:noFill/>
          <a:ln w="9525">
            <a:noFill/>
            <a:miter lim="800000"/>
            <a:headEnd/>
            <a:tailEnd/>
          </a:ln>
        </p:spPr>
        <p:txBody>
          <a:bodyPr wrap="none">
            <a:spAutoFit/>
          </a:bodyPr>
          <a:lstStyle/>
          <a:p>
            <a:r>
              <a:rPr lang="ru-RU" sz="2400" b="1">
                <a:latin typeface="Times New Roman" pitchFamily="18" charset="0"/>
                <a:cs typeface="Times New Roman" pitchFamily="18" charset="0"/>
              </a:rPr>
              <a:t>Решение:</a:t>
            </a:r>
          </a:p>
        </p:txBody>
      </p:sp>
      <p:sp>
        <p:nvSpPr>
          <p:cNvPr id="7" name="TextBox 6"/>
          <p:cNvSpPr txBox="1">
            <a:spLocks noChangeArrowheads="1"/>
          </p:cNvSpPr>
          <p:nvPr/>
        </p:nvSpPr>
        <p:spPr bwMode="auto">
          <a:xfrm>
            <a:off x="357188" y="2643188"/>
            <a:ext cx="8429625" cy="461962"/>
          </a:xfrm>
          <a:prstGeom prst="rect">
            <a:avLst/>
          </a:prstGeom>
          <a:noFill/>
          <a:ln w="9525">
            <a:noFill/>
            <a:miter lim="800000"/>
            <a:headEnd/>
            <a:tailEnd/>
          </a:ln>
        </p:spPr>
        <p:txBody>
          <a:bodyPr>
            <a:spAutoFit/>
          </a:bodyPr>
          <a:lstStyle/>
          <a:p>
            <a:r>
              <a:rPr lang="ru-RU" sz="2400" b="1" i="1">
                <a:latin typeface="Times New Roman" pitchFamily="18" charset="0"/>
                <a:cs typeface="Times New Roman" pitchFamily="18" charset="0"/>
              </a:rPr>
              <a:t>Событие А – кофе закончилось в первом автомате Р(А)=0,3</a:t>
            </a:r>
          </a:p>
        </p:txBody>
      </p:sp>
      <p:sp>
        <p:nvSpPr>
          <p:cNvPr id="8" name="TextBox 7"/>
          <p:cNvSpPr txBox="1">
            <a:spLocks noChangeArrowheads="1"/>
          </p:cNvSpPr>
          <p:nvPr/>
        </p:nvSpPr>
        <p:spPr bwMode="auto">
          <a:xfrm>
            <a:off x="285750" y="3071813"/>
            <a:ext cx="7786688" cy="738187"/>
          </a:xfrm>
          <a:prstGeom prst="rect">
            <a:avLst/>
          </a:prstGeom>
          <a:noFill/>
          <a:ln w="9525">
            <a:noFill/>
            <a:miter lim="800000"/>
            <a:headEnd/>
            <a:tailEnd/>
          </a:ln>
        </p:spPr>
        <p:txBody>
          <a:bodyPr>
            <a:spAutoFit/>
          </a:bodyPr>
          <a:lstStyle/>
          <a:p>
            <a:r>
              <a:rPr lang="ru-RU" sz="2400" b="1" i="1">
                <a:latin typeface="Times New Roman" pitchFamily="18" charset="0"/>
                <a:cs typeface="Times New Roman" pitchFamily="18" charset="0"/>
              </a:rPr>
              <a:t>Событие В – кофе закончилось во втором автомате </a:t>
            </a:r>
            <a:endParaRPr lang="en-US" sz="2400" b="1" i="1">
              <a:latin typeface="Times New Roman" pitchFamily="18" charset="0"/>
              <a:cs typeface="Times New Roman" pitchFamily="18" charset="0"/>
            </a:endParaRPr>
          </a:p>
          <a:p>
            <a:endParaRPr lang="ru-RU" b="1" i="1">
              <a:latin typeface="Times New Roman" pitchFamily="18" charset="0"/>
              <a:cs typeface="Times New Roman" pitchFamily="18" charset="0"/>
            </a:endParaRPr>
          </a:p>
        </p:txBody>
      </p:sp>
      <p:sp>
        <p:nvSpPr>
          <p:cNvPr id="10" name="TextBox 9"/>
          <p:cNvSpPr txBox="1">
            <a:spLocks noChangeArrowheads="1"/>
          </p:cNvSpPr>
          <p:nvPr/>
        </p:nvSpPr>
        <p:spPr bwMode="auto">
          <a:xfrm>
            <a:off x="428625" y="3857625"/>
            <a:ext cx="6143625" cy="461963"/>
          </a:xfrm>
          <a:prstGeom prst="rect">
            <a:avLst/>
          </a:prstGeom>
          <a:noFill/>
          <a:ln w="9525">
            <a:noFill/>
            <a:miter lim="800000"/>
            <a:headEnd/>
            <a:tailEnd/>
          </a:ln>
        </p:spPr>
        <p:txBody>
          <a:bodyPr>
            <a:spAutoFit/>
          </a:bodyPr>
          <a:lstStyle/>
          <a:p>
            <a:r>
              <a:rPr lang="en-US" sz="2400" b="1" i="1">
                <a:solidFill>
                  <a:srgbClr val="000000"/>
                </a:solidFill>
                <a:latin typeface="Times New Roman" pitchFamily="18" charset="0"/>
                <a:cs typeface="Times New Roman" pitchFamily="18" charset="0"/>
              </a:rPr>
              <a:t>D</a:t>
            </a:r>
            <a:r>
              <a:rPr lang="ru-RU" sz="2400" b="1" i="1">
                <a:solidFill>
                  <a:srgbClr val="000000"/>
                </a:solidFill>
                <a:latin typeface="Times New Roman" pitchFamily="18" charset="0"/>
                <a:cs typeface="Times New Roman" pitchFamily="18" charset="0"/>
              </a:rPr>
              <a:t> – кофе закончилось в двух автоматах</a:t>
            </a:r>
            <a:endParaRPr lang="ru-RU" sz="2400" b="1" i="1">
              <a:latin typeface="Times New Roman" pitchFamily="18" charset="0"/>
              <a:cs typeface="Times New Roman" pitchFamily="18" charset="0"/>
            </a:endParaRPr>
          </a:p>
        </p:txBody>
      </p:sp>
      <p:sp>
        <p:nvSpPr>
          <p:cNvPr id="12" name="TextBox 11"/>
          <p:cNvSpPr txBox="1">
            <a:spLocks noChangeArrowheads="1"/>
          </p:cNvSpPr>
          <p:nvPr/>
        </p:nvSpPr>
        <p:spPr bwMode="auto">
          <a:xfrm>
            <a:off x="1000125" y="5929313"/>
            <a:ext cx="4143375" cy="738187"/>
          </a:xfrm>
          <a:prstGeom prst="rect">
            <a:avLst/>
          </a:prstGeom>
          <a:noFill/>
          <a:ln w="9525">
            <a:noFill/>
            <a:miter lim="800000"/>
            <a:headEnd/>
            <a:tailEnd/>
          </a:ln>
        </p:spPr>
        <p:txBody>
          <a:bodyPr>
            <a:spAutoFit/>
          </a:bodyPr>
          <a:lstStyle/>
          <a:p>
            <a:r>
              <a:rPr lang="ru-RU" sz="2400" b="1" i="1">
                <a:latin typeface="Times New Roman" pitchFamily="18" charset="0"/>
                <a:cs typeface="Times New Roman" pitchFamily="18" charset="0"/>
              </a:rPr>
              <a:t>Р=1-Р(С)=0,52</a:t>
            </a:r>
            <a:endParaRPr lang="en-US" sz="2400" b="1" i="1">
              <a:latin typeface="Times New Roman" pitchFamily="18" charset="0"/>
              <a:cs typeface="Times New Roman" pitchFamily="18" charset="0"/>
            </a:endParaRPr>
          </a:p>
          <a:p>
            <a:endParaRPr lang="ru-RU" b="1" i="1">
              <a:latin typeface="Times New Roman" pitchFamily="18" charset="0"/>
              <a:cs typeface="Times New Roman" pitchFamily="18" charset="0"/>
            </a:endParaRPr>
          </a:p>
        </p:txBody>
      </p:sp>
      <p:sp>
        <p:nvSpPr>
          <p:cNvPr id="13" name="TextBox 12"/>
          <p:cNvSpPr txBox="1">
            <a:spLocks noChangeArrowheads="1"/>
          </p:cNvSpPr>
          <p:nvPr/>
        </p:nvSpPr>
        <p:spPr bwMode="auto">
          <a:xfrm>
            <a:off x="6143625" y="3857625"/>
            <a:ext cx="1714500" cy="738188"/>
          </a:xfrm>
          <a:prstGeom prst="rect">
            <a:avLst/>
          </a:prstGeom>
          <a:noFill/>
          <a:ln w="9525">
            <a:noFill/>
            <a:miter lim="800000"/>
            <a:headEnd/>
            <a:tailEnd/>
          </a:ln>
        </p:spPr>
        <p:txBody>
          <a:bodyPr>
            <a:spAutoFit/>
          </a:bodyPr>
          <a:lstStyle/>
          <a:p>
            <a:r>
              <a:rPr lang="ru-RU" sz="2400" b="1" i="1">
                <a:latin typeface="Times New Roman" pitchFamily="18" charset="0"/>
                <a:cs typeface="Times New Roman" pitchFamily="18" charset="0"/>
              </a:rPr>
              <a:t>Р(</a:t>
            </a:r>
            <a:r>
              <a:rPr lang="en-US" sz="2400" b="1" i="1">
                <a:latin typeface="Times New Roman" pitchFamily="18" charset="0"/>
                <a:cs typeface="Times New Roman" pitchFamily="18" charset="0"/>
              </a:rPr>
              <a:t>D</a:t>
            </a:r>
            <a:r>
              <a:rPr lang="ru-RU" sz="2400" b="1" i="1">
                <a:latin typeface="Times New Roman" pitchFamily="18" charset="0"/>
                <a:cs typeface="Times New Roman" pitchFamily="18" charset="0"/>
              </a:rPr>
              <a:t>)=0,12</a:t>
            </a:r>
            <a:endParaRPr lang="en-US" sz="2400" b="1" i="1">
              <a:latin typeface="Times New Roman" pitchFamily="18" charset="0"/>
              <a:cs typeface="Times New Roman" pitchFamily="18" charset="0"/>
            </a:endParaRPr>
          </a:p>
          <a:p>
            <a:endParaRPr lang="ru-RU" b="1" i="1">
              <a:latin typeface="Times New Roman" pitchFamily="18" charset="0"/>
              <a:cs typeface="Times New Roman" pitchFamily="18" charset="0"/>
            </a:endParaRPr>
          </a:p>
        </p:txBody>
      </p:sp>
      <p:sp>
        <p:nvSpPr>
          <p:cNvPr id="15" name="TextBox 14"/>
          <p:cNvSpPr txBox="1">
            <a:spLocks noChangeArrowheads="1"/>
          </p:cNvSpPr>
          <p:nvPr/>
        </p:nvSpPr>
        <p:spPr bwMode="auto">
          <a:xfrm>
            <a:off x="1000125" y="4714875"/>
            <a:ext cx="6500813" cy="830263"/>
          </a:xfrm>
          <a:prstGeom prst="rect">
            <a:avLst/>
          </a:prstGeom>
          <a:noFill/>
          <a:ln w="9525">
            <a:noFill/>
            <a:miter lim="800000"/>
            <a:headEnd/>
            <a:tailEnd/>
          </a:ln>
        </p:spPr>
        <p:txBody>
          <a:bodyPr>
            <a:spAutoFit/>
          </a:bodyPr>
          <a:lstStyle/>
          <a:p>
            <a:r>
              <a:rPr lang="ru-RU" sz="2400" b="1" i="1">
                <a:latin typeface="Times New Roman" pitchFamily="18" charset="0"/>
                <a:cs typeface="Times New Roman" pitchFamily="18" charset="0"/>
              </a:rPr>
              <a:t>Р(С)=Р(А)+Р(В)-Р(А)∙Р(В)=0,3+0,3-0,12=0,48</a:t>
            </a:r>
            <a:endParaRPr lang="en-US" sz="2400" b="1" i="1">
              <a:latin typeface="Times New Roman" pitchFamily="18" charset="0"/>
              <a:cs typeface="Times New Roman" pitchFamily="18" charset="0"/>
            </a:endParaRPr>
          </a:p>
          <a:p>
            <a:endParaRPr lang="ru-RU" sz="2400" b="1" i="1">
              <a:latin typeface="Times New Roman" pitchFamily="18" charset="0"/>
              <a:cs typeface="Times New Roman" pitchFamily="18" charset="0"/>
            </a:endParaRPr>
          </a:p>
        </p:txBody>
      </p:sp>
      <p:sp>
        <p:nvSpPr>
          <p:cNvPr id="56337" name="Прямоугольник 14"/>
          <p:cNvSpPr>
            <a:spLocks noChangeArrowheads="1"/>
          </p:cNvSpPr>
          <p:nvPr/>
        </p:nvSpPr>
        <p:spPr bwMode="auto">
          <a:xfrm>
            <a:off x="5072063" y="5643563"/>
            <a:ext cx="1668462" cy="461962"/>
          </a:xfrm>
          <a:prstGeom prst="rect">
            <a:avLst/>
          </a:prstGeom>
          <a:noFill/>
          <a:ln w="9525">
            <a:noFill/>
            <a:miter lim="800000"/>
            <a:headEnd/>
            <a:tailEnd/>
          </a:ln>
        </p:spPr>
        <p:txBody>
          <a:bodyPr wrap="none">
            <a:spAutoFit/>
          </a:bodyPr>
          <a:lstStyle/>
          <a:p>
            <a:r>
              <a:rPr lang="ru-RU" sz="2400" b="1">
                <a:solidFill>
                  <a:srgbClr val="000000"/>
                </a:solidFill>
                <a:latin typeface="Times New Roman" pitchFamily="18" charset="0"/>
                <a:cs typeface="Times New Roman" pitchFamily="18" charset="0"/>
              </a:rPr>
              <a:t>Ответ:0,52</a:t>
            </a:r>
          </a:p>
        </p:txBody>
      </p:sp>
      <p:sp>
        <p:nvSpPr>
          <p:cNvPr id="22" name="Прямоугольник 21"/>
          <p:cNvSpPr>
            <a:spLocks noChangeArrowheads="1"/>
          </p:cNvSpPr>
          <p:nvPr/>
        </p:nvSpPr>
        <p:spPr bwMode="auto">
          <a:xfrm>
            <a:off x="7572375" y="3071813"/>
            <a:ext cx="1341438" cy="461962"/>
          </a:xfrm>
          <a:prstGeom prst="rect">
            <a:avLst/>
          </a:prstGeom>
          <a:noFill/>
          <a:ln w="9525">
            <a:noFill/>
            <a:miter lim="800000"/>
            <a:headEnd/>
            <a:tailEnd/>
          </a:ln>
        </p:spPr>
        <p:txBody>
          <a:bodyPr wrap="none">
            <a:spAutoFit/>
          </a:bodyPr>
          <a:lstStyle/>
          <a:p>
            <a:r>
              <a:rPr lang="ru-RU" sz="2400" b="1" i="1">
                <a:solidFill>
                  <a:srgbClr val="000000"/>
                </a:solidFill>
                <a:latin typeface="Times New Roman" pitchFamily="18" charset="0"/>
                <a:cs typeface="Times New Roman" pitchFamily="18" charset="0"/>
              </a:rPr>
              <a:t>Р(В)=0,3</a:t>
            </a:r>
            <a:endParaRPr lang="ru-RU" sz="2400"/>
          </a:p>
        </p:txBody>
      </p:sp>
      <p:sp>
        <p:nvSpPr>
          <p:cNvPr id="23" name="Прямоугольник 22"/>
          <p:cNvSpPr>
            <a:spLocks noChangeArrowheads="1"/>
          </p:cNvSpPr>
          <p:nvPr/>
        </p:nvSpPr>
        <p:spPr bwMode="auto">
          <a:xfrm>
            <a:off x="500063" y="4357688"/>
            <a:ext cx="6478587" cy="461962"/>
          </a:xfrm>
          <a:prstGeom prst="rect">
            <a:avLst/>
          </a:prstGeom>
          <a:noFill/>
          <a:ln w="9525">
            <a:noFill/>
            <a:miter lim="800000"/>
            <a:headEnd/>
            <a:tailEnd/>
          </a:ln>
        </p:spPr>
        <p:txBody>
          <a:bodyPr wrap="none">
            <a:spAutoFit/>
          </a:bodyPr>
          <a:lstStyle/>
          <a:p>
            <a:r>
              <a:rPr lang="ru-RU" sz="2400" b="1" i="1">
                <a:solidFill>
                  <a:srgbClr val="000000"/>
                </a:solidFill>
                <a:latin typeface="Times New Roman" pitchFamily="18" charset="0"/>
                <a:cs typeface="Times New Roman" pitchFamily="18" charset="0"/>
              </a:rPr>
              <a:t>С– кофе закончится хотя бы в одном из двух  </a:t>
            </a:r>
            <a:endParaRPr lang="ru-RU" sz="2400"/>
          </a:p>
        </p:txBody>
      </p:sp>
      <p:sp>
        <p:nvSpPr>
          <p:cNvPr id="24" name="TextBox 23"/>
          <p:cNvSpPr txBox="1">
            <a:spLocks noChangeArrowheads="1"/>
          </p:cNvSpPr>
          <p:nvPr/>
        </p:nvSpPr>
        <p:spPr bwMode="auto">
          <a:xfrm>
            <a:off x="428625" y="3500438"/>
            <a:ext cx="7143750" cy="461962"/>
          </a:xfrm>
          <a:prstGeom prst="rect">
            <a:avLst/>
          </a:prstGeom>
          <a:noFill/>
          <a:ln w="9525">
            <a:noFill/>
            <a:miter lim="800000"/>
            <a:headEnd/>
            <a:tailEnd/>
          </a:ln>
        </p:spPr>
        <p:txBody>
          <a:bodyPr>
            <a:spAutoFit/>
          </a:bodyPr>
          <a:lstStyle/>
          <a:p>
            <a:r>
              <a:rPr lang="ru-RU" sz="2400" b="1" i="1">
                <a:latin typeface="Times New Roman" pitchFamily="18" charset="0"/>
                <a:cs typeface="Times New Roman" pitchFamily="18" charset="0"/>
              </a:rPr>
              <a:t>События А и В – независимы</a:t>
            </a:r>
          </a:p>
        </p:txBody>
      </p:sp>
      <p:sp>
        <p:nvSpPr>
          <p:cNvPr id="25" name="TextBox 24"/>
          <p:cNvSpPr txBox="1">
            <a:spLocks noChangeArrowheads="1"/>
          </p:cNvSpPr>
          <p:nvPr/>
        </p:nvSpPr>
        <p:spPr bwMode="auto">
          <a:xfrm>
            <a:off x="357188" y="5143500"/>
            <a:ext cx="8358187" cy="830263"/>
          </a:xfrm>
          <a:prstGeom prst="rect">
            <a:avLst/>
          </a:prstGeom>
          <a:noFill/>
          <a:ln w="9525">
            <a:noFill/>
            <a:miter lim="800000"/>
            <a:headEnd/>
            <a:tailEnd/>
          </a:ln>
        </p:spPr>
        <p:txBody>
          <a:bodyPr>
            <a:spAutoFit/>
          </a:bodyPr>
          <a:lstStyle/>
          <a:p>
            <a:r>
              <a:rPr lang="ru-RU" sz="2400" b="1" i="1">
                <a:latin typeface="Times New Roman" pitchFamily="18" charset="0"/>
                <a:cs typeface="Times New Roman" pitchFamily="18" charset="0"/>
              </a:rPr>
              <a:t>События «кофе закончилось хотя бы в одном» и «осталось в обоих» - противоположны.</a:t>
            </a:r>
            <a:endParaRPr lang="en-US" sz="2400" b="1" i="1">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ox(in)">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box(in)">
                                      <p:cBhvr>
                                        <p:cTn id="12" dur="500"/>
                                        <p:tgtEl>
                                          <p:spTgt spid="8"/>
                                        </p:tgtEl>
                                      </p:cBhvr>
                                    </p:animEffect>
                                  </p:childTnLst>
                                </p:cTn>
                              </p:par>
                              <p:par>
                                <p:cTn id="13" presetID="4" presetClass="entr" presetSubtype="16" fill="hold" grpId="0" nodeType="withEffect">
                                  <p:stCondLst>
                                    <p:cond delay="0"/>
                                  </p:stCondLst>
                                  <p:childTnLst>
                                    <p:set>
                                      <p:cBhvr>
                                        <p:cTn id="14" dur="1" fill="hold">
                                          <p:stCondLst>
                                            <p:cond delay="0"/>
                                          </p:stCondLst>
                                        </p:cTn>
                                        <p:tgtEl>
                                          <p:spTgt spid="22"/>
                                        </p:tgtEl>
                                        <p:attrNameLst>
                                          <p:attrName>style.visibility</p:attrName>
                                        </p:attrNameLst>
                                      </p:cBhvr>
                                      <p:to>
                                        <p:strVal val="visible"/>
                                      </p:to>
                                    </p:set>
                                    <p:animEffect transition="in" filter="box(in)">
                                      <p:cBhvr>
                                        <p:cTn id="15" dur="500"/>
                                        <p:tgtEl>
                                          <p:spTgt spid="22"/>
                                        </p:tgtEl>
                                      </p:cBhvr>
                                    </p:animEffect>
                                  </p:childTnLst>
                                </p:cTn>
                              </p:par>
                            </p:childTnLst>
                          </p:cTn>
                        </p:par>
                      </p:childTnLst>
                    </p:cTn>
                  </p:par>
                  <p:par>
                    <p:cTn id="16" fill="hold">
                      <p:stCondLst>
                        <p:cond delay="indefinite"/>
                      </p:stCondLst>
                      <p:childTnLst>
                        <p:par>
                          <p:cTn id="17" fill="hold">
                            <p:stCondLst>
                              <p:cond delay="0"/>
                            </p:stCondLst>
                            <p:childTnLst>
                              <p:par>
                                <p:cTn id="18" presetID="4" presetClass="entr" presetSubtype="16" fill="hold" grpId="0" nodeType="clickEffect">
                                  <p:stCondLst>
                                    <p:cond delay="0"/>
                                  </p:stCondLst>
                                  <p:childTnLst>
                                    <p:set>
                                      <p:cBhvr>
                                        <p:cTn id="19" dur="1" fill="hold">
                                          <p:stCondLst>
                                            <p:cond delay="0"/>
                                          </p:stCondLst>
                                        </p:cTn>
                                        <p:tgtEl>
                                          <p:spTgt spid="24"/>
                                        </p:tgtEl>
                                        <p:attrNameLst>
                                          <p:attrName>style.visibility</p:attrName>
                                        </p:attrNameLst>
                                      </p:cBhvr>
                                      <p:to>
                                        <p:strVal val="visible"/>
                                      </p:to>
                                    </p:set>
                                    <p:animEffect transition="in" filter="box(in)">
                                      <p:cBhvr>
                                        <p:cTn id="20" dur="500"/>
                                        <p:tgtEl>
                                          <p:spTgt spid="24"/>
                                        </p:tgtEl>
                                      </p:cBhvr>
                                    </p:animEffect>
                                  </p:childTnLst>
                                </p:cTn>
                              </p:par>
                            </p:childTnLst>
                          </p:cTn>
                        </p:par>
                      </p:childTnLst>
                    </p:cTn>
                  </p:par>
                  <p:par>
                    <p:cTn id="21" fill="hold">
                      <p:stCondLst>
                        <p:cond delay="indefinite"/>
                      </p:stCondLst>
                      <p:childTnLst>
                        <p:par>
                          <p:cTn id="22" fill="hold">
                            <p:stCondLst>
                              <p:cond delay="0"/>
                            </p:stCondLst>
                            <p:childTnLst>
                              <p:par>
                                <p:cTn id="23" presetID="4" presetClass="entr" presetSubtype="16" fill="hold" grpId="0" nodeType="click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box(in)">
                                      <p:cBhvr>
                                        <p:cTn id="25" dur="500"/>
                                        <p:tgtEl>
                                          <p:spTgt spid="10"/>
                                        </p:tgtEl>
                                      </p:cBhvr>
                                    </p:animEffect>
                                  </p:childTnLst>
                                </p:cTn>
                              </p:par>
                            </p:childTnLst>
                          </p:cTn>
                        </p:par>
                      </p:childTnLst>
                    </p:cTn>
                  </p:par>
                  <p:par>
                    <p:cTn id="26" fill="hold">
                      <p:stCondLst>
                        <p:cond delay="indefinite"/>
                      </p:stCondLst>
                      <p:childTnLst>
                        <p:par>
                          <p:cTn id="27" fill="hold">
                            <p:stCondLst>
                              <p:cond delay="0"/>
                            </p:stCondLst>
                            <p:childTnLst>
                              <p:par>
                                <p:cTn id="28" presetID="4" presetClass="entr" presetSubtype="16" fill="hold" grpId="0" nodeType="clickEffect">
                                  <p:stCondLst>
                                    <p:cond delay="0"/>
                                  </p:stCondLst>
                                  <p:childTnLst>
                                    <p:set>
                                      <p:cBhvr>
                                        <p:cTn id="29" dur="1" fill="hold">
                                          <p:stCondLst>
                                            <p:cond delay="0"/>
                                          </p:stCondLst>
                                        </p:cTn>
                                        <p:tgtEl>
                                          <p:spTgt spid="13"/>
                                        </p:tgtEl>
                                        <p:attrNameLst>
                                          <p:attrName>style.visibility</p:attrName>
                                        </p:attrNameLst>
                                      </p:cBhvr>
                                      <p:to>
                                        <p:strVal val="visible"/>
                                      </p:to>
                                    </p:set>
                                    <p:animEffect transition="in" filter="box(in)">
                                      <p:cBhvr>
                                        <p:cTn id="30" dur="500"/>
                                        <p:tgtEl>
                                          <p:spTgt spid="13"/>
                                        </p:tgtEl>
                                      </p:cBhvr>
                                    </p:animEffect>
                                  </p:childTnLst>
                                </p:cTn>
                              </p:par>
                            </p:childTnLst>
                          </p:cTn>
                        </p:par>
                      </p:childTnLst>
                    </p:cTn>
                  </p:par>
                  <p:par>
                    <p:cTn id="31" fill="hold">
                      <p:stCondLst>
                        <p:cond delay="indefinite"/>
                      </p:stCondLst>
                      <p:childTnLst>
                        <p:par>
                          <p:cTn id="32" fill="hold">
                            <p:stCondLst>
                              <p:cond delay="0"/>
                            </p:stCondLst>
                            <p:childTnLst>
                              <p:par>
                                <p:cTn id="33" presetID="4" presetClass="entr" presetSubtype="16" fill="hold" grpId="0" nodeType="clickEffect">
                                  <p:stCondLst>
                                    <p:cond delay="0"/>
                                  </p:stCondLst>
                                  <p:childTnLst>
                                    <p:set>
                                      <p:cBhvr>
                                        <p:cTn id="34" dur="1" fill="hold">
                                          <p:stCondLst>
                                            <p:cond delay="0"/>
                                          </p:stCondLst>
                                        </p:cTn>
                                        <p:tgtEl>
                                          <p:spTgt spid="23"/>
                                        </p:tgtEl>
                                        <p:attrNameLst>
                                          <p:attrName>style.visibility</p:attrName>
                                        </p:attrNameLst>
                                      </p:cBhvr>
                                      <p:to>
                                        <p:strVal val="visible"/>
                                      </p:to>
                                    </p:set>
                                    <p:animEffect transition="in" filter="box(in)">
                                      <p:cBhvr>
                                        <p:cTn id="35" dur="500"/>
                                        <p:tgtEl>
                                          <p:spTgt spid="23"/>
                                        </p:tgtEl>
                                      </p:cBhvr>
                                    </p:animEffect>
                                  </p:childTnLst>
                                </p:cTn>
                              </p:par>
                            </p:childTnLst>
                          </p:cTn>
                        </p:par>
                      </p:childTnLst>
                    </p:cTn>
                  </p:par>
                  <p:par>
                    <p:cTn id="36" fill="hold">
                      <p:stCondLst>
                        <p:cond delay="indefinite"/>
                      </p:stCondLst>
                      <p:childTnLst>
                        <p:par>
                          <p:cTn id="37" fill="hold">
                            <p:stCondLst>
                              <p:cond delay="0"/>
                            </p:stCondLst>
                            <p:childTnLst>
                              <p:par>
                                <p:cTn id="38" presetID="4" presetClass="entr" presetSubtype="16" fill="hold" grpId="0" nodeType="click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box(in)">
                                      <p:cBhvr>
                                        <p:cTn id="40" dur="500"/>
                                        <p:tgtEl>
                                          <p:spTgt spid="15"/>
                                        </p:tgtEl>
                                      </p:cBhvr>
                                    </p:animEffect>
                                  </p:childTnLst>
                                </p:cTn>
                              </p:par>
                            </p:childTnLst>
                          </p:cTn>
                        </p:par>
                      </p:childTnLst>
                    </p:cTn>
                  </p:par>
                  <p:par>
                    <p:cTn id="41" fill="hold">
                      <p:stCondLst>
                        <p:cond delay="indefinite"/>
                      </p:stCondLst>
                      <p:childTnLst>
                        <p:par>
                          <p:cTn id="42" fill="hold">
                            <p:stCondLst>
                              <p:cond delay="0"/>
                            </p:stCondLst>
                            <p:childTnLst>
                              <p:par>
                                <p:cTn id="43" presetID="4" presetClass="entr" presetSubtype="16" fill="hold" grpId="0" nodeType="clickEffect">
                                  <p:stCondLst>
                                    <p:cond delay="0"/>
                                  </p:stCondLst>
                                  <p:childTnLst>
                                    <p:set>
                                      <p:cBhvr>
                                        <p:cTn id="44" dur="1" fill="hold">
                                          <p:stCondLst>
                                            <p:cond delay="0"/>
                                          </p:stCondLst>
                                        </p:cTn>
                                        <p:tgtEl>
                                          <p:spTgt spid="25"/>
                                        </p:tgtEl>
                                        <p:attrNameLst>
                                          <p:attrName>style.visibility</p:attrName>
                                        </p:attrNameLst>
                                      </p:cBhvr>
                                      <p:to>
                                        <p:strVal val="visible"/>
                                      </p:to>
                                    </p:set>
                                    <p:animEffect transition="in" filter="box(in)">
                                      <p:cBhvr>
                                        <p:cTn id="45" dur="500"/>
                                        <p:tgtEl>
                                          <p:spTgt spid="25"/>
                                        </p:tgtEl>
                                      </p:cBhvr>
                                    </p:animEffect>
                                  </p:childTnLst>
                                </p:cTn>
                              </p:par>
                            </p:childTnLst>
                          </p:cTn>
                        </p:par>
                      </p:childTnLst>
                    </p:cTn>
                  </p:par>
                  <p:par>
                    <p:cTn id="46" fill="hold">
                      <p:stCondLst>
                        <p:cond delay="indefinite"/>
                      </p:stCondLst>
                      <p:childTnLst>
                        <p:par>
                          <p:cTn id="47" fill="hold">
                            <p:stCondLst>
                              <p:cond delay="0"/>
                            </p:stCondLst>
                            <p:childTnLst>
                              <p:par>
                                <p:cTn id="48" presetID="4" presetClass="entr" presetSubtype="16" fill="hold" grpId="0" nodeType="clickEffect">
                                  <p:stCondLst>
                                    <p:cond delay="0"/>
                                  </p:stCondLst>
                                  <p:childTnLst>
                                    <p:set>
                                      <p:cBhvr>
                                        <p:cTn id="49" dur="1" fill="hold">
                                          <p:stCondLst>
                                            <p:cond delay="0"/>
                                          </p:stCondLst>
                                        </p:cTn>
                                        <p:tgtEl>
                                          <p:spTgt spid="12"/>
                                        </p:tgtEl>
                                        <p:attrNameLst>
                                          <p:attrName>style.visibility</p:attrName>
                                        </p:attrNameLst>
                                      </p:cBhvr>
                                      <p:to>
                                        <p:strVal val="visible"/>
                                      </p:to>
                                    </p:set>
                                    <p:animEffect transition="in" filter="box(in)">
                                      <p:cBhvr>
                                        <p:cTn id="50" dur="500"/>
                                        <p:tgtEl>
                                          <p:spTgt spid="12"/>
                                        </p:tgtEl>
                                      </p:cBhvr>
                                    </p:animEffect>
                                  </p:childTnLst>
                                </p:cTn>
                              </p:par>
                            </p:childTnLst>
                          </p:cTn>
                        </p:par>
                      </p:childTnLst>
                    </p:cTn>
                  </p:par>
                  <p:par>
                    <p:cTn id="51" fill="hold">
                      <p:stCondLst>
                        <p:cond delay="indefinite"/>
                      </p:stCondLst>
                      <p:childTnLst>
                        <p:par>
                          <p:cTn id="52" fill="hold">
                            <p:stCondLst>
                              <p:cond delay="0"/>
                            </p:stCondLst>
                            <p:childTnLst>
                              <p:par>
                                <p:cTn id="53" presetID="4" presetClass="entr" presetSubtype="16" fill="hold" grpId="0" nodeType="clickEffect">
                                  <p:stCondLst>
                                    <p:cond delay="0"/>
                                  </p:stCondLst>
                                  <p:childTnLst>
                                    <p:set>
                                      <p:cBhvr>
                                        <p:cTn id="54" dur="1" fill="hold">
                                          <p:stCondLst>
                                            <p:cond delay="0"/>
                                          </p:stCondLst>
                                        </p:cTn>
                                        <p:tgtEl>
                                          <p:spTgt spid="56337"/>
                                        </p:tgtEl>
                                        <p:attrNameLst>
                                          <p:attrName>style.visibility</p:attrName>
                                        </p:attrNameLst>
                                      </p:cBhvr>
                                      <p:to>
                                        <p:strVal val="visible"/>
                                      </p:to>
                                    </p:set>
                                    <p:animEffect transition="in" filter="box(in)">
                                      <p:cBhvr>
                                        <p:cTn id="55" dur="500"/>
                                        <p:tgtEl>
                                          <p:spTgt spid="563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10" grpId="0"/>
      <p:bldP spid="12" grpId="0"/>
      <p:bldP spid="13" grpId="0"/>
      <p:bldP spid="15" grpId="0"/>
      <p:bldP spid="56337" grpId="0"/>
      <p:bldP spid="22" grpId="0"/>
      <p:bldP spid="23" grpId="0"/>
      <p:bldP spid="24" grpId="0"/>
      <p:bldP spid="25" grpId="0"/>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омер слайда 1"/>
          <p:cNvSpPr>
            <a:spLocks noGrp="1"/>
          </p:cNvSpPr>
          <p:nvPr>
            <p:ph type="sldNum" sz="quarter" idx="12"/>
          </p:nvPr>
        </p:nvSpPr>
        <p:spPr/>
        <p:txBody>
          <a:bodyPr/>
          <a:lstStyle/>
          <a:p>
            <a:pPr>
              <a:defRPr/>
            </a:pPr>
            <a:fld id="{A1C46490-84E7-4EEB-8383-22F49FBB706E}" type="slidenum">
              <a:rPr lang="ru-RU" smtClean="0"/>
              <a:pPr>
                <a:defRPr/>
              </a:pPr>
              <a:t>61</a:t>
            </a:fld>
            <a:endParaRPr lang="ru-RU"/>
          </a:p>
        </p:txBody>
      </p:sp>
      <p:sp>
        <p:nvSpPr>
          <p:cNvPr id="65539" name="Прямоугольник 2"/>
          <p:cNvSpPr>
            <a:spLocks noChangeArrowheads="1"/>
          </p:cNvSpPr>
          <p:nvPr/>
        </p:nvSpPr>
        <p:spPr bwMode="auto">
          <a:xfrm>
            <a:off x="285750" y="2500313"/>
            <a:ext cx="8429625" cy="584200"/>
          </a:xfrm>
          <a:prstGeom prst="rect">
            <a:avLst/>
          </a:prstGeom>
          <a:noFill/>
          <a:ln w="9525">
            <a:noFill/>
            <a:miter lim="800000"/>
            <a:headEnd/>
            <a:tailEnd/>
          </a:ln>
        </p:spPr>
        <p:txBody>
          <a:bodyPr>
            <a:spAutoFit/>
          </a:bodyPr>
          <a:lstStyle/>
          <a:p>
            <a:pPr algn="ctr"/>
            <a:r>
              <a:rPr lang="ru-RU" sz="3200"/>
              <a:t>Условная вероятность.</a:t>
            </a:r>
          </a:p>
        </p:txBody>
      </p:sp>
    </p:spTree>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омер слайда 1"/>
          <p:cNvSpPr>
            <a:spLocks noGrp="1"/>
          </p:cNvSpPr>
          <p:nvPr>
            <p:ph type="sldNum" sz="quarter" idx="12"/>
          </p:nvPr>
        </p:nvSpPr>
        <p:spPr/>
        <p:txBody>
          <a:bodyPr/>
          <a:lstStyle/>
          <a:p>
            <a:pPr>
              <a:defRPr/>
            </a:pPr>
            <a:fld id="{E8C9A2C2-5B11-4CBC-8380-6FECDA27C893}" type="slidenum">
              <a:rPr lang="ru-RU" smtClean="0"/>
              <a:pPr>
                <a:defRPr/>
              </a:pPr>
              <a:t>62</a:t>
            </a:fld>
            <a:endParaRPr lang="ru-RU"/>
          </a:p>
        </p:txBody>
      </p:sp>
      <p:sp>
        <p:nvSpPr>
          <p:cNvPr id="3" name="Прямоугольник 2"/>
          <p:cNvSpPr/>
          <p:nvPr/>
        </p:nvSpPr>
        <p:spPr>
          <a:xfrm>
            <a:off x="285750" y="0"/>
            <a:ext cx="8572500" cy="1878013"/>
          </a:xfrm>
          <a:prstGeom prst="rect">
            <a:avLst/>
          </a:prstGeom>
        </p:spPr>
        <p:txBody>
          <a:bodyPr>
            <a:spAutoFit/>
          </a:bodyPr>
          <a:lstStyle/>
          <a:p>
            <a:pPr>
              <a:defRPr/>
            </a:pPr>
            <a:r>
              <a:rPr lang="ru-RU" sz="2000" b="1" i="1" dirty="0">
                <a:solidFill>
                  <a:schemeClr val="bg1"/>
                </a:solidFill>
                <a:latin typeface="+mn-lt"/>
              </a:rPr>
              <a:t>320192</a:t>
            </a:r>
          </a:p>
          <a:p>
            <a:pPr>
              <a:defRPr/>
            </a:pPr>
            <a:r>
              <a:rPr lang="ru-RU" sz="2400" b="1" i="1" dirty="0">
                <a:latin typeface="+mn-lt"/>
              </a:rPr>
              <a:t>В классе 26 человек, среди них два близнеца  — Андрей и Сергей. Класс случайным образом делят на две группы по 13 человек в каждой. Найдите вероятность того, что Андрей и Сергей окажутся в одной группе.</a:t>
            </a:r>
          </a:p>
        </p:txBody>
      </p:sp>
      <p:sp>
        <p:nvSpPr>
          <p:cNvPr id="30725" name="Прямоугольник 5"/>
          <p:cNvSpPr>
            <a:spLocks noChangeArrowheads="1"/>
          </p:cNvSpPr>
          <p:nvPr/>
        </p:nvSpPr>
        <p:spPr bwMode="auto">
          <a:xfrm>
            <a:off x="2786063" y="2000250"/>
            <a:ext cx="1495425" cy="461963"/>
          </a:xfrm>
          <a:prstGeom prst="rect">
            <a:avLst/>
          </a:prstGeom>
          <a:noFill/>
          <a:ln w="9525">
            <a:noFill/>
            <a:miter lim="800000"/>
            <a:headEnd/>
            <a:tailEnd/>
          </a:ln>
        </p:spPr>
        <p:txBody>
          <a:bodyPr wrap="none">
            <a:spAutoFit/>
          </a:bodyPr>
          <a:lstStyle/>
          <a:p>
            <a:r>
              <a:rPr lang="ru-RU" sz="2400" b="1">
                <a:latin typeface="Times New Roman" pitchFamily="18" charset="0"/>
                <a:cs typeface="Times New Roman" pitchFamily="18" charset="0"/>
              </a:rPr>
              <a:t>Решение:</a:t>
            </a:r>
          </a:p>
        </p:txBody>
      </p:sp>
      <p:sp>
        <p:nvSpPr>
          <p:cNvPr id="5" name="TextBox 4"/>
          <p:cNvSpPr txBox="1">
            <a:spLocks noChangeArrowheads="1"/>
          </p:cNvSpPr>
          <p:nvPr/>
        </p:nvSpPr>
        <p:spPr bwMode="auto">
          <a:xfrm>
            <a:off x="571500" y="2428875"/>
            <a:ext cx="8143875" cy="1200150"/>
          </a:xfrm>
          <a:prstGeom prst="rect">
            <a:avLst/>
          </a:prstGeom>
          <a:noFill/>
          <a:ln w="9525">
            <a:noFill/>
            <a:miter lim="800000"/>
            <a:headEnd/>
            <a:tailEnd/>
          </a:ln>
        </p:spPr>
        <p:txBody>
          <a:bodyPr>
            <a:spAutoFit/>
          </a:bodyPr>
          <a:lstStyle/>
          <a:p>
            <a:r>
              <a:rPr lang="ru-RU" sz="2400" b="1" i="1">
                <a:latin typeface="Times New Roman" pitchFamily="18" charset="0"/>
                <a:cs typeface="Times New Roman" pitchFamily="18" charset="0"/>
              </a:rPr>
              <a:t>Андрей обязательно попал в какую то группу (достоверное событие) Р=1</a:t>
            </a:r>
            <a:endParaRPr lang="en-US" sz="2400" b="1" i="1">
              <a:latin typeface="Times New Roman" pitchFamily="18" charset="0"/>
              <a:cs typeface="Times New Roman" pitchFamily="18" charset="0"/>
            </a:endParaRPr>
          </a:p>
          <a:p>
            <a:endParaRPr lang="ru-RU" sz="2400" b="1" i="1">
              <a:latin typeface="Times New Roman" pitchFamily="18" charset="0"/>
              <a:cs typeface="Times New Roman" pitchFamily="18" charset="0"/>
            </a:endParaRPr>
          </a:p>
        </p:txBody>
      </p:sp>
      <p:sp>
        <p:nvSpPr>
          <p:cNvPr id="6" name="TextBox 5"/>
          <p:cNvSpPr txBox="1">
            <a:spLocks noChangeArrowheads="1"/>
          </p:cNvSpPr>
          <p:nvPr/>
        </p:nvSpPr>
        <p:spPr bwMode="auto">
          <a:xfrm>
            <a:off x="642938" y="3286125"/>
            <a:ext cx="7715250" cy="1200150"/>
          </a:xfrm>
          <a:prstGeom prst="rect">
            <a:avLst/>
          </a:prstGeom>
          <a:noFill/>
          <a:ln w="9525">
            <a:noFill/>
            <a:miter lim="800000"/>
            <a:headEnd/>
            <a:tailEnd/>
          </a:ln>
        </p:spPr>
        <p:txBody>
          <a:bodyPr>
            <a:spAutoFit/>
          </a:bodyPr>
          <a:lstStyle/>
          <a:p>
            <a:r>
              <a:rPr lang="ru-RU" sz="2400" b="1" i="1">
                <a:latin typeface="Times New Roman" pitchFamily="18" charset="0"/>
                <a:cs typeface="Times New Roman" pitchFamily="18" charset="0"/>
              </a:rPr>
              <a:t>Теперь в этой группе 12 свободных мест и осталось 25 учеников..</a:t>
            </a:r>
            <a:endParaRPr lang="en-US" sz="2400" b="1" i="1">
              <a:latin typeface="Times New Roman" pitchFamily="18" charset="0"/>
              <a:cs typeface="Times New Roman" pitchFamily="18" charset="0"/>
            </a:endParaRPr>
          </a:p>
          <a:p>
            <a:endParaRPr lang="ru-RU" sz="2400" b="1" i="1">
              <a:latin typeface="Times New Roman" pitchFamily="18" charset="0"/>
              <a:cs typeface="Times New Roman" pitchFamily="18" charset="0"/>
            </a:endParaRPr>
          </a:p>
        </p:txBody>
      </p:sp>
      <p:sp>
        <p:nvSpPr>
          <p:cNvPr id="7" name="TextBox 6"/>
          <p:cNvSpPr txBox="1">
            <a:spLocks noChangeArrowheads="1"/>
          </p:cNvSpPr>
          <p:nvPr/>
        </p:nvSpPr>
        <p:spPr bwMode="auto">
          <a:xfrm>
            <a:off x="642938" y="4000500"/>
            <a:ext cx="7715250" cy="738188"/>
          </a:xfrm>
          <a:prstGeom prst="rect">
            <a:avLst/>
          </a:prstGeom>
          <a:noFill/>
          <a:ln w="9525">
            <a:noFill/>
            <a:miter lim="800000"/>
            <a:headEnd/>
            <a:tailEnd/>
          </a:ln>
        </p:spPr>
        <p:txBody>
          <a:bodyPr>
            <a:spAutoFit/>
          </a:bodyPr>
          <a:lstStyle/>
          <a:p>
            <a:r>
              <a:rPr lang="ru-RU" sz="2400" b="1" i="1">
                <a:latin typeface="Times New Roman" pitchFamily="18" charset="0"/>
                <a:cs typeface="Times New Roman" pitchFamily="18" charset="0"/>
              </a:rPr>
              <a:t>Сергей попал в ту же группу Р=12</a:t>
            </a:r>
            <a:r>
              <a:rPr lang="en-US" sz="2400" b="1" i="1">
                <a:latin typeface="Times New Roman" pitchFamily="18" charset="0"/>
                <a:cs typeface="Times New Roman" pitchFamily="18" charset="0"/>
              </a:rPr>
              <a:t>/</a:t>
            </a:r>
            <a:r>
              <a:rPr lang="ru-RU" sz="2400" b="1" i="1">
                <a:latin typeface="Times New Roman" pitchFamily="18" charset="0"/>
                <a:cs typeface="Times New Roman" pitchFamily="18" charset="0"/>
              </a:rPr>
              <a:t>25</a:t>
            </a:r>
            <a:endParaRPr lang="en-US" sz="2400" b="1" i="1">
              <a:latin typeface="Times New Roman" pitchFamily="18" charset="0"/>
              <a:cs typeface="Times New Roman" pitchFamily="18" charset="0"/>
            </a:endParaRPr>
          </a:p>
          <a:p>
            <a:endParaRPr lang="ru-RU" b="1" i="1">
              <a:latin typeface="Times New Roman" pitchFamily="18" charset="0"/>
              <a:cs typeface="Times New Roman" pitchFamily="18" charset="0"/>
            </a:endParaRPr>
          </a:p>
        </p:txBody>
      </p:sp>
      <p:sp>
        <p:nvSpPr>
          <p:cNvPr id="8" name="TextBox 7"/>
          <p:cNvSpPr txBox="1">
            <a:spLocks noChangeArrowheads="1"/>
          </p:cNvSpPr>
          <p:nvPr/>
        </p:nvSpPr>
        <p:spPr bwMode="auto">
          <a:xfrm>
            <a:off x="642938" y="4643438"/>
            <a:ext cx="7715250" cy="830262"/>
          </a:xfrm>
          <a:prstGeom prst="rect">
            <a:avLst/>
          </a:prstGeom>
          <a:noFill/>
          <a:ln w="9525">
            <a:noFill/>
            <a:miter lim="800000"/>
            <a:headEnd/>
            <a:tailEnd/>
          </a:ln>
        </p:spPr>
        <p:txBody>
          <a:bodyPr>
            <a:spAutoFit/>
          </a:bodyPr>
          <a:lstStyle/>
          <a:p>
            <a:r>
              <a:rPr lang="ru-RU" sz="2400" b="1" i="1">
                <a:latin typeface="Times New Roman" pitchFamily="18" charset="0"/>
                <a:cs typeface="Times New Roman" pitchFamily="18" charset="0"/>
              </a:rPr>
              <a:t>Рассматриваемые события – совместны.</a:t>
            </a:r>
            <a:endParaRPr lang="en-US" sz="2400" b="1" i="1">
              <a:latin typeface="Times New Roman" pitchFamily="18" charset="0"/>
              <a:cs typeface="Times New Roman" pitchFamily="18" charset="0"/>
            </a:endParaRPr>
          </a:p>
          <a:p>
            <a:endParaRPr lang="ru-RU" sz="2400" b="1" i="1">
              <a:latin typeface="Times New Roman" pitchFamily="18" charset="0"/>
              <a:cs typeface="Times New Roman" pitchFamily="18" charset="0"/>
            </a:endParaRPr>
          </a:p>
        </p:txBody>
      </p:sp>
      <p:graphicFrame>
        <p:nvGraphicFramePr>
          <p:cNvPr id="13" name="Object 2"/>
          <p:cNvGraphicFramePr>
            <a:graphicFrameLocks noChangeAspect="1"/>
          </p:cNvGraphicFramePr>
          <p:nvPr/>
        </p:nvGraphicFramePr>
        <p:xfrm>
          <a:off x="857250" y="5214938"/>
          <a:ext cx="1492250" cy="771525"/>
        </p:xfrm>
        <a:graphic>
          <a:graphicData uri="http://schemas.openxmlformats.org/presentationml/2006/ole">
            <p:oleObj spid="_x0000_s30722" name="Формула" r:id="rId3" imgW="761760" imgH="393480" progId="Equation.3">
              <p:embed/>
            </p:oleObj>
          </a:graphicData>
        </a:graphic>
      </p:graphicFrame>
      <p:sp>
        <p:nvSpPr>
          <p:cNvPr id="26634" name="Прямоугольник 9"/>
          <p:cNvSpPr>
            <a:spLocks noChangeArrowheads="1"/>
          </p:cNvSpPr>
          <p:nvPr/>
        </p:nvSpPr>
        <p:spPr bwMode="auto">
          <a:xfrm>
            <a:off x="3929063" y="5715000"/>
            <a:ext cx="1668462" cy="461963"/>
          </a:xfrm>
          <a:prstGeom prst="rect">
            <a:avLst/>
          </a:prstGeom>
          <a:noFill/>
          <a:ln w="9525">
            <a:noFill/>
            <a:miter lim="800000"/>
            <a:headEnd/>
            <a:tailEnd/>
          </a:ln>
        </p:spPr>
        <p:txBody>
          <a:bodyPr wrap="none">
            <a:spAutoFit/>
          </a:bodyPr>
          <a:lstStyle/>
          <a:p>
            <a:r>
              <a:rPr lang="ru-RU" sz="2400" b="1">
                <a:solidFill>
                  <a:srgbClr val="000000"/>
                </a:solidFill>
                <a:latin typeface="Times New Roman" pitchFamily="18" charset="0"/>
                <a:cs typeface="Times New Roman" pitchFamily="18" charset="0"/>
              </a:rPr>
              <a:t>Ответ:0,48</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ox(in)">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box(in)">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box(in)">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4" presetClass="entr" presetSubtype="16"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box(in)">
                                      <p:cBhvr>
                                        <p:cTn id="22" dur="500"/>
                                        <p:tgtEl>
                                          <p:spTgt spid="8"/>
                                        </p:tgtEl>
                                      </p:cBhvr>
                                    </p:animEffect>
                                  </p:childTnLst>
                                </p:cTn>
                              </p:par>
                            </p:childTnLst>
                          </p:cTn>
                        </p:par>
                      </p:childTnLst>
                    </p:cTn>
                  </p:par>
                  <p:par>
                    <p:cTn id="23" fill="hold">
                      <p:stCondLst>
                        <p:cond delay="indefinite"/>
                      </p:stCondLst>
                      <p:childTnLst>
                        <p:par>
                          <p:cTn id="24" fill="hold">
                            <p:stCondLst>
                              <p:cond delay="0"/>
                            </p:stCondLst>
                            <p:childTnLst>
                              <p:par>
                                <p:cTn id="25" presetID="4" presetClass="entr" presetSubtype="16" fill="hold" nodeType="click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box(in)">
                                      <p:cBhvr>
                                        <p:cTn id="27" dur="500"/>
                                        <p:tgtEl>
                                          <p:spTgt spid="13"/>
                                        </p:tgtEl>
                                      </p:cBhvr>
                                    </p:animEffect>
                                  </p:childTnLst>
                                </p:cTn>
                              </p:par>
                            </p:childTnLst>
                          </p:cTn>
                        </p:par>
                      </p:childTnLst>
                    </p:cTn>
                  </p:par>
                  <p:par>
                    <p:cTn id="28" fill="hold">
                      <p:stCondLst>
                        <p:cond delay="indefinite"/>
                      </p:stCondLst>
                      <p:childTnLst>
                        <p:par>
                          <p:cTn id="29" fill="hold">
                            <p:stCondLst>
                              <p:cond delay="0"/>
                            </p:stCondLst>
                            <p:childTnLst>
                              <p:par>
                                <p:cTn id="30" presetID="4" presetClass="entr" presetSubtype="16" fill="hold" grpId="0" nodeType="clickEffect">
                                  <p:stCondLst>
                                    <p:cond delay="0"/>
                                  </p:stCondLst>
                                  <p:childTnLst>
                                    <p:set>
                                      <p:cBhvr>
                                        <p:cTn id="31" dur="1" fill="hold">
                                          <p:stCondLst>
                                            <p:cond delay="0"/>
                                          </p:stCondLst>
                                        </p:cTn>
                                        <p:tgtEl>
                                          <p:spTgt spid="26634"/>
                                        </p:tgtEl>
                                        <p:attrNameLst>
                                          <p:attrName>style.visibility</p:attrName>
                                        </p:attrNameLst>
                                      </p:cBhvr>
                                      <p:to>
                                        <p:strVal val="visible"/>
                                      </p:to>
                                    </p:set>
                                    <p:animEffect transition="in" filter="box(in)">
                                      <p:cBhvr>
                                        <p:cTn id="32" dur="500"/>
                                        <p:tgtEl>
                                          <p:spTgt spid="266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8" grpId="0"/>
      <p:bldP spid="26634" grpId="0"/>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омер слайда 1"/>
          <p:cNvSpPr>
            <a:spLocks noGrp="1"/>
          </p:cNvSpPr>
          <p:nvPr>
            <p:ph type="sldNum" sz="quarter" idx="12"/>
          </p:nvPr>
        </p:nvSpPr>
        <p:spPr/>
        <p:txBody>
          <a:bodyPr/>
          <a:lstStyle/>
          <a:p>
            <a:pPr>
              <a:defRPr/>
            </a:pPr>
            <a:fld id="{C913E97E-7320-40E8-ACA7-8D618A84A113}" type="slidenum">
              <a:rPr lang="ru-RU" smtClean="0"/>
              <a:pPr>
                <a:defRPr/>
              </a:pPr>
              <a:t>63</a:t>
            </a:fld>
            <a:endParaRPr lang="ru-RU"/>
          </a:p>
        </p:txBody>
      </p:sp>
      <p:sp>
        <p:nvSpPr>
          <p:cNvPr id="3" name="Прямоугольник 2"/>
          <p:cNvSpPr/>
          <p:nvPr/>
        </p:nvSpPr>
        <p:spPr>
          <a:xfrm>
            <a:off x="285750" y="0"/>
            <a:ext cx="8572500" cy="2246313"/>
          </a:xfrm>
          <a:prstGeom prst="rect">
            <a:avLst/>
          </a:prstGeom>
        </p:spPr>
        <p:txBody>
          <a:bodyPr>
            <a:spAutoFit/>
          </a:bodyPr>
          <a:lstStyle/>
          <a:p>
            <a:pPr>
              <a:defRPr/>
            </a:pPr>
            <a:r>
              <a:rPr lang="ru-RU" sz="2000" b="1" i="1" dirty="0">
                <a:solidFill>
                  <a:schemeClr val="bg1"/>
                </a:solidFill>
                <a:latin typeface="+mn-lt"/>
              </a:rPr>
              <a:t>В банке нет, но в некоторых тренировочных работах предлагается</a:t>
            </a:r>
          </a:p>
          <a:p>
            <a:pPr>
              <a:defRPr/>
            </a:pPr>
            <a:r>
              <a:rPr lang="ru-RU" sz="2400" b="1" i="1" dirty="0">
                <a:latin typeface="+mn-lt"/>
              </a:rPr>
              <a:t>На склад поступило 35 холодильников. Известно, что 5 холодильников с дефектами, но неизвестно, какие это холодильники. Найти вероятность того, что два взятых наугад холодильника будут с дефектами. Ответ округлите до сотых.</a:t>
            </a:r>
          </a:p>
        </p:txBody>
      </p:sp>
      <p:sp>
        <p:nvSpPr>
          <p:cNvPr id="31749" name="Прямоугольник 5"/>
          <p:cNvSpPr>
            <a:spLocks noChangeArrowheads="1"/>
          </p:cNvSpPr>
          <p:nvPr/>
        </p:nvSpPr>
        <p:spPr bwMode="auto">
          <a:xfrm>
            <a:off x="2786063" y="2000250"/>
            <a:ext cx="1495425" cy="461963"/>
          </a:xfrm>
          <a:prstGeom prst="rect">
            <a:avLst/>
          </a:prstGeom>
          <a:noFill/>
          <a:ln w="9525">
            <a:noFill/>
            <a:miter lim="800000"/>
            <a:headEnd/>
            <a:tailEnd/>
          </a:ln>
        </p:spPr>
        <p:txBody>
          <a:bodyPr wrap="none">
            <a:spAutoFit/>
          </a:bodyPr>
          <a:lstStyle/>
          <a:p>
            <a:r>
              <a:rPr lang="ru-RU" sz="2400" b="1">
                <a:latin typeface="Times New Roman" pitchFamily="18" charset="0"/>
                <a:cs typeface="Times New Roman" pitchFamily="18" charset="0"/>
              </a:rPr>
              <a:t>Решение:</a:t>
            </a:r>
          </a:p>
        </p:txBody>
      </p:sp>
      <p:sp>
        <p:nvSpPr>
          <p:cNvPr id="5" name="TextBox 4"/>
          <p:cNvSpPr txBox="1">
            <a:spLocks noChangeArrowheads="1"/>
          </p:cNvSpPr>
          <p:nvPr/>
        </p:nvSpPr>
        <p:spPr bwMode="auto">
          <a:xfrm>
            <a:off x="571500" y="2428875"/>
            <a:ext cx="7715250" cy="1200150"/>
          </a:xfrm>
          <a:prstGeom prst="rect">
            <a:avLst/>
          </a:prstGeom>
          <a:noFill/>
          <a:ln w="9525">
            <a:noFill/>
            <a:miter lim="800000"/>
            <a:headEnd/>
            <a:tailEnd/>
          </a:ln>
        </p:spPr>
        <p:txBody>
          <a:bodyPr>
            <a:spAutoFit/>
          </a:bodyPr>
          <a:lstStyle/>
          <a:p>
            <a:r>
              <a:rPr lang="ru-RU" sz="2400" b="1" i="1">
                <a:latin typeface="Times New Roman" pitchFamily="18" charset="0"/>
                <a:cs typeface="Times New Roman" pitchFamily="18" charset="0"/>
              </a:rPr>
              <a:t>Вероятность того, что первый взятый наугад холодильник имеет дефекты равна 5</a:t>
            </a:r>
            <a:r>
              <a:rPr lang="en-US" sz="2400" b="1" i="1">
                <a:latin typeface="Times New Roman" pitchFamily="18" charset="0"/>
                <a:cs typeface="Times New Roman" pitchFamily="18" charset="0"/>
              </a:rPr>
              <a:t>/35=1/7</a:t>
            </a:r>
          </a:p>
          <a:p>
            <a:endParaRPr lang="ru-RU" sz="2400" b="1" i="1">
              <a:latin typeface="Times New Roman" pitchFamily="18" charset="0"/>
              <a:cs typeface="Times New Roman" pitchFamily="18" charset="0"/>
            </a:endParaRPr>
          </a:p>
        </p:txBody>
      </p:sp>
      <p:sp>
        <p:nvSpPr>
          <p:cNvPr id="6" name="TextBox 5"/>
          <p:cNvSpPr txBox="1">
            <a:spLocks noChangeArrowheads="1"/>
          </p:cNvSpPr>
          <p:nvPr/>
        </p:nvSpPr>
        <p:spPr bwMode="auto">
          <a:xfrm>
            <a:off x="571500" y="3357563"/>
            <a:ext cx="7715250" cy="830262"/>
          </a:xfrm>
          <a:prstGeom prst="rect">
            <a:avLst/>
          </a:prstGeom>
          <a:noFill/>
          <a:ln w="9525">
            <a:noFill/>
            <a:miter lim="800000"/>
            <a:headEnd/>
            <a:tailEnd/>
          </a:ln>
        </p:spPr>
        <p:txBody>
          <a:bodyPr>
            <a:spAutoFit/>
          </a:bodyPr>
          <a:lstStyle/>
          <a:p>
            <a:r>
              <a:rPr lang="ru-RU" sz="2400" b="1" i="1">
                <a:latin typeface="Times New Roman" pitchFamily="18" charset="0"/>
                <a:cs typeface="Times New Roman" pitchFamily="18" charset="0"/>
              </a:rPr>
              <a:t>Теперь из 34 холодильников 4 имеют дефекты.</a:t>
            </a:r>
            <a:endParaRPr lang="en-US" sz="2400" b="1" i="1">
              <a:latin typeface="Times New Roman" pitchFamily="18" charset="0"/>
              <a:cs typeface="Times New Roman" pitchFamily="18" charset="0"/>
            </a:endParaRPr>
          </a:p>
          <a:p>
            <a:endParaRPr lang="ru-RU" sz="2400" b="1" i="1">
              <a:latin typeface="Times New Roman" pitchFamily="18" charset="0"/>
              <a:cs typeface="Times New Roman" pitchFamily="18" charset="0"/>
            </a:endParaRPr>
          </a:p>
        </p:txBody>
      </p:sp>
      <p:sp>
        <p:nvSpPr>
          <p:cNvPr id="7" name="TextBox 6"/>
          <p:cNvSpPr txBox="1">
            <a:spLocks noChangeArrowheads="1"/>
          </p:cNvSpPr>
          <p:nvPr/>
        </p:nvSpPr>
        <p:spPr bwMode="auto">
          <a:xfrm>
            <a:off x="571500" y="3857625"/>
            <a:ext cx="7715250" cy="1477963"/>
          </a:xfrm>
          <a:prstGeom prst="rect">
            <a:avLst/>
          </a:prstGeom>
          <a:noFill/>
          <a:ln w="9525">
            <a:noFill/>
            <a:miter lim="800000"/>
            <a:headEnd/>
            <a:tailEnd/>
          </a:ln>
        </p:spPr>
        <p:txBody>
          <a:bodyPr>
            <a:spAutoFit/>
          </a:bodyPr>
          <a:lstStyle/>
          <a:p>
            <a:r>
              <a:rPr lang="ru-RU" sz="2400" b="1" i="1">
                <a:latin typeface="Times New Roman" pitchFamily="18" charset="0"/>
                <a:cs typeface="Times New Roman" pitchFamily="18" charset="0"/>
              </a:rPr>
              <a:t>Вероятность того, что второй взятый наугад холодильник имеет дефекты при условии, что один с дефектами уже взяли равна 4</a:t>
            </a:r>
            <a:r>
              <a:rPr lang="en-US" sz="2400" b="1" i="1">
                <a:latin typeface="Times New Roman" pitchFamily="18" charset="0"/>
                <a:cs typeface="Times New Roman" pitchFamily="18" charset="0"/>
              </a:rPr>
              <a:t>/3</a:t>
            </a:r>
            <a:r>
              <a:rPr lang="ru-RU" sz="2400" b="1" i="1">
                <a:latin typeface="Times New Roman" pitchFamily="18" charset="0"/>
                <a:cs typeface="Times New Roman" pitchFamily="18" charset="0"/>
              </a:rPr>
              <a:t>4</a:t>
            </a:r>
            <a:r>
              <a:rPr lang="en-US" sz="2400" b="1" i="1">
                <a:latin typeface="Times New Roman" pitchFamily="18" charset="0"/>
                <a:cs typeface="Times New Roman" pitchFamily="18" charset="0"/>
              </a:rPr>
              <a:t>=</a:t>
            </a:r>
            <a:r>
              <a:rPr lang="ru-RU" sz="2400" b="1" i="1">
                <a:latin typeface="Times New Roman" pitchFamily="18" charset="0"/>
                <a:cs typeface="Times New Roman" pitchFamily="18" charset="0"/>
              </a:rPr>
              <a:t>2</a:t>
            </a:r>
            <a:r>
              <a:rPr lang="en-US" sz="2400" b="1" i="1">
                <a:latin typeface="Times New Roman" pitchFamily="18" charset="0"/>
                <a:cs typeface="Times New Roman" pitchFamily="18" charset="0"/>
              </a:rPr>
              <a:t>/</a:t>
            </a:r>
            <a:r>
              <a:rPr lang="ru-RU" sz="2400" b="1" i="1">
                <a:latin typeface="Times New Roman" pitchFamily="18" charset="0"/>
                <a:cs typeface="Times New Roman" pitchFamily="18" charset="0"/>
              </a:rPr>
              <a:t>14</a:t>
            </a:r>
            <a:endParaRPr lang="en-US" sz="2400" b="1" i="1">
              <a:latin typeface="Times New Roman" pitchFamily="18" charset="0"/>
              <a:cs typeface="Times New Roman" pitchFamily="18" charset="0"/>
            </a:endParaRPr>
          </a:p>
          <a:p>
            <a:endParaRPr lang="ru-RU" b="1" i="1">
              <a:latin typeface="Times New Roman" pitchFamily="18" charset="0"/>
              <a:cs typeface="Times New Roman" pitchFamily="18" charset="0"/>
            </a:endParaRPr>
          </a:p>
        </p:txBody>
      </p:sp>
      <p:sp>
        <p:nvSpPr>
          <p:cNvPr id="8" name="TextBox 7"/>
          <p:cNvSpPr txBox="1">
            <a:spLocks noChangeArrowheads="1"/>
          </p:cNvSpPr>
          <p:nvPr/>
        </p:nvSpPr>
        <p:spPr bwMode="auto">
          <a:xfrm>
            <a:off x="500063" y="5000625"/>
            <a:ext cx="7715250" cy="830263"/>
          </a:xfrm>
          <a:prstGeom prst="rect">
            <a:avLst/>
          </a:prstGeom>
          <a:noFill/>
          <a:ln w="9525">
            <a:noFill/>
            <a:miter lim="800000"/>
            <a:headEnd/>
            <a:tailEnd/>
          </a:ln>
        </p:spPr>
        <p:txBody>
          <a:bodyPr>
            <a:spAutoFit/>
          </a:bodyPr>
          <a:lstStyle/>
          <a:p>
            <a:r>
              <a:rPr lang="ru-RU" sz="2400" b="1" i="1">
                <a:latin typeface="Times New Roman" pitchFamily="18" charset="0"/>
                <a:cs typeface="Times New Roman" pitchFamily="18" charset="0"/>
              </a:rPr>
              <a:t>Рассматриваемые события – совместны.</a:t>
            </a:r>
            <a:endParaRPr lang="en-US" sz="2400" b="1" i="1">
              <a:latin typeface="Times New Roman" pitchFamily="18" charset="0"/>
              <a:cs typeface="Times New Roman" pitchFamily="18" charset="0"/>
            </a:endParaRPr>
          </a:p>
          <a:p>
            <a:endParaRPr lang="ru-RU" sz="2400" b="1" i="1">
              <a:latin typeface="Times New Roman" pitchFamily="18" charset="0"/>
              <a:cs typeface="Times New Roman" pitchFamily="18" charset="0"/>
            </a:endParaRPr>
          </a:p>
        </p:txBody>
      </p:sp>
      <p:graphicFrame>
        <p:nvGraphicFramePr>
          <p:cNvPr id="13" name="Object 2"/>
          <p:cNvGraphicFramePr>
            <a:graphicFrameLocks noChangeAspect="1"/>
          </p:cNvGraphicFramePr>
          <p:nvPr/>
        </p:nvGraphicFramePr>
        <p:xfrm>
          <a:off x="857250" y="5500688"/>
          <a:ext cx="1643063" cy="796925"/>
        </p:xfrm>
        <a:graphic>
          <a:graphicData uri="http://schemas.openxmlformats.org/presentationml/2006/ole">
            <p:oleObj spid="_x0000_s31746" name="Формула" r:id="rId3" imgW="838080" imgH="406080" progId="Equation.3">
              <p:embed/>
            </p:oleObj>
          </a:graphicData>
        </a:graphic>
      </p:graphicFrame>
      <p:sp>
        <p:nvSpPr>
          <p:cNvPr id="26634" name="Прямоугольник 9"/>
          <p:cNvSpPr>
            <a:spLocks noChangeArrowheads="1"/>
          </p:cNvSpPr>
          <p:nvPr/>
        </p:nvSpPr>
        <p:spPr bwMode="auto">
          <a:xfrm>
            <a:off x="3929063" y="5715000"/>
            <a:ext cx="1668462" cy="461963"/>
          </a:xfrm>
          <a:prstGeom prst="rect">
            <a:avLst/>
          </a:prstGeom>
          <a:noFill/>
          <a:ln w="9525">
            <a:noFill/>
            <a:miter lim="800000"/>
            <a:headEnd/>
            <a:tailEnd/>
          </a:ln>
        </p:spPr>
        <p:txBody>
          <a:bodyPr wrap="none">
            <a:spAutoFit/>
          </a:bodyPr>
          <a:lstStyle/>
          <a:p>
            <a:r>
              <a:rPr lang="ru-RU" sz="2400" b="1">
                <a:solidFill>
                  <a:srgbClr val="000000"/>
                </a:solidFill>
                <a:latin typeface="Times New Roman" pitchFamily="18" charset="0"/>
                <a:cs typeface="Times New Roman" pitchFamily="18" charset="0"/>
              </a:rPr>
              <a:t>Ответ:0,02</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ox(in)">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box(in)">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box(in)">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4" presetClass="entr" presetSubtype="16"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box(in)">
                                      <p:cBhvr>
                                        <p:cTn id="22" dur="500"/>
                                        <p:tgtEl>
                                          <p:spTgt spid="8"/>
                                        </p:tgtEl>
                                      </p:cBhvr>
                                    </p:animEffect>
                                  </p:childTnLst>
                                </p:cTn>
                              </p:par>
                            </p:childTnLst>
                          </p:cTn>
                        </p:par>
                      </p:childTnLst>
                    </p:cTn>
                  </p:par>
                  <p:par>
                    <p:cTn id="23" fill="hold">
                      <p:stCondLst>
                        <p:cond delay="indefinite"/>
                      </p:stCondLst>
                      <p:childTnLst>
                        <p:par>
                          <p:cTn id="24" fill="hold">
                            <p:stCondLst>
                              <p:cond delay="0"/>
                            </p:stCondLst>
                            <p:childTnLst>
                              <p:par>
                                <p:cTn id="25" presetID="4" presetClass="entr" presetSubtype="16" fill="hold" nodeType="click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box(in)">
                                      <p:cBhvr>
                                        <p:cTn id="27" dur="500"/>
                                        <p:tgtEl>
                                          <p:spTgt spid="13"/>
                                        </p:tgtEl>
                                      </p:cBhvr>
                                    </p:animEffect>
                                  </p:childTnLst>
                                </p:cTn>
                              </p:par>
                            </p:childTnLst>
                          </p:cTn>
                        </p:par>
                      </p:childTnLst>
                    </p:cTn>
                  </p:par>
                  <p:par>
                    <p:cTn id="28" fill="hold">
                      <p:stCondLst>
                        <p:cond delay="indefinite"/>
                      </p:stCondLst>
                      <p:childTnLst>
                        <p:par>
                          <p:cTn id="29" fill="hold">
                            <p:stCondLst>
                              <p:cond delay="0"/>
                            </p:stCondLst>
                            <p:childTnLst>
                              <p:par>
                                <p:cTn id="30" presetID="4" presetClass="entr" presetSubtype="16" fill="hold" grpId="0" nodeType="clickEffect">
                                  <p:stCondLst>
                                    <p:cond delay="0"/>
                                  </p:stCondLst>
                                  <p:childTnLst>
                                    <p:set>
                                      <p:cBhvr>
                                        <p:cTn id="31" dur="1" fill="hold">
                                          <p:stCondLst>
                                            <p:cond delay="0"/>
                                          </p:stCondLst>
                                        </p:cTn>
                                        <p:tgtEl>
                                          <p:spTgt spid="26634"/>
                                        </p:tgtEl>
                                        <p:attrNameLst>
                                          <p:attrName>style.visibility</p:attrName>
                                        </p:attrNameLst>
                                      </p:cBhvr>
                                      <p:to>
                                        <p:strVal val="visible"/>
                                      </p:to>
                                    </p:set>
                                    <p:animEffect transition="in" filter="box(in)">
                                      <p:cBhvr>
                                        <p:cTn id="32" dur="500"/>
                                        <p:tgtEl>
                                          <p:spTgt spid="266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8" grpId="0"/>
      <p:bldP spid="26634" grpId="0"/>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омер слайда 1"/>
          <p:cNvSpPr>
            <a:spLocks noGrp="1"/>
          </p:cNvSpPr>
          <p:nvPr>
            <p:ph type="sldNum" sz="quarter" idx="12"/>
          </p:nvPr>
        </p:nvSpPr>
        <p:spPr/>
        <p:txBody>
          <a:bodyPr/>
          <a:lstStyle/>
          <a:p>
            <a:pPr>
              <a:defRPr/>
            </a:pPr>
            <a:fld id="{97A7E4C8-871B-414D-B2FC-DF09369CB4E0}" type="slidenum">
              <a:rPr lang="ru-RU" smtClean="0"/>
              <a:pPr>
                <a:defRPr/>
              </a:pPr>
              <a:t>64</a:t>
            </a:fld>
            <a:endParaRPr lang="ru-RU"/>
          </a:p>
        </p:txBody>
      </p:sp>
      <p:sp>
        <p:nvSpPr>
          <p:cNvPr id="66563" name="Прямоугольник 2"/>
          <p:cNvSpPr>
            <a:spLocks noChangeArrowheads="1"/>
          </p:cNvSpPr>
          <p:nvPr/>
        </p:nvSpPr>
        <p:spPr bwMode="auto">
          <a:xfrm>
            <a:off x="1357313" y="571500"/>
            <a:ext cx="6143625" cy="4524375"/>
          </a:xfrm>
          <a:prstGeom prst="rect">
            <a:avLst/>
          </a:prstGeom>
          <a:noFill/>
          <a:ln w="9525">
            <a:noFill/>
            <a:miter lim="800000"/>
            <a:headEnd/>
            <a:tailEnd/>
          </a:ln>
        </p:spPr>
        <p:txBody>
          <a:bodyPr>
            <a:spAutoFit/>
          </a:bodyPr>
          <a:lstStyle/>
          <a:p>
            <a:endParaRPr lang="ru-RU"/>
          </a:p>
          <a:p>
            <a:r>
              <a:rPr lang="ru-RU"/>
              <a:t>Источники</a:t>
            </a:r>
            <a:r>
              <a:rPr lang="en-US"/>
              <a:t>:</a:t>
            </a:r>
            <a:endParaRPr lang="ru-RU"/>
          </a:p>
          <a:p>
            <a:endParaRPr lang="ru-RU"/>
          </a:p>
          <a:p>
            <a:r>
              <a:rPr lang="ru-RU"/>
              <a:t>УМК А. Г. Мордкович (профильный уровень)</a:t>
            </a:r>
            <a:endParaRPr lang="en-US"/>
          </a:p>
          <a:p>
            <a:r>
              <a:rPr lang="ru-RU"/>
              <a:t>И. Л. Бродский, Р. А. Литвиненко.</a:t>
            </a:r>
            <a:r>
              <a:rPr lang="en-US"/>
              <a:t>“</a:t>
            </a:r>
            <a:r>
              <a:rPr lang="ru-RU"/>
              <a:t>Вероятность и статистика.</a:t>
            </a:r>
            <a:r>
              <a:rPr lang="en-US"/>
              <a:t>”</a:t>
            </a:r>
            <a:r>
              <a:rPr lang="ru-RU"/>
              <a:t> - М.: Аркти. - 2006. </a:t>
            </a:r>
          </a:p>
          <a:p>
            <a:endParaRPr lang="ru-RU"/>
          </a:p>
          <a:p>
            <a:r>
              <a:rPr lang="ru-RU"/>
              <a:t>Открытый банк задач.</a:t>
            </a:r>
          </a:p>
          <a:p>
            <a:endParaRPr lang="ru-RU"/>
          </a:p>
          <a:p>
            <a:r>
              <a:rPr lang="ru-RU"/>
              <a:t>Г. В. Сычева, Н. Б. Гусева </a:t>
            </a:r>
            <a:r>
              <a:rPr lang="en-US"/>
              <a:t>“</a:t>
            </a:r>
            <a:r>
              <a:rPr lang="ru-RU"/>
              <a:t>Математика. ГИА. 9 класс</a:t>
            </a:r>
            <a:r>
              <a:rPr lang="en-US"/>
              <a:t>”</a:t>
            </a:r>
            <a:endParaRPr lang="ru-RU"/>
          </a:p>
          <a:p>
            <a:endParaRPr lang="ru-RU"/>
          </a:p>
          <a:p>
            <a:r>
              <a:rPr lang="ru-RU"/>
              <a:t>А. Г. Мордкович </a:t>
            </a:r>
            <a:r>
              <a:rPr lang="en-US"/>
              <a:t>“</a:t>
            </a:r>
            <a:r>
              <a:rPr lang="ru-RU"/>
              <a:t>Алгебра и начала анализа. Профильный уровень. 10 класс.</a:t>
            </a:r>
            <a:r>
              <a:rPr lang="en-US"/>
              <a:t>”</a:t>
            </a:r>
            <a:endParaRPr lang="ru-RU"/>
          </a:p>
          <a:p>
            <a:endParaRPr lang="ru-RU"/>
          </a:p>
          <a:p>
            <a:endParaRPr lang="ru-RU"/>
          </a:p>
          <a:p>
            <a:endParaRPr lang="ru-RU"/>
          </a:p>
        </p:txBody>
      </p:sp>
      <p:sp>
        <p:nvSpPr>
          <p:cNvPr id="66564" name="Прямоугольник 3"/>
          <p:cNvSpPr>
            <a:spLocks noChangeArrowheads="1"/>
          </p:cNvSpPr>
          <p:nvPr/>
        </p:nvSpPr>
        <p:spPr bwMode="auto">
          <a:xfrm>
            <a:off x="1428750" y="4857750"/>
            <a:ext cx="4572000" cy="646113"/>
          </a:xfrm>
          <a:prstGeom prst="rect">
            <a:avLst/>
          </a:prstGeom>
          <a:noFill/>
          <a:ln w="9525">
            <a:noFill/>
            <a:miter lim="800000"/>
            <a:headEnd/>
            <a:tailEnd/>
          </a:ln>
        </p:spPr>
        <p:txBody>
          <a:bodyPr>
            <a:spAutoFit/>
          </a:bodyPr>
          <a:lstStyle/>
          <a:p>
            <a:r>
              <a:rPr lang="en-US">
                <a:hlinkClick r:id="rId2"/>
              </a:rPr>
              <a:t>http://www.mccme.ru/free-books/shen/shen-probability.pdf</a:t>
            </a:r>
            <a:r>
              <a:rPr lang="ru-RU"/>
              <a:t>  </a:t>
            </a:r>
          </a:p>
        </p:txBody>
      </p:sp>
      <p:sp>
        <p:nvSpPr>
          <p:cNvPr id="66565" name="Прямоугольник 4"/>
          <p:cNvSpPr>
            <a:spLocks noChangeArrowheads="1"/>
          </p:cNvSpPr>
          <p:nvPr/>
        </p:nvSpPr>
        <p:spPr bwMode="auto">
          <a:xfrm>
            <a:off x="1428750" y="5643563"/>
            <a:ext cx="5572125" cy="369887"/>
          </a:xfrm>
          <a:prstGeom prst="rect">
            <a:avLst/>
          </a:prstGeom>
          <a:noFill/>
          <a:ln w="9525">
            <a:noFill/>
            <a:miter lim="800000"/>
            <a:headEnd/>
            <a:tailEnd/>
          </a:ln>
        </p:spPr>
        <p:txBody>
          <a:bodyPr>
            <a:spAutoFit/>
          </a:bodyPr>
          <a:lstStyle/>
          <a:p>
            <a:r>
              <a:rPr lang="en-US">
                <a:hlinkClick r:id="rId3"/>
              </a:rPr>
              <a:t>http://www.matburo.ru/tvbook_sub.php?p=par14</a:t>
            </a:r>
            <a:r>
              <a:rPr lang="ru-RU"/>
              <a:t> </a:t>
            </a:r>
          </a:p>
        </p:txBody>
      </p:sp>
      <p:sp>
        <p:nvSpPr>
          <p:cNvPr id="66566" name="Прямоугольник 5"/>
          <p:cNvSpPr>
            <a:spLocks noChangeArrowheads="1"/>
          </p:cNvSpPr>
          <p:nvPr/>
        </p:nvSpPr>
        <p:spPr bwMode="auto">
          <a:xfrm>
            <a:off x="1500188" y="4357688"/>
            <a:ext cx="2916237" cy="369887"/>
          </a:xfrm>
          <a:prstGeom prst="rect">
            <a:avLst/>
          </a:prstGeom>
          <a:noFill/>
          <a:ln w="9525">
            <a:noFill/>
            <a:miter lim="800000"/>
            <a:headEnd/>
            <a:tailEnd/>
          </a:ln>
        </p:spPr>
        <p:txBody>
          <a:bodyPr wrap="none">
            <a:spAutoFit/>
          </a:bodyPr>
          <a:lstStyle/>
          <a:p>
            <a:r>
              <a:rPr lang="en-US">
                <a:hlinkClick r:id="rId4"/>
              </a:rPr>
              <a:t>http://ta-shah.ucoz.ru/load</a:t>
            </a:r>
            <a:r>
              <a:rPr lang="ru-RU"/>
              <a:t> </a:t>
            </a:r>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Открытая">
  <a:themeElements>
    <a:clrScheme name="Открытая">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Открытая">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Открытая">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Concourse</Template>
  <TotalTime>3055</TotalTime>
  <Words>2908</Words>
  <Application>Microsoft Office PowerPoint</Application>
  <PresentationFormat>Экран (4:3)</PresentationFormat>
  <Paragraphs>584</Paragraphs>
  <Slides>64</Slides>
  <Notes>0</Notes>
  <HiddenSlides>0</HiddenSlides>
  <MMClips>0</MMClips>
  <ScaleCrop>false</ScaleCrop>
  <HeadingPairs>
    <vt:vector size="6" baseType="variant">
      <vt:variant>
        <vt:lpstr>Тема</vt:lpstr>
      </vt:variant>
      <vt:variant>
        <vt:i4>1</vt:i4>
      </vt:variant>
      <vt:variant>
        <vt:lpstr>Внедренные серверы OLE</vt:lpstr>
      </vt:variant>
      <vt:variant>
        <vt:i4>1</vt:i4>
      </vt:variant>
      <vt:variant>
        <vt:lpstr>Заголовки слайдов</vt:lpstr>
      </vt:variant>
      <vt:variant>
        <vt:i4>64</vt:i4>
      </vt:variant>
    </vt:vector>
  </HeadingPairs>
  <TitlesOfParts>
    <vt:vector size="66" baseType="lpstr">
      <vt:lpstr>Открытая</vt:lpstr>
      <vt:lpstr>Формула</vt:lpstr>
      <vt:lpstr>Теория вероятностей и комбинаторные правила для решения задачи ЕГЭ В10. Новые прототипы (2013)</vt:lpstr>
      <vt:lpstr>Слайд 2</vt:lpstr>
      <vt:lpstr>Слайд 3</vt:lpstr>
      <vt:lpstr>Слайд 4</vt:lpstr>
      <vt:lpstr>Слайд 5</vt:lpstr>
      <vt:lpstr>Слайд 6</vt:lpstr>
      <vt:lpstr>Слайд 7</vt:lpstr>
      <vt:lpstr>Слайд 8</vt:lpstr>
      <vt:lpstr>Слайд 9</vt:lpstr>
      <vt:lpstr>Слайд 10</vt:lpstr>
      <vt:lpstr>Слайд 11</vt:lpstr>
      <vt:lpstr>Слайд 12</vt:lpstr>
      <vt:lpstr>Слайд 13</vt:lpstr>
      <vt:lpstr>Слайд 14</vt:lpstr>
      <vt:lpstr> № 319170 В чемпионате мира участвуют 16 команд. С помощью жребия их нужно разделить на четыре группы по четыре команды в каждой. В ящике вперемешку лежат карточки с номерами групп: 1, 1, 1, 1, 2, 2, 2, 2, 3, 3, 3, 3, 4, 4, 4, 4. Капитаны команд тянут по одной карточке. Какова вероятность того, что команда России окажется во второй группе?</vt:lpstr>
      <vt:lpstr>№ 320190  На борту самолёта 12 мест рядом с запасными выходами и 18 мест за перегородками, разделяющими салоны. Остальные места неудобны для пассажира высокого роста. Пассажир В. высокого роста. Найдите вероятность того, что на регистрации при случайном выборе места пассажиру В. достанется удобное место, если всего в самолёте 300 мест.</vt:lpstr>
      <vt:lpstr>№ 320181 В группе туристов 5 человек. С помощью жребия они выбирают двух человек, которые должны идти в село за продуктами. Турист А. хотел бы сходить в магазин, но он подчиняется жребию. Какова вероятность того, что А. пойдёт в магазин?</vt:lpstr>
      <vt:lpstr>  № 320205  Перед началом волейбольного матча капитаны команд тянут честный жребий, чтобы определить, какая из команд начнёт игру с мячом. Команда «Статор» по очереди играет с командами «Ротор», «Мотор» и «Стартер». Найдите вероятность того, что «Статор» будет начинать только первую и последнюю игры.  </vt:lpstr>
      <vt:lpstr>  № 320212  На рисунке изображён лабиринт. Паук заползает в лабиринт в точке «Вход». Развернуться и ползти назад паук не может, поэтому на каждом разветвлении паук выбирает один из путей, по которому ещё не полз. Считая, что выбор дальнейшего пути чисто случайный, определите, с какой вероятностью паук придёт к выходу D.</vt:lpstr>
      <vt:lpstr>  № 320194 В группе туристов 30 человек. Их вертолётом в несколько приёмов забрасывают в труднодоступный район по 6 человек за рейс. Порядок, в котором вертолёт перевозит туристов, случаен. Найдите вероятность того, что турист П. полетит первым рейсом вертолёта. </vt:lpstr>
      <vt:lpstr>  № 320186  На рок-фестивале выступают группы — по одной от каждой из заявленных стран. Порядок выступления определяется жребием. Какова вероятность того, что группа из Дании будет выступать после группы из Швеции и после группы из Норвегии? Результат округлите до сотых. </vt:lpstr>
      <vt:lpstr>  № 320196  При изготовлении подшипников диаметром 67 мм вероятность того, что диаметр будет отличаться от заданного меньше, чем на 0,01 мм, равна 0,965. Найдите вероятность того, что случайный подшипник будет иметь диаметр меньше чем 66,99 мм или больше чем 67,01 мм.</vt:lpstr>
      <vt:lpstr>  № 320191 На олимпиаде в вузе участников рассаживают по трём аудиториям. В первых двух по 120 человек, оставшихся проводят в запасную аудиторию в другом корпусе. При подсчёте выяснилось, что всего было 250 участников. Найдите вероятность того, что случайно выбранный участник писал олимпиаду в запасной аудитории.</vt:lpstr>
      <vt:lpstr>  № 320188  Чтобы пройти в следующий круг соревнований, футбольной команде нужно набрать хотя бы 4 очка в двух играх. Если команда выигрывает, она получает 3 очка, в случае ничьей — 1 очко, если проигрывает — 0 очков. Найдите вероятность того, что команде удастся выйти в следующий круг соревнований. Считайте, что в каждой игре вероятности выигрыша и проигрыша одинаковы и равны 0,4.</vt:lpstr>
      <vt:lpstr>Слайд 25</vt:lpstr>
      <vt:lpstr>Слайд 26</vt:lpstr>
      <vt:lpstr>  № 319171 На экзамене по геометрии школьнику достаётся один вопрос из списка экзаменационных вопросов. Вероятность того, что это вопрос на тему «Вписанная окружность», равна 0,2. Вероятность того, что это вопрос на тему «Параллелограмм», равна 0,15. Вопросов, которые одновременно относятся к этим двум темам, нет. Найдите вероятность того, что на экзамене школьнику достанется вопрос по одной из этих двух тем.</vt:lpstr>
      <vt:lpstr>  № 320203  Из районного центра в деревню ежедневно ходит автобус. Вероятность того, что в понедельник в автобусе окажется меньше 20 пассажиров, равна 0,94. Вероятность того, что окажется меньше 15 пассажиров, равна 0,56. Найдите вероятность того, что число пассажиров будет от 15 до 19.   </vt:lpstr>
      <vt:lpstr>  № 320198 Вероятность того, что на тесте по биологии учащийся О. верно решит больше 11 задач, равна 0,67. Вероятность того, что О. верно решит больше 10 задач, равна 0,74. Найдите вероятность того, что О. верно решит ровно 11 задач.</vt:lpstr>
      <vt:lpstr>Слайд 30</vt:lpstr>
      <vt:lpstr>  № 320183 Перед началом футбольного матча судья бросает монетку, чтобы определить, какая из команд начнёт игру с мячом. Команда «Физик» играет три матча с разными командами. Найдите вероятность того, что в этих играх «Физик» выиграет жребий ровно два раза.</vt:lpstr>
      <vt:lpstr>  № 320210 Вероятность того, что батарейка бракованная, равна 0,06. Покупатель в магазине выбирает случайную упаковку, в которой две таких батарейки. Найдите вероятность того, что обе батарейки окажутся исправными.  </vt:lpstr>
      <vt:lpstr>  № 320187  При артиллерийской стрельбе автоматическая система делает выстрел по цели. Если цель не уничтожена, то система делает повторный выстрел. Выстрелы повторяются до тех пор, пока цель не будет уничтожена. Вероятность уничтожения некоторой цели при первом выстреле равна 0,4, а при каждом последующем — 0,6. Сколько выстрелов потребуется для того, чтобы вероятность уничтожения цели была не менее 0,98?</vt:lpstr>
      <vt:lpstr>  № 320187  При артиллерийской стрельбе автоматическая система делает выстрел по цели. Если цель не уничтожена, то система делает повторный выстрел. Выстрелы повторяются до тех пор, пока цель не будет уничтожена. Вероятность уничтожения некоторой цели при первом выстреле равна 0,4, а при каждом последующем — 0,6. Сколько выстрелов потребуется для того, чтобы вероятность уничтожения цели была не менее 0,98?</vt:lpstr>
      <vt:lpstr>  № 320187  При артиллерийской стрельбе автоматическая система делает выстрел по цели. Если цель не уничтожена, то система делает повторный выстрел. Выстрелы повторяются до тех пор, пока цель не будет уничтожена. Вероятность уничтожения некоторой цели при первом выстреле равна 0,4, а при каждом последующем — 0,6. Сколько выстрелов потребуется для того, чтобы вероятность уничтожения цели была не менее 0,98?</vt:lpstr>
      <vt:lpstr>  № 319175  Помещение освещается фонарём с двумя лампами. Вероятность перегорания одной лампы в течение года равна 0,3. Найдите вероятность того, что в течение года хотя бы одна лампа не перегорит.</vt:lpstr>
      <vt:lpstr>  № 319173  Биатлонист пять раз стреляет по мишеням. Вероятность попадания в мишень при одном выстреле равна 0,8. Найдите вероятность того, что биатлонист первые три раза попал в мишени, а последние два промахнулся. Результат округлите до сотых.</vt:lpstr>
      <vt:lpstr>Слайд 38</vt:lpstr>
      <vt:lpstr>  № 320211 Автоматическая линия изготавливает батарейки. Вероятность того, что готовая батарейка неисправна, равна 0,02. Перед упаковкой каждая батарейка проходит систему контроля. Вероятность того, что система забракует неисправную батарейку, равна 0,99. Вероятность того, что система по ошибке забракует исправную батарейку, равна 0,01. Найдите вероятность того, что случайно выбранная из упаковки батарейка будет забракована.</vt:lpstr>
      <vt:lpstr>Слайд 40</vt:lpstr>
      <vt:lpstr>  № 320207  Всем пациентам с подозрением на гепатит делают анализ крови. Если анализ выявляет гепатит, то результат анализа называется положительным. У больных гепатитом пациентов анализ даёт положительный результат с вероятностью 0,9. Если пациент не болен гепатитом, то анализ может дать ложный положительный результат с вероятностью 0,01. Известно, что 5% пациентов, поступающих с подозрением на гепатит, действительно больны гепатитом. Найдите вероятность того, что результат анализа у пациента, поступившего в клинику с подозрением на гепатит, будет положительным.</vt:lpstr>
      <vt:lpstr>Слайд 42</vt:lpstr>
      <vt:lpstr>Слайд 43</vt:lpstr>
      <vt:lpstr>Слайд 44</vt:lpstr>
      <vt:lpstr>  № 320206  В Волшебной стране бывает два типа погоды: хорошая и отличная, причём погода, установившись утром, держится неизменной весь день. Известно, что с вероятностью 0,8 погода завтра будет такой же, как и сегодня. Сегодня 3 июля, погода в Волшебной стране хорошая. Найдите вероятность того, что 6 июля в Волшебной стране будет отличная погода. </vt:lpstr>
      <vt:lpstr>Слайд 46</vt:lpstr>
      <vt:lpstr>  № 320199 Чтобы поступить в институт на специальность «Лингвистика», абитуриент должен набрать на ЕГЭ не менее 70 баллов по каждому из трёх предметов — математика, русский язык и иностранный язык. Чтобы поступить на на специальность «Коммерция», нужно набрать не менее 70 баллов по каждому из трёх предметов — математика, русский язык и обществознание. Вероятность того, что абитуриент З. получит не менее 70 баллов по математике, равна 0,6, по русскому языку — 0,8, по иностранному языку — 0,7 и по обществознанию — 0,5. Найдите вероятность того, что З. сможет поступить  хотя бы на одну из двух упомянутых специальностей.</vt:lpstr>
      <vt:lpstr>Слайд 48</vt:lpstr>
      <vt:lpstr>  № 320180 Ковбой Джон попадает в муху на стене с вероятностью 0,9, если стреляет из пристрелянного револьвера. Если Джон стреляет из непристрелянного револьвера, то он попадает в муху с вероятностью 0,2. На столе лежит 10 револьверов, из них только 4 пристрелянные. Ковбой Джон видит на стене муху, наудачу хватает первый попавшийся револьвер и стреляет в муху. Найдите вероятность того, что Джон промахнётся.</vt:lpstr>
      <vt:lpstr>Слайд 50</vt:lpstr>
      <vt:lpstr>  № 319353 Две фабрики выпускают одинаковые стекла для автомобильных фар. Первая фабрика выпускает 45% этих стекол, вторая –– 55%. Первая фабрика выпускает 3% бракованных стекол, а вторая –– 1%. Найдите вероятность того, что случайно купленное в магазине стекло окажется бракованным.</vt:lpstr>
      <vt:lpstr>  № 319353 Две фабрики выпускают одинаковые стекла для автомобильных фар. Первая фабрика выпускает 45% этих стекол, вторая –– 55%. Первая фабрика выпускает 3% бракованных стекол, а вторая –– 1%. Найдите вероятность того, что случайно купленное в магазине стекло окажется бракованным.</vt:lpstr>
      <vt:lpstr>Слайд 53</vt:lpstr>
      <vt:lpstr>  № 320189  В некотором городе из 5000 появившихся на свет младенцев 2512 мальчиков. Найдите частоту рождения девочек в этом городе. Результат округлите до тысячных.</vt:lpstr>
      <vt:lpstr>  № 320195 Вероятность того, что новый DVD-проигрыватель в течение года поступит в гарантийный ремонт, равна 0,045. В некотором городе из 1000 проданных DVD-проигрывателей в течение года в гарантийную мастерскую поступила 51 штука. На сколько отличается частота события «гарантийный ремонт» от его вероятности в этом городе?</vt:lpstr>
      <vt:lpstr>  № 320200  На фабрике керамической посуды 10% произведённых тарелок имеют дефект. При контроле качества продукции выявляется 80% дефектных тарелок. Остальные тарелки поступают в продажу. Найдите вероятность того, что случайно выбранная при покупке тарелка не имеет дефектов. </vt:lpstr>
      <vt:lpstr>  № 319177  Агрофирма закупает куриные яйца в двух домашних хозяйствах. 40% яиц из первого хозяйства — яйца высшей категории, а из второго хозяйства — 20% яиц высшей категории. Всего высшую категорию получает 35% яиц. Найдите вероятность того, что яйцо, купленное у этой агрофирмы, окажется из первого хозяйства.</vt:lpstr>
      <vt:lpstr>Слайд 58</vt:lpstr>
      <vt:lpstr>  № 320174  В магазине стоят два платёжных автомата. Каждый из них может быть неисправен с вероятностью 0,05 независимо от другого автомата. Найдите вероятность того, что хотя бы один автомат исправен.</vt:lpstr>
      <vt:lpstr>  № 319172 В торговом центре два одинаковых автомата продают кофе. Вероятность того, что к концу дня в автомате закончится кофе, равна 0,3. Вероятность того, что кофе закончится в обоих автоматах, равна 0,12. Найдите вероятность того, что к концу дня кофе останется в обоих автоматах.</vt:lpstr>
      <vt:lpstr>Слайд 61</vt:lpstr>
      <vt:lpstr>Слайд 62</vt:lpstr>
      <vt:lpstr>Слайд 63</vt:lpstr>
      <vt:lpstr>Слайд 64</vt:lpstr>
    </vt:vector>
  </TitlesOfParts>
  <Company>MoBIL GROUP</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Теория вероятности и комбинаторные правила для решение задачи ЕГЭ В10</dc:title>
  <dc:creator>Дятел</dc:creator>
  <cp:lastModifiedBy>лена</cp:lastModifiedBy>
  <cp:revision>328</cp:revision>
  <dcterms:created xsi:type="dcterms:W3CDTF">2011-11-01T15:30:21Z</dcterms:created>
  <dcterms:modified xsi:type="dcterms:W3CDTF">2013-11-11T17:56:02Z</dcterms:modified>
</cp:coreProperties>
</file>