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218" y="6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B3D93B5-19F8-4872-9783-9E4F0EDAB162}" type="datetimeFigureOut">
              <a:rPr lang="ru-RU" smtClean="0"/>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3D93B5-19F8-4872-9783-9E4F0EDAB162}" type="datetimeFigureOut">
              <a:rPr lang="ru-RU" smtClean="0"/>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3D93B5-19F8-4872-9783-9E4F0EDAB162}" type="datetimeFigureOut">
              <a:rPr lang="ru-RU" smtClean="0"/>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3D93B5-19F8-4872-9783-9E4F0EDAB162}" type="datetimeFigureOut">
              <a:rPr lang="ru-RU" smtClean="0"/>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B3D93B5-19F8-4872-9783-9E4F0EDAB162}" type="datetimeFigureOut">
              <a:rPr lang="ru-RU" smtClean="0"/>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B3D93B5-19F8-4872-9783-9E4F0EDAB162}" type="datetimeFigureOut">
              <a:rPr lang="ru-RU" smtClean="0"/>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B3D93B5-19F8-4872-9783-9E4F0EDAB162}" type="datetimeFigureOut">
              <a:rPr lang="ru-RU" smtClean="0"/>
              <a:t>10.02.2014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B3D93B5-19F8-4872-9783-9E4F0EDAB162}" type="datetimeFigureOut">
              <a:rPr lang="ru-RU" smtClean="0"/>
              <a:t>10.02.2014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3D93B5-19F8-4872-9783-9E4F0EDAB162}" type="datetimeFigureOut">
              <a:rPr lang="ru-RU" smtClean="0"/>
              <a:t>10.02.2014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3D93B5-19F8-4872-9783-9E4F0EDAB162}" type="datetimeFigureOut">
              <a:rPr lang="ru-RU" smtClean="0"/>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3D93B5-19F8-4872-9783-9E4F0EDAB162}" type="datetimeFigureOut">
              <a:rPr lang="ru-RU" smtClean="0"/>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9AAC30-8AC2-461A-8093-381142862F95}" type="slidenum">
              <a:rPr lang="ru-RU" smtClean="0"/>
              <a:t>‹#›</a:t>
            </a:fld>
            <a:endParaRPr lang="ru-RU"/>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2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D93B5-19F8-4872-9783-9E4F0EDAB162}" type="datetimeFigureOut">
              <a:rPr lang="ru-RU" smtClean="0"/>
              <a:t>10.02.2014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AAC30-8AC2-461A-8093-381142862F9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ver dir="rd"/>
  </p:transition>
  <p:txStyles>
    <p:titleStyle>
      <a:lvl1pPr algn="ctr" defTabSz="914400" rtl="0" eaLnBrk="1" latinLnBrk="0" hangingPunct="1">
        <a:spcBef>
          <a:spcPct val="0"/>
        </a:spcBef>
        <a:buNone/>
        <a:defRPr sz="4400" b="1" kern="1200"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6">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8000" dirty="0" smtClean="0">
                <a:latin typeface="Constantia" pitchFamily="18" charset="0"/>
              </a:rPr>
              <a:t>Океания  </a:t>
            </a:r>
            <a:endParaRPr lang="ru-RU" sz="8000" dirty="0">
              <a:latin typeface="Constantia" pitchFamily="18" charset="0"/>
            </a:endParaRP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krugosvet.ru/images/1000075_PH07316.jpg"/>
          <p:cNvPicPr>
            <a:picLocks noChangeAspect="1" noChangeArrowheads="1"/>
          </p:cNvPicPr>
          <p:nvPr/>
        </p:nvPicPr>
        <p:blipFill>
          <a:blip r:embed="rId2" cstate="print"/>
          <a:srcRect/>
          <a:stretch>
            <a:fillRect/>
          </a:stretch>
        </p:blipFill>
        <p:spPr bwMode="auto">
          <a:xfrm>
            <a:off x="6143636" y="1571612"/>
            <a:ext cx="2214556" cy="2818527"/>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214282" y="142852"/>
            <a:ext cx="8715436" cy="1274786"/>
          </a:xfrm>
        </p:spPr>
        <p:txBody>
          <a:bodyPr>
            <a:normAutofit fontScale="90000"/>
          </a:bodyPr>
          <a:lstStyle/>
          <a:p>
            <a:r>
              <a:rPr lang="ru-RU" i="1" dirty="0" smtClean="0">
                <a:latin typeface="Constantia" pitchFamily="18" charset="0"/>
              </a:rPr>
              <a:t>Особенности растительного и животного мира Океании</a:t>
            </a:r>
            <a:endParaRPr lang="ru-RU" dirty="0">
              <a:latin typeface="Constantia" pitchFamily="18" charset="0"/>
            </a:endParaRPr>
          </a:p>
        </p:txBody>
      </p:sp>
      <p:sp>
        <p:nvSpPr>
          <p:cNvPr id="3" name="Содержимое 2"/>
          <p:cNvSpPr>
            <a:spLocks noGrp="1"/>
          </p:cNvSpPr>
          <p:nvPr>
            <p:ph idx="1"/>
          </p:nvPr>
        </p:nvSpPr>
        <p:spPr>
          <a:xfrm>
            <a:off x="214282" y="1600201"/>
            <a:ext cx="5857916" cy="5114947"/>
          </a:xfrm>
        </p:spPr>
        <p:txBody>
          <a:bodyPr>
            <a:normAutofit fontScale="55000" lnSpcReduction="20000"/>
          </a:bodyPr>
          <a:lstStyle/>
          <a:p>
            <a:r>
              <a:rPr lang="ru-RU" b="1" dirty="0" smtClean="0">
                <a:latin typeface="Constantia" pitchFamily="18" charset="0"/>
              </a:rPr>
              <a:t>Среди наиболее широко распространённых растений Океании выделяются кокосовая пальма и хлебное дерево, которые играют важную роль в жизни местных жителей: плоды используются в пищу, древесина является источником тепла, строительным материалом, из маслянистого эндосперма орехов кокосовой пальмы производят копру, которая составляет основу экспорта стран этого региона. </a:t>
            </a:r>
          </a:p>
          <a:p>
            <a:r>
              <a:rPr lang="ru-RU" b="1" dirty="0" smtClean="0">
                <a:latin typeface="Constantia" pitchFamily="18" charset="0"/>
              </a:rPr>
              <a:t>На маленьких островах Океании, прежде всего, атоллах, млекопитающие почти не встречаются: на многих из них обитает только малая крыса. Зато очень богата местная орнитофауна. На большинстве атоллов расположились птичьи базары, где гнездятся морские птицы. Из представителей фауны Новой Зеландии наиболее известными являются птицы киви, ставшие национальным символом страны. Другие эндемики страны — </a:t>
            </a:r>
            <a:r>
              <a:rPr lang="ru-RU" b="1" dirty="0" err="1" smtClean="0">
                <a:latin typeface="Constantia" pitchFamily="18" charset="0"/>
              </a:rPr>
              <a:t>кеа</a:t>
            </a:r>
            <a:r>
              <a:rPr lang="ru-RU" b="1" dirty="0" smtClean="0">
                <a:latin typeface="Constantia" pitchFamily="18" charset="0"/>
              </a:rPr>
              <a:t>, </a:t>
            </a:r>
            <a:r>
              <a:rPr lang="ru-RU" b="1" dirty="0" err="1" smtClean="0">
                <a:latin typeface="Constantia" pitchFamily="18" charset="0"/>
              </a:rPr>
              <a:t>какапо</a:t>
            </a:r>
            <a:r>
              <a:rPr lang="ru-RU" b="1" dirty="0" smtClean="0">
                <a:latin typeface="Constantia" pitchFamily="18" charset="0"/>
              </a:rPr>
              <a:t>, </a:t>
            </a:r>
            <a:r>
              <a:rPr lang="ru-RU" b="1" dirty="0" err="1" smtClean="0">
                <a:latin typeface="Constantia" pitchFamily="18" charset="0"/>
              </a:rPr>
              <a:t>такахе</a:t>
            </a:r>
            <a:r>
              <a:rPr lang="ru-RU" b="1" dirty="0" smtClean="0">
                <a:latin typeface="Constantia" pitchFamily="18" charset="0"/>
              </a:rPr>
              <a:t>. </a:t>
            </a:r>
          </a:p>
          <a:p>
            <a:r>
              <a:rPr lang="ru-RU" b="1" dirty="0" smtClean="0">
                <a:latin typeface="Constantia" pitchFamily="18" charset="0"/>
              </a:rPr>
              <a:t>На всех островах Океании обитает большое количество ящериц, змей и насекомых.</a:t>
            </a:r>
          </a:p>
          <a:p>
            <a:endParaRPr lang="ru-RU" b="1" dirty="0">
              <a:latin typeface="Constantia" pitchFamily="18" charset="0"/>
            </a:endParaRPr>
          </a:p>
        </p:txBody>
      </p:sp>
      <p:pic>
        <p:nvPicPr>
          <p:cNvPr id="34818" name="Picture 2" descr="http://upload.wikimedia.org/wikipedia/commons/thumb/8/82/TeTuatahianui.jpg/360px-TeTuatahianui.jpg"/>
          <p:cNvPicPr>
            <a:picLocks noChangeAspect="1" noChangeArrowheads="1"/>
          </p:cNvPicPr>
          <p:nvPr/>
        </p:nvPicPr>
        <p:blipFill>
          <a:blip r:embed="rId3" cstate="print"/>
          <a:srcRect/>
          <a:stretch>
            <a:fillRect/>
          </a:stretch>
        </p:blipFill>
        <p:spPr bwMode="auto">
          <a:xfrm>
            <a:off x="6929454" y="3929066"/>
            <a:ext cx="2089562"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1274786"/>
          </a:xfrm>
        </p:spPr>
        <p:txBody>
          <a:bodyPr>
            <a:normAutofit fontScale="90000"/>
          </a:bodyPr>
          <a:lstStyle/>
          <a:p>
            <a:r>
              <a:rPr lang="ru-RU" dirty="0" smtClean="0">
                <a:latin typeface="Constantia" pitchFamily="18" charset="0"/>
              </a:rPr>
              <a:t>IV. Население. Особенности заселения Океании</a:t>
            </a:r>
            <a:endParaRPr lang="ru-RU" dirty="0">
              <a:latin typeface="Constantia" pitchFamily="18" charset="0"/>
            </a:endParaRPr>
          </a:p>
        </p:txBody>
      </p:sp>
      <p:sp>
        <p:nvSpPr>
          <p:cNvPr id="3" name="Содержимое 2"/>
          <p:cNvSpPr>
            <a:spLocks noGrp="1"/>
          </p:cNvSpPr>
          <p:nvPr>
            <p:ph idx="1"/>
          </p:nvPr>
        </p:nvSpPr>
        <p:spPr>
          <a:xfrm>
            <a:off x="142844" y="1600200"/>
            <a:ext cx="7000924" cy="5114947"/>
          </a:xfrm>
        </p:spPr>
        <p:txBody>
          <a:bodyPr>
            <a:normAutofit fontScale="70000" lnSpcReduction="20000"/>
          </a:bodyPr>
          <a:lstStyle/>
          <a:p>
            <a:r>
              <a:rPr lang="ru-RU" b="1" dirty="0" smtClean="0">
                <a:latin typeface="Constantia" pitchFamily="18" charset="0"/>
              </a:rPr>
              <a:t>Коренными жителями Океании являются полинезийцы, микронезийцы, меланезийцы и папуасы.</a:t>
            </a:r>
          </a:p>
          <a:p>
            <a:r>
              <a:rPr lang="ru-RU" b="1" dirty="0" smtClean="0">
                <a:latin typeface="Constantia" pitchFamily="18" charset="0"/>
              </a:rPr>
              <a:t>Многие языки Океании находятся на грани исчезновения. В повседневной жизни их всё больше вытесняет английский и французский языки.</a:t>
            </a:r>
          </a:p>
          <a:p>
            <a:r>
              <a:rPr lang="ru-RU" b="1" dirty="0" smtClean="0">
                <a:latin typeface="Constantia" pitchFamily="18" charset="0"/>
              </a:rPr>
              <a:t>В последнее время в странах Океании возрастает доля выходцев из Азии (преимущественно китайцев и филиппинцев). Например, на Северных Марианских островах доля филиппинцев составляет 26,2 %, а китайцев - 22,1 %.</a:t>
            </a:r>
          </a:p>
          <a:p>
            <a:r>
              <a:rPr lang="ru-RU" b="1" dirty="0" smtClean="0">
                <a:latin typeface="Constantia" pitchFamily="18" charset="0"/>
              </a:rPr>
              <a:t>Население Океании в основном исповедует христианство, придерживаясь либо протестантской, либо католической ветви.</a:t>
            </a:r>
          </a:p>
          <a:p>
            <a:endParaRPr lang="ru-RU" b="1" dirty="0">
              <a:latin typeface="Constantia" pitchFamily="18" charset="0"/>
            </a:endParaRPr>
          </a:p>
        </p:txBody>
      </p:sp>
      <p:pic>
        <p:nvPicPr>
          <p:cNvPr id="35842" name="Picture 2" descr="http://upload.wikimedia.org/wikipedia/commons/thumb/7/7b/Hinepare.jpg/187px-Hinepare.jpg"/>
          <p:cNvPicPr>
            <a:picLocks noChangeAspect="1" noChangeArrowheads="1"/>
          </p:cNvPicPr>
          <p:nvPr/>
        </p:nvPicPr>
        <p:blipFill>
          <a:blip r:embed="rId2" cstate="print"/>
          <a:srcRect/>
          <a:stretch>
            <a:fillRect/>
          </a:stretch>
        </p:blipFill>
        <p:spPr bwMode="auto">
          <a:xfrm>
            <a:off x="7215206" y="4429132"/>
            <a:ext cx="1781175" cy="2286001"/>
          </a:xfrm>
          <a:prstGeom prst="rect">
            <a:avLst/>
          </a:prstGeom>
          <a:ln>
            <a:noFill/>
          </a:ln>
          <a:effectLst>
            <a:outerShdw blurRad="190500" algn="tl" rotWithShape="0">
              <a:srgbClr val="000000">
                <a:alpha val="70000"/>
              </a:srgbClr>
            </a:outerShdw>
          </a:effectLst>
        </p:spPr>
      </p:pic>
      <p:pic>
        <p:nvPicPr>
          <p:cNvPr id="35844" name="Picture 4" descr="http://www.zezeran.com/assets/images/australia/Aboriginals.jpg"/>
          <p:cNvPicPr>
            <a:picLocks noChangeAspect="1" noChangeArrowheads="1"/>
          </p:cNvPicPr>
          <p:nvPr/>
        </p:nvPicPr>
        <p:blipFill>
          <a:blip r:embed="rId3" cstate="print"/>
          <a:srcRect/>
          <a:stretch>
            <a:fillRect/>
          </a:stretch>
        </p:blipFill>
        <p:spPr bwMode="auto">
          <a:xfrm>
            <a:off x="7215206" y="857232"/>
            <a:ext cx="1789493" cy="2257418"/>
          </a:xfrm>
          <a:prstGeom prst="rect">
            <a:avLst/>
          </a:prstGeom>
          <a:ln>
            <a:noFill/>
          </a:ln>
          <a:effectLst>
            <a:outerShdw blurRad="190500" algn="tl" rotWithShape="0">
              <a:srgbClr val="000000">
                <a:alpha val="70000"/>
              </a:srgbClr>
            </a:outerShdw>
          </a:effectLst>
        </p:spPr>
      </p:pic>
      <p:pic>
        <p:nvPicPr>
          <p:cNvPr id="35846" name="Picture 6" descr="http://www.mtholyoke.edu/%7Ealvar22n/Disappearing_Languages/Welcome_Home_files/shapeimage_5.png"/>
          <p:cNvPicPr>
            <a:picLocks noChangeAspect="1" noChangeArrowheads="1"/>
          </p:cNvPicPr>
          <p:nvPr/>
        </p:nvPicPr>
        <p:blipFill>
          <a:blip r:embed="rId4" cstate="print"/>
          <a:srcRect/>
          <a:stretch>
            <a:fillRect/>
          </a:stretch>
        </p:blipFill>
        <p:spPr bwMode="auto">
          <a:xfrm>
            <a:off x="7000892" y="2928934"/>
            <a:ext cx="1857388" cy="1507138"/>
          </a:xfrm>
          <a:prstGeom prst="rect">
            <a:avLst/>
          </a:prstGeom>
          <a:ln>
            <a:noFill/>
          </a:ln>
          <a:effectLst>
            <a:outerShdw blurRad="190500" algn="tl" rotWithShape="0">
              <a:srgbClr val="000000">
                <a:alpha val="70000"/>
              </a:srgbClr>
            </a:outerShdw>
          </a:effectLst>
        </p:spPr>
      </p:pic>
    </p:spTree>
  </p:cSld>
  <p:clrMapOvr>
    <a:masterClrMapping/>
  </p:clrMapOvr>
  <p:transition>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sz="5400" dirty="0" smtClean="0">
                <a:latin typeface="Constantia" pitchFamily="18" charset="0"/>
              </a:rPr>
              <a:t>Экономика </a:t>
            </a:r>
            <a:endParaRPr lang="ru-RU" sz="5400" dirty="0">
              <a:latin typeface="Constantia" pitchFamily="18" charset="0"/>
            </a:endParaRPr>
          </a:p>
        </p:txBody>
      </p:sp>
      <p:sp>
        <p:nvSpPr>
          <p:cNvPr id="3" name="Содержимое 2"/>
          <p:cNvSpPr>
            <a:spLocks noGrp="1"/>
          </p:cNvSpPr>
          <p:nvPr>
            <p:ph idx="1"/>
          </p:nvPr>
        </p:nvSpPr>
        <p:spPr>
          <a:xfrm>
            <a:off x="214282" y="1071546"/>
            <a:ext cx="8715436" cy="5054617"/>
          </a:xfrm>
        </p:spPr>
        <p:txBody>
          <a:bodyPr>
            <a:normAutofit fontScale="55000" lnSpcReduction="20000"/>
          </a:bodyPr>
          <a:lstStyle/>
          <a:p>
            <a:r>
              <a:rPr lang="ru-RU" b="1" dirty="0" smtClean="0">
                <a:latin typeface="Constantia" pitchFamily="18" charset="0"/>
              </a:rPr>
              <a:t>Большинство стран Океании имеет очень слабую экономику, что связано с несколькими причинами: ограниченностью природных богатств, отдалённостью от мировых рынков сбыта продукции, дефицитом высококвалифицированных специалистов. Многие государства зависят от финансовой помощи других стран.</a:t>
            </a:r>
          </a:p>
          <a:p>
            <a:r>
              <a:rPr lang="ru-RU" b="1" dirty="0" smtClean="0">
                <a:latin typeface="Constantia" pitchFamily="18" charset="0"/>
              </a:rPr>
              <a:t>Основу экономики большинства стран Океании составляет сельское хозяйство (производство копры и пальмового масла) и рыболовство. Среди наиболее важных сельскохозяйственных культур выделяются кокосовая пальма, бананы, хлебное дерево. Обладая огромными исключительными экономическими зонами и не имея крупного рыболовецкого флота, правительства стран Океании выдают лицензии на право вылова рыбы судам других государств (в основном, Японии, Тайваня, США), что значительно пополняет государственный бюджет. Горнодобывающая промышленность наиболее развита в Папуа - Новой Гвинее, Науру, Новой Каледонии, Новой Зеландии.</a:t>
            </a:r>
          </a:p>
          <a:p>
            <a:r>
              <a:rPr lang="ru-RU" b="1" dirty="0" smtClean="0">
                <a:latin typeface="Constantia" pitchFamily="18" charset="0"/>
              </a:rPr>
              <a:t>В последнее время проводятся меры по развитию туристического сектора экономики.</a:t>
            </a:r>
          </a:p>
          <a:p>
            <a:endParaRPr lang="ru-RU" b="1" dirty="0">
              <a:latin typeface="Constantia" pitchFamily="18" charset="0"/>
            </a:endParaRPr>
          </a:p>
        </p:txBody>
      </p:sp>
      <p:pic>
        <p:nvPicPr>
          <p:cNvPr id="36866" name="Picture 2" descr="http://img.rl0.ru/8a402411b7b2f84864a4298626b6542b/200x200/i4.newsme.com.ua/m/240x180/1546185.jpeg"/>
          <p:cNvPicPr>
            <a:picLocks noChangeAspect="1" noChangeArrowheads="1"/>
          </p:cNvPicPr>
          <p:nvPr/>
        </p:nvPicPr>
        <p:blipFill>
          <a:blip r:embed="rId2" cstate="print"/>
          <a:srcRect/>
          <a:stretch>
            <a:fillRect/>
          </a:stretch>
        </p:blipFill>
        <p:spPr bwMode="auto">
          <a:xfrm>
            <a:off x="285720" y="5072074"/>
            <a:ext cx="2214578" cy="1660934"/>
          </a:xfrm>
          <a:prstGeom prst="rect">
            <a:avLst/>
          </a:prstGeom>
          <a:ln>
            <a:noFill/>
          </a:ln>
          <a:effectLst>
            <a:outerShdw blurRad="292100" dist="139700" dir="2700000" algn="tl" rotWithShape="0">
              <a:srgbClr val="333333">
                <a:alpha val="65000"/>
              </a:srgbClr>
            </a:outerShdw>
          </a:effectLst>
        </p:spPr>
      </p:pic>
      <p:pic>
        <p:nvPicPr>
          <p:cNvPr id="36868" name="Picture 4" descr="http://upload.wikimedia.org/wikipedia/commons/thumb/0/06/View-from-Q1-looking-north.jpg/220px-View-from-Q1-looking-north.jpg"/>
          <p:cNvPicPr>
            <a:picLocks noChangeAspect="1" noChangeArrowheads="1"/>
          </p:cNvPicPr>
          <p:nvPr/>
        </p:nvPicPr>
        <p:blipFill>
          <a:blip r:embed="rId3" cstate="print"/>
          <a:srcRect/>
          <a:stretch>
            <a:fillRect/>
          </a:stretch>
        </p:blipFill>
        <p:spPr bwMode="auto">
          <a:xfrm>
            <a:off x="6643702" y="5000636"/>
            <a:ext cx="2214578" cy="1660935"/>
          </a:xfrm>
          <a:prstGeom prst="rect">
            <a:avLst/>
          </a:prstGeom>
          <a:ln>
            <a:noFill/>
          </a:ln>
          <a:effectLst>
            <a:outerShdw blurRad="292100" dist="139700" dir="2700000" algn="tl" rotWithShape="0">
              <a:srgbClr val="333333">
                <a:alpha val="65000"/>
              </a:srgbClr>
            </a:outerShdw>
          </a:effectLst>
        </p:spPr>
      </p:pic>
      <p:pic>
        <p:nvPicPr>
          <p:cNvPr id="36870" name="Picture 6" descr="http://www.tiptopglobe.com/small-photo/timor-leste-12.jpg"/>
          <p:cNvPicPr>
            <a:picLocks noChangeAspect="1" noChangeArrowheads="1"/>
          </p:cNvPicPr>
          <p:nvPr/>
        </p:nvPicPr>
        <p:blipFill>
          <a:blip r:embed="rId4" cstate="print"/>
          <a:srcRect/>
          <a:stretch>
            <a:fillRect/>
          </a:stretch>
        </p:blipFill>
        <p:spPr bwMode="auto">
          <a:xfrm>
            <a:off x="2786050" y="5072074"/>
            <a:ext cx="1596385" cy="1571636"/>
          </a:xfrm>
          <a:prstGeom prst="rect">
            <a:avLst/>
          </a:prstGeom>
          <a:ln>
            <a:noFill/>
          </a:ln>
          <a:effectLst>
            <a:outerShdw blurRad="292100" dist="139700" dir="2700000" algn="tl" rotWithShape="0">
              <a:srgbClr val="333333">
                <a:alpha val="65000"/>
              </a:srgbClr>
            </a:outerShdw>
          </a:effectLst>
        </p:spPr>
      </p:pic>
      <p:pic>
        <p:nvPicPr>
          <p:cNvPr id="36872" name="Picture 8" descr="http://ww.topglobus.ru/foto/salamounovy-ostrovy_5.jpg"/>
          <p:cNvPicPr>
            <a:picLocks noChangeAspect="1" noChangeArrowheads="1"/>
          </p:cNvPicPr>
          <p:nvPr/>
        </p:nvPicPr>
        <p:blipFill>
          <a:blip r:embed="rId5" cstate="print"/>
          <a:srcRect/>
          <a:stretch>
            <a:fillRect/>
          </a:stretch>
        </p:blipFill>
        <p:spPr bwMode="auto">
          <a:xfrm>
            <a:off x="4690319" y="4857760"/>
            <a:ext cx="1727905" cy="12858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417638"/>
          </a:xfrm>
        </p:spPr>
        <p:txBody>
          <a:bodyPr>
            <a:normAutofit fontScale="90000"/>
          </a:bodyPr>
          <a:lstStyle/>
          <a:p>
            <a:r>
              <a:rPr lang="ru-RU" dirty="0" smtClean="0">
                <a:latin typeface="Constantia" pitchFamily="18" charset="0"/>
              </a:rPr>
              <a:t>I. Физико-географическое положение и состав Океании</a:t>
            </a:r>
            <a:endParaRPr lang="ru-RU" dirty="0">
              <a:latin typeface="Constantia" pitchFamily="18" charset="0"/>
            </a:endParaRPr>
          </a:p>
        </p:txBody>
      </p:sp>
      <p:sp>
        <p:nvSpPr>
          <p:cNvPr id="3" name="Содержимое 2"/>
          <p:cNvSpPr>
            <a:spLocks noGrp="1"/>
          </p:cNvSpPr>
          <p:nvPr>
            <p:ph idx="1"/>
          </p:nvPr>
        </p:nvSpPr>
        <p:spPr>
          <a:xfrm>
            <a:off x="214282" y="1428737"/>
            <a:ext cx="8715436" cy="2357453"/>
          </a:xfrm>
        </p:spPr>
        <p:txBody>
          <a:bodyPr>
            <a:normAutofit fontScale="70000" lnSpcReduction="20000"/>
          </a:bodyPr>
          <a:lstStyle/>
          <a:p>
            <a:r>
              <a:rPr lang="ru-RU" b="1" dirty="0" smtClean="0">
                <a:latin typeface="Constantia" pitchFamily="18" charset="0"/>
              </a:rPr>
              <a:t>Это скопление островов в центральной и западной частях Тихого океана, которые вытянулись с севера на юг, от Гавайских островов до Новой Зеландии, и с востока на запад, от острова Пасхи до Новой Гвинеи.</a:t>
            </a:r>
          </a:p>
          <a:p>
            <a:r>
              <a:rPr lang="ru-RU" b="1" dirty="0" smtClean="0">
                <a:latin typeface="Constantia" pitchFamily="18" charset="0"/>
              </a:rPr>
              <a:t>Количество - более 10000 островов</a:t>
            </a:r>
          </a:p>
          <a:p>
            <a:r>
              <a:rPr lang="ru-RU" b="1" dirty="0" smtClean="0">
                <a:latin typeface="Constantia" pitchFamily="18" charset="0"/>
              </a:rPr>
              <a:t>Площадь - 1,3 млн. км²</a:t>
            </a:r>
            <a:endParaRPr lang="ru-RU" b="1" dirty="0">
              <a:latin typeface="Constantia" pitchFamily="18" charset="0"/>
            </a:endParaRPr>
          </a:p>
        </p:txBody>
      </p:sp>
      <p:pic>
        <p:nvPicPr>
          <p:cNvPr id="1026" name="Picture 2" descr="http://www.fresher.ru/images3/10-stran-u-kotoryx-net-armij/7.jpg"/>
          <p:cNvPicPr>
            <a:picLocks noChangeAspect="1" noChangeArrowheads="1"/>
          </p:cNvPicPr>
          <p:nvPr/>
        </p:nvPicPr>
        <p:blipFill>
          <a:blip r:embed="rId2" cstate="print"/>
          <a:srcRect/>
          <a:stretch>
            <a:fillRect/>
          </a:stretch>
        </p:blipFill>
        <p:spPr bwMode="auto">
          <a:xfrm>
            <a:off x="142844" y="3357562"/>
            <a:ext cx="2786052" cy="1844986"/>
          </a:xfrm>
          <a:prstGeom prst="rect">
            <a:avLst/>
          </a:prstGeom>
          <a:ln>
            <a:noFill/>
          </a:ln>
          <a:effectLst>
            <a:outerShdw blurRad="190500" algn="tl" rotWithShape="0">
              <a:srgbClr val="000000">
                <a:alpha val="70000"/>
              </a:srgbClr>
            </a:outerShdw>
          </a:effectLst>
        </p:spPr>
      </p:pic>
      <p:pic>
        <p:nvPicPr>
          <p:cNvPr id="1030" name="Picture 6" descr="http://www.newcatch.com/help/maps/images/oceania_map.jpg"/>
          <p:cNvPicPr>
            <a:picLocks noChangeAspect="1" noChangeArrowheads="1"/>
          </p:cNvPicPr>
          <p:nvPr/>
        </p:nvPicPr>
        <p:blipFill>
          <a:blip r:embed="rId3" cstate="print"/>
          <a:srcRect/>
          <a:stretch>
            <a:fillRect/>
          </a:stretch>
        </p:blipFill>
        <p:spPr bwMode="auto">
          <a:xfrm>
            <a:off x="3786182" y="3220165"/>
            <a:ext cx="5138730" cy="3452092"/>
          </a:xfrm>
          <a:prstGeom prst="rect">
            <a:avLst/>
          </a:prstGeom>
          <a:noFill/>
        </p:spPr>
      </p:pic>
      <p:pic>
        <p:nvPicPr>
          <p:cNvPr id="1032" name="Picture 8" descr="http://g-ecx.images-amazon.com/images/G/01/wiley-ems/BoraBora_200.jpg"/>
          <p:cNvPicPr>
            <a:picLocks noChangeAspect="1" noChangeArrowheads="1"/>
          </p:cNvPicPr>
          <p:nvPr/>
        </p:nvPicPr>
        <p:blipFill>
          <a:blip r:embed="rId4" cstate="print"/>
          <a:srcRect/>
          <a:stretch>
            <a:fillRect/>
          </a:stretch>
        </p:blipFill>
        <p:spPr bwMode="auto">
          <a:xfrm>
            <a:off x="1651040" y="4852991"/>
            <a:ext cx="1905000" cy="1905000"/>
          </a:xfrm>
          <a:prstGeom prst="rect">
            <a:avLst/>
          </a:prstGeom>
          <a:ln>
            <a:noFill/>
          </a:ln>
          <a:effectLst>
            <a:outerShdw blurRad="190500" algn="tl" rotWithShape="0">
              <a:srgbClr val="000000">
                <a:alpha val="70000"/>
              </a:srgbClr>
            </a:outerShdw>
          </a:effectLst>
        </p:spPr>
      </p:pic>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43998" cy="1428736"/>
          </a:xfrm>
        </p:spPr>
        <p:txBody>
          <a:bodyPr>
            <a:normAutofit fontScale="90000"/>
          </a:bodyPr>
          <a:lstStyle/>
          <a:p>
            <a:r>
              <a:rPr lang="ru-RU" dirty="0" smtClean="0">
                <a:latin typeface="Constantia" pitchFamily="18" charset="0"/>
              </a:rPr>
              <a:t>Острова Океании объединяют в три большие группы</a:t>
            </a:r>
            <a:endParaRPr lang="ru-RU" dirty="0">
              <a:latin typeface="Constantia" pitchFamily="18" charset="0"/>
            </a:endParaRPr>
          </a:p>
        </p:txBody>
      </p:sp>
      <p:graphicFrame>
        <p:nvGraphicFramePr>
          <p:cNvPr id="4" name="Содержимое 3"/>
          <p:cNvGraphicFramePr>
            <a:graphicFrameLocks noGrp="1"/>
          </p:cNvGraphicFramePr>
          <p:nvPr>
            <p:ph idx="1"/>
          </p:nvPr>
        </p:nvGraphicFramePr>
        <p:xfrm>
          <a:off x="357159" y="1500174"/>
          <a:ext cx="8429682" cy="5072098"/>
        </p:xfrm>
        <a:graphic>
          <a:graphicData uri="http://schemas.openxmlformats.org/drawingml/2006/table">
            <a:tbl>
              <a:tblPr firstRow="1" bandRow="1">
                <a:tableStyleId>{5C22544A-7EE6-4342-B048-85BDC9FD1C3A}</a:tableStyleId>
              </a:tblPr>
              <a:tblGrid>
                <a:gridCol w="2809894"/>
                <a:gridCol w="2809894"/>
                <a:gridCol w="2809894"/>
              </a:tblGrid>
              <a:tr h="578695">
                <a:tc>
                  <a:txBody>
                    <a:bodyPr/>
                    <a:lstStyle/>
                    <a:p>
                      <a:pPr algn="ctr"/>
                      <a:r>
                        <a:rPr lang="ru-RU" sz="2800" b="1" kern="1200" dirty="0" smtClean="0">
                          <a:solidFill>
                            <a:schemeClr val="tx1"/>
                          </a:solidFill>
                          <a:latin typeface="Constantia" pitchFamily="18" charset="0"/>
                        </a:rPr>
                        <a:t>Меланезия</a:t>
                      </a:r>
                      <a:endParaRPr lang="ru-RU" sz="2800" b="1" dirty="0">
                        <a:solidFill>
                          <a:schemeClr val="tx1"/>
                        </a:solidFill>
                        <a:latin typeface="Constantia" pitchFamily="18" charset="0"/>
                      </a:endParaRPr>
                    </a:p>
                  </a:txBody>
                  <a:tcPr/>
                </a:tc>
                <a:tc>
                  <a:txBody>
                    <a:bodyPr/>
                    <a:lstStyle/>
                    <a:p>
                      <a:pPr algn="ctr"/>
                      <a:r>
                        <a:rPr lang="ru-RU" sz="2800" b="1" kern="1200" dirty="0" smtClean="0">
                          <a:solidFill>
                            <a:schemeClr val="tx1"/>
                          </a:solidFill>
                          <a:latin typeface="Constantia" pitchFamily="18" charset="0"/>
                        </a:rPr>
                        <a:t>Микронезия</a:t>
                      </a:r>
                      <a:endParaRPr lang="ru-RU" sz="2800" b="1" dirty="0">
                        <a:solidFill>
                          <a:schemeClr val="tx1"/>
                        </a:solidFill>
                        <a:latin typeface="Constantia" pitchFamily="18" charset="0"/>
                      </a:endParaRPr>
                    </a:p>
                  </a:txBody>
                  <a:tcPr/>
                </a:tc>
                <a:tc>
                  <a:txBody>
                    <a:bodyPr/>
                    <a:lstStyle/>
                    <a:p>
                      <a:pPr algn="ctr"/>
                      <a:r>
                        <a:rPr lang="ru-RU" sz="2800" b="1" kern="1200" dirty="0" smtClean="0">
                          <a:solidFill>
                            <a:schemeClr val="tx1"/>
                          </a:solidFill>
                          <a:latin typeface="Constantia" pitchFamily="18" charset="0"/>
                        </a:rPr>
                        <a:t>Полинезия</a:t>
                      </a:r>
                      <a:endParaRPr lang="ru-RU" sz="2800" b="1" dirty="0">
                        <a:solidFill>
                          <a:schemeClr val="tx1"/>
                        </a:solidFill>
                        <a:latin typeface="Constantia" pitchFamily="18" charset="0"/>
                      </a:endParaRPr>
                    </a:p>
                  </a:txBody>
                  <a:tcPr/>
                </a:tc>
              </a:tr>
              <a:tr h="2553070">
                <a:tc>
                  <a:txBody>
                    <a:bodyPr/>
                    <a:lstStyle/>
                    <a:p>
                      <a:r>
                        <a:rPr lang="ru-RU" sz="1800" b="1" kern="1200" dirty="0" smtClean="0">
                          <a:solidFill>
                            <a:schemeClr val="tx1"/>
                          </a:solidFill>
                          <a:latin typeface="Constantia" pitchFamily="18" charset="0"/>
                        </a:rPr>
                        <a:t>Новая Гвинея, Соломоновы, </a:t>
                      </a:r>
                    </a:p>
                    <a:p>
                      <a:r>
                        <a:rPr lang="ru-RU" sz="1800" b="1" kern="1200" dirty="0" smtClean="0">
                          <a:solidFill>
                            <a:schemeClr val="tx1"/>
                          </a:solidFill>
                          <a:latin typeface="Constantia" pitchFamily="18" charset="0"/>
                        </a:rPr>
                        <a:t>Новые Гебриды, Фиджи, </a:t>
                      </a:r>
                    </a:p>
                    <a:p>
                      <a:r>
                        <a:rPr lang="ru-RU" sz="1800" b="1" kern="1200" dirty="0" smtClean="0">
                          <a:solidFill>
                            <a:schemeClr val="tx1"/>
                          </a:solidFill>
                          <a:latin typeface="Constantia" pitchFamily="18" charset="0"/>
                        </a:rPr>
                        <a:t>Новая Каледония</a:t>
                      </a:r>
                      <a:endParaRPr lang="ru-RU" sz="2800" b="1" dirty="0">
                        <a:solidFill>
                          <a:schemeClr val="tx1"/>
                        </a:solidFill>
                        <a:latin typeface="Constantia" pitchFamily="18" charset="0"/>
                      </a:endParaRPr>
                    </a:p>
                  </a:txBody>
                  <a:tcPr/>
                </a:tc>
                <a:tc>
                  <a:txBody>
                    <a:bodyPr/>
                    <a:lstStyle/>
                    <a:p>
                      <a:r>
                        <a:rPr lang="ru-RU" sz="1800" b="1" kern="1200" dirty="0" smtClean="0">
                          <a:solidFill>
                            <a:schemeClr val="tx1"/>
                          </a:solidFill>
                          <a:latin typeface="Constantia" pitchFamily="18" charset="0"/>
                        </a:rPr>
                        <a:t>Марианские,</a:t>
                      </a:r>
                    </a:p>
                    <a:p>
                      <a:r>
                        <a:rPr lang="ru-RU" sz="1800" b="1" kern="1200" dirty="0" smtClean="0">
                          <a:solidFill>
                            <a:schemeClr val="tx1"/>
                          </a:solidFill>
                          <a:latin typeface="Constantia" pitchFamily="18" charset="0"/>
                        </a:rPr>
                        <a:t>Каролинские,</a:t>
                      </a:r>
                    </a:p>
                    <a:p>
                      <a:r>
                        <a:rPr lang="ru-RU" sz="1800" b="1" kern="1200" dirty="0" err="1" smtClean="0">
                          <a:solidFill>
                            <a:schemeClr val="tx1"/>
                          </a:solidFill>
                          <a:latin typeface="Constantia" pitchFamily="18" charset="0"/>
                        </a:rPr>
                        <a:t>Маршаловы</a:t>
                      </a:r>
                      <a:r>
                        <a:rPr lang="ru-RU" sz="1800" b="1" kern="1200" dirty="0" smtClean="0">
                          <a:solidFill>
                            <a:schemeClr val="tx1"/>
                          </a:solidFill>
                          <a:latin typeface="Constantia" pitchFamily="18" charset="0"/>
                        </a:rPr>
                        <a:t>,</a:t>
                      </a:r>
                    </a:p>
                    <a:p>
                      <a:r>
                        <a:rPr lang="ru-RU" sz="1800" b="1" kern="1200" dirty="0" smtClean="0">
                          <a:solidFill>
                            <a:schemeClr val="tx1"/>
                          </a:solidFill>
                          <a:latin typeface="Constantia" pitchFamily="18" charset="0"/>
                        </a:rPr>
                        <a:t>Гилберта</a:t>
                      </a:r>
                      <a:endParaRPr lang="ru-RU" sz="2800" b="1" dirty="0">
                        <a:solidFill>
                          <a:schemeClr val="tx1"/>
                        </a:solidFill>
                        <a:latin typeface="Constantia" pitchFamily="18" charset="0"/>
                      </a:endParaRPr>
                    </a:p>
                  </a:txBody>
                  <a:tcPr/>
                </a:tc>
                <a:tc>
                  <a:txBody>
                    <a:bodyPr/>
                    <a:lstStyle/>
                    <a:p>
                      <a:r>
                        <a:rPr lang="ru-RU" sz="1800" b="1" kern="1200" dirty="0" smtClean="0">
                          <a:solidFill>
                            <a:schemeClr val="tx1"/>
                          </a:solidFill>
                          <a:latin typeface="Constantia" pitchFamily="18" charset="0"/>
                        </a:rPr>
                        <a:t>Новая Зеландия,</a:t>
                      </a:r>
                    </a:p>
                    <a:p>
                      <a:r>
                        <a:rPr lang="ru-RU" sz="1800" b="1" kern="1200" dirty="0" smtClean="0">
                          <a:solidFill>
                            <a:schemeClr val="tx1"/>
                          </a:solidFill>
                          <a:latin typeface="Constantia" pitchFamily="18" charset="0"/>
                        </a:rPr>
                        <a:t>Тонга,</a:t>
                      </a:r>
                    </a:p>
                    <a:p>
                      <a:r>
                        <a:rPr lang="ru-RU" sz="1800" b="1" kern="1200" dirty="0" smtClean="0">
                          <a:solidFill>
                            <a:schemeClr val="tx1"/>
                          </a:solidFill>
                          <a:latin typeface="Constantia" pitchFamily="18" charset="0"/>
                        </a:rPr>
                        <a:t>Самоа,</a:t>
                      </a:r>
                    </a:p>
                    <a:p>
                      <a:r>
                        <a:rPr lang="ru-RU" sz="1800" b="1" kern="1200" dirty="0" smtClean="0">
                          <a:solidFill>
                            <a:schemeClr val="tx1"/>
                          </a:solidFill>
                          <a:latin typeface="Constantia" pitchFamily="18" charset="0"/>
                        </a:rPr>
                        <a:t>Общества,</a:t>
                      </a:r>
                    </a:p>
                    <a:p>
                      <a:r>
                        <a:rPr lang="ru-RU" sz="1800" b="1" kern="1200" dirty="0" err="1" smtClean="0">
                          <a:solidFill>
                            <a:schemeClr val="tx1"/>
                          </a:solidFill>
                          <a:latin typeface="Constantia" pitchFamily="18" charset="0"/>
                        </a:rPr>
                        <a:t>Маркизские</a:t>
                      </a:r>
                      <a:r>
                        <a:rPr lang="ru-RU" sz="1800" b="1" kern="1200" dirty="0" smtClean="0">
                          <a:solidFill>
                            <a:schemeClr val="tx1"/>
                          </a:solidFill>
                          <a:latin typeface="Constantia" pitchFamily="18" charset="0"/>
                        </a:rPr>
                        <a:t>,</a:t>
                      </a:r>
                    </a:p>
                    <a:p>
                      <a:r>
                        <a:rPr lang="ru-RU" sz="1800" b="1" kern="1200" dirty="0" smtClean="0">
                          <a:solidFill>
                            <a:schemeClr val="tx1"/>
                          </a:solidFill>
                          <a:latin typeface="Constantia" pitchFamily="18" charset="0"/>
                        </a:rPr>
                        <a:t>Туамоту,</a:t>
                      </a:r>
                    </a:p>
                    <a:p>
                      <a:r>
                        <a:rPr lang="ru-RU" sz="1800" b="1" kern="1200" dirty="0" smtClean="0">
                          <a:solidFill>
                            <a:schemeClr val="tx1"/>
                          </a:solidFill>
                          <a:latin typeface="Constantia" pitchFamily="18" charset="0"/>
                        </a:rPr>
                        <a:t>Пасхи,</a:t>
                      </a:r>
                    </a:p>
                    <a:p>
                      <a:r>
                        <a:rPr lang="ru-RU" sz="1800" b="1" kern="1200" dirty="0" smtClean="0">
                          <a:solidFill>
                            <a:schemeClr val="tx1"/>
                          </a:solidFill>
                          <a:latin typeface="Constantia" pitchFamily="18" charset="0"/>
                        </a:rPr>
                        <a:t>Гавайские</a:t>
                      </a:r>
                      <a:endParaRPr lang="ru-RU" sz="1800" b="1" kern="1200" dirty="0" smtClean="0">
                        <a:solidFill>
                          <a:schemeClr val="tx1"/>
                        </a:solidFill>
                        <a:latin typeface="Constantia" pitchFamily="18" charset="0"/>
                        <a:ea typeface="+mn-ea"/>
                        <a:cs typeface="+mn-cs"/>
                      </a:endParaRPr>
                    </a:p>
                  </a:txBody>
                  <a:tcPr/>
                </a:tc>
              </a:tr>
              <a:tr h="1940333">
                <a:tc>
                  <a:txBody>
                    <a:bodyPr/>
                    <a:lstStyle/>
                    <a:p>
                      <a:r>
                        <a:rPr lang="ru-RU" sz="1800" b="1" i="1" kern="1200" dirty="0" smtClean="0">
                          <a:solidFill>
                            <a:schemeClr val="dk1"/>
                          </a:solidFill>
                          <a:latin typeface="Constantia" pitchFamily="18" charset="0"/>
                          <a:ea typeface="+mn-ea"/>
                          <a:cs typeface="+mn-cs"/>
                        </a:rPr>
                        <a:t>«</a:t>
                      </a:r>
                      <a:r>
                        <a:rPr lang="ru-RU" sz="1800" b="1" i="1" kern="1200" dirty="0" err="1" smtClean="0">
                          <a:solidFill>
                            <a:schemeClr val="dk1"/>
                          </a:solidFill>
                          <a:latin typeface="Constantia" pitchFamily="18" charset="0"/>
                          <a:ea typeface="+mn-ea"/>
                          <a:cs typeface="+mn-cs"/>
                        </a:rPr>
                        <a:t>Мелас</a:t>
                      </a:r>
                      <a:r>
                        <a:rPr lang="ru-RU" sz="1800" b="1" i="1" kern="1200" dirty="0" smtClean="0">
                          <a:solidFill>
                            <a:schemeClr val="dk1"/>
                          </a:solidFill>
                          <a:latin typeface="Constantia" pitchFamily="18" charset="0"/>
                          <a:ea typeface="+mn-ea"/>
                          <a:cs typeface="+mn-cs"/>
                        </a:rPr>
                        <a:t>» - по-гречески «черный»,</a:t>
                      </a:r>
                    </a:p>
                    <a:p>
                      <a:r>
                        <a:rPr lang="ru-RU" sz="1800" b="1" i="1" kern="1200" dirty="0" smtClean="0">
                          <a:solidFill>
                            <a:schemeClr val="dk1"/>
                          </a:solidFill>
                          <a:latin typeface="Constantia" pitchFamily="18" charset="0"/>
                          <a:ea typeface="+mn-ea"/>
                          <a:cs typeface="+mn-cs"/>
                        </a:rPr>
                        <a:t>«</a:t>
                      </a:r>
                      <a:r>
                        <a:rPr lang="ru-RU" sz="1800" b="1" i="1" kern="1200" dirty="0" err="1" smtClean="0">
                          <a:solidFill>
                            <a:schemeClr val="dk1"/>
                          </a:solidFill>
                          <a:latin typeface="Constantia" pitchFamily="18" charset="0"/>
                          <a:ea typeface="+mn-ea"/>
                          <a:cs typeface="+mn-cs"/>
                        </a:rPr>
                        <a:t>несос</a:t>
                      </a:r>
                      <a:r>
                        <a:rPr lang="ru-RU" sz="1800" b="1" i="1" kern="1200" dirty="0" smtClean="0">
                          <a:solidFill>
                            <a:schemeClr val="dk1"/>
                          </a:solidFill>
                          <a:latin typeface="Constantia" pitchFamily="18" charset="0"/>
                          <a:ea typeface="+mn-ea"/>
                          <a:cs typeface="+mn-cs"/>
                        </a:rPr>
                        <a:t>» - «остров», их населяют негроидные племена с черной кожей</a:t>
                      </a:r>
                      <a:endParaRPr lang="ru-RU" sz="2800" b="1" i="1" dirty="0">
                        <a:solidFill>
                          <a:schemeClr val="tx1"/>
                        </a:solidFill>
                        <a:latin typeface="Constantia" pitchFamily="18" charset="0"/>
                      </a:endParaRPr>
                    </a:p>
                  </a:txBody>
                  <a:tcPr/>
                </a:tc>
                <a:tc>
                  <a:txBody>
                    <a:bodyPr/>
                    <a:lstStyle/>
                    <a:p>
                      <a:r>
                        <a:rPr lang="ru-RU" sz="1800" b="1" i="1" kern="1200" dirty="0" smtClean="0">
                          <a:solidFill>
                            <a:schemeClr val="dk1"/>
                          </a:solidFill>
                          <a:latin typeface="Constantia" pitchFamily="18" charset="0"/>
                          <a:ea typeface="+mn-ea"/>
                          <a:cs typeface="+mn-cs"/>
                        </a:rPr>
                        <a:t>Область очень мелких островов</a:t>
                      </a:r>
                    </a:p>
                    <a:p>
                      <a:r>
                        <a:rPr lang="ru-RU" sz="1800" b="1" i="1" kern="1200" dirty="0" smtClean="0">
                          <a:solidFill>
                            <a:schemeClr val="dk1"/>
                          </a:solidFill>
                          <a:latin typeface="Constantia" pitchFamily="18" charset="0"/>
                          <a:ea typeface="+mn-ea"/>
                          <a:cs typeface="+mn-cs"/>
                        </a:rPr>
                        <a:t>«микро» -  «малый»</a:t>
                      </a:r>
                      <a:endParaRPr lang="ru-RU" sz="2800" b="1" i="1" dirty="0">
                        <a:solidFill>
                          <a:schemeClr val="tx1"/>
                        </a:solidFill>
                        <a:latin typeface="Constantia" pitchFamily="18" charset="0"/>
                      </a:endParaRPr>
                    </a:p>
                  </a:txBody>
                  <a:tcPr/>
                </a:tc>
                <a:tc>
                  <a:txBody>
                    <a:bodyPr/>
                    <a:lstStyle/>
                    <a:p>
                      <a:r>
                        <a:rPr lang="ru-RU" sz="1800" b="1" i="1" kern="1200" dirty="0" smtClean="0">
                          <a:solidFill>
                            <a:schemeClr val="dk1"/>
                          </a:solidFill>
                          <a:latin typeface="Constantia" pitchFamily="18" charset="0"/>
                          <a:ea typeface="+mn-ea"/>
                          <a:cs typeface="+mn-cs"/>
                        </a:rPr>
                        <a:t>К этой группе относятся все остальное большое количество островов</a:t>
                      </a:r>
                    </a:p>
                    <a:p>
                      <a:r>
                        <a:rPr lang="ru-RU" sz="1800" b="1" i="1" kern="1200" dirty="0" smtClean="0">
                          <a:solidFill>
                            <a:schemeClr val="dk1"/>
                          </a:solidFill>
                          <a:latin typeface="Constantia" pitchFamily="18" charset="0"/>
                          <a:ea typeface="+mn-ea"/>
                          <a:cs typeface="+mn-cs"/>
                        </a:rPr>
                        <a:t>«поли» - «много» - «островов»</a:t>
                      </a:r>
                      <a:endParaRPr lang="ru-RU" sz="1800" b="1" i="1" kern="1200" dirty="0" smtClean="0">
                        <a:solidFill>
                          <a:schemeClr val="tx1"/>
                        </a:solidFill>
                        <a:latin typeface="Constantia" pitchFamily="18" charset="0"/>
                        <a:ea typeface="+mn-ea"/>
                        <a:cs typeface="+mn-cs"/>
                      </a:endParaRPr>
                    </a:p>
                  </a:txBody>
                  <a:tcPr/>
                </a:tc>
              </a:tr>
            </a:tbl>
          </a:graphicData>
        </a:graphic>
      </p:graphicFrame>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417638"/>
          </a:xfrm>
        </p:spPr>
        <p:txBody>
          <a:bodyPr>
            <a:normAutofit fontScale="90000"/>
          </a:bodyPr>
          <a:lstStyle/>
          <a:p>
            <a:r>
              <a:rPr lang="ru-RU" dirty="0" smtClean="0">
                <a:latin typeface="Constantia" pitchFamily="18" charset="0"/>
              </a:rPr>
              <a:t>II. Открытие и исследование Океании</a:t>
            </a:r>
            <a:endParaRPr lang="ru-RU" dirty="0">
              <a:latin typeface="Constantia" pitchFamily="18" charset="0"/>
            </a:endParaRPr>
          </a:p>
        </p:txBody>
      </p:sp>
      <p:sp>
        <p:nvSpPr>
          <p:cNvPr id="3" name="Содержимое 2"/>
          <p:cNvSpPr>
            <a:spLocks noGrp="1"/>
          </p:cNvSpPr>
          <p:nvPr>
            <p:ph idx="1"/>
          </p:nvPr>
        </p:nvSpPr>
        <p:spPr>
          <a:xfrm>
            <a:off x="285720" y="1500174"/>
            <a:ext cx="8643998" cy="3429024"/>
          </a:xfrm>
        </p:spPr>
        <p:txBody>
          <a:bodyPr>
            <a:normAutofit fontScale="62500" lnSpcReduction="20000"/>
          </a:bodyPr>
          <a:lstStyle/>
          <a:p>
            <a:r>
              <a:rPr lang="ru-RU" b="1" dirty="0" smtClean="0">
                <a:latin typeface="Constantia" pitchFamily="18" charset="0"/>
              </a:rPr>
              <a:t>Остров Новая Гвинея и близлежащие острова Меланезии были, предположительно, заселены выходцами из Юго-Восточной Азии, приплывшими на каноэ примерно 30-50 тысяч лет назад. </a:t>
            </a:r>
          </a:p>
          <a:p>
            <a:r>
              <a:rPr lang="ru-RU" b="1" dirty="0" smtClean="0">
                <a:latin typeface="Constantia" pitchFamily="18" charset="0"/>
              </a:rPr>
              <a:t>Около 2-4 тысяч лет назад была заселена большая часть Микронезии и Полинезии. Процесс колонизации закончился примерно в 1200 году нашей эры. </a:t>
            </a:r>
          </a:p>
          <a:p>
            <a:r>
              <a:rPr lang="ru-RU" b="1" dirty="0" smtClean="0">
                <a:latin typeface="Constantia" pitchFamily="18" charset="0"/>
              </a:rPr>
              <a:t>После получения независимости в большинстве стран Океании сохранились серьёзные экономические, политические и социальные проблемы, решить которые они пытаются благодаря помощи мирового сообщества (в том числе, ООН) и через региональное сотрудничество.</a:t>
            </a:r>
          </a:p>
        </p:txBody>
      </p:sp>
      <p:pic>
        <p:nvPicPr>
          <p:cNvPr id="27652" name="Picture 4" descr="http://bse.sci-lib.com/pictures/16/00/233777232.jpg"/>
          <p:cNvPicPr>
            <a:picLocks noChangeAspect="1" noChangeArrowheads="1"/>
          </p:cNvPicPr>
          <p:nvPr/>
        </p:nvPicPr>
        <p:blipFill>
          <a:blip r:embed="rId2" cstate="print"/>
          <a:srcRect/>
          <a:stretch>
            <a:fillRect/>
          </a:stretch>
        </p:blipFill>
        <p:spPr bwMode="auto">
          <a:xfrm>
            <a:off x="5357818" y="4286256"/>
            <a:ext cx="1147758" cy="2442038"/>
          </a:xfrm>
          <a:prstGeom prst="rect">
            <a:avLst/>
          </a:prstGeom>
          <a:ln>
            <a:noFill/>
          </a:ln>
          <a:effectLst>
            <a:softEdge rad="112500"/>
          </a:effectLst>
        </p:spPr>
      </p:pic>
      <p:pic>
        <p:nvPicPr>
          <p:cNvPr id="27654" name="Picture 6" descr="http://cs11367.vkontakte.ru/u15330527/a_08088d55.jpg"/>
          <p:cNvPicPr>
            <a:picLocks noChangeAspect="1" noChangeArrowheads="1"/>
          </p:cNvPicPr>
          <p:nvPr/>
        </p:nvPicPr>
        <p:blipFill>
          <a:blip r:embed="rId3" cstate="print"/>
          <a:srcRect/>
          <a:stretch>
            <a:fillRect/>
          </a:stretch>
        </p:blipFill>
        <p:spPr bwMode="auto">
          <a:xfrm>
            <a:off x="7124695" y="4162413"/>
            <a:ext cx="1905000" cy="2628900"/>
          </a:xfrm>
          <a:prstGeom prst="rect">
            <a:avLst/>
          </a:prstGeom>
          <a:ln>
            <a:noFill/>
          </a:ln>
          <a:effectLst>
            <a:outerShdw blurRad="190500" algn="tl" rotWithShape="0">
              <a:srgbClr val="000000">
                <a:alpha val="70000"/>
              </a:srgbClr>
            </a:outerShdw>
          </a:effectLst>
        </p:spPr>
      </p:pic>
      <p:pic>
        <p:nvPicPr>
          <p:cNvPr id="27656" name="Picture 8" descr="http://www.janeresture.com/oceania_kava/kava_samoa.jpg"/>
          <p:cNvPicPr>
            <a:picLocks noChangeAspect="1" noChangeArrowheads="1"/>
          </p:cNvPicPr>
          <p:nvPr/>
        </p:nvPicPr>
        <p:blipFill>
          <a:blip r:embed="rId4" cstate="print"/>
          <a:srcRect/>
          <a:stretch>
            <a:fillRect/>
          </a:stretch>
        </p:blipFill>
        <p:spPr bwMode="auto">
          <a:xfrm>
            <a:off x="500034" y="4357694"/>
            <a:ext cx="3752850" cy="2324101"/>
          </a:xfrm>
          <a:prstGeom prst="rect">
            <a:avLst/>
          </a:prstGeom>
          <a:ln>
            <a:noFill/>
          </a:ln>
          <a:effectLst>
            <a:softEdge rad="112500"/>
          </a:effectLst>
        </p:spPr>
      </p:pic>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fontScale="90000"/>
          </a:bodyPr>
          <a:lstStyle/>
          <a:p>
            <a:r>
              <a:rPr lang="ru-RU" dirty="0" smtClean="0">
                <a:latin typeface="Constantia" pitchFamily="18" charset="0"/>
              </a:rPr>
              <a:t>III. Особенности природы Океании</a:t>
            </a:r>
            <a:endParaRPr lang="ru-RU" dirty="0">
              <a:latin typeface="Constantia" pitchFamily="18" charset="0"/>
            </a:endParaRPr>
          </a:p>
        </p:txBody>
      </p:sp>
      <p:sp>
        <p:nvSpPr>
          <p:cNvPr id="3" name="Содержимое 2"/>
          <p:cNvSpPr>
            <a:spLocks noGrp="1"/>
          </p:cNvSpPr>
          <p:nvPr>
            <p:ph idx="1"/>
          </p:nvPr>
        </p:nvSpPr>
        <p:spPr>
          <a:xfrm>
            <a:off x="214282" y="1142985"/>
            <a:ext cx="8715436" cy="714380"/>
          </a:xfrm>
        </p:spPr>
        <p:style>
          <a:lnRef idx="2">
            <a:schemeClr val="accent2"/>
          </a:lnRef>
          <a:fillRef idx="1">
            <a:schemeClr val="lt1"/>
          </a:fillRef>
          <a:effectRef idx="0">
            <a:schemeClr val="accent2"/>
          </a:effectRef>
          <a:fontRef idx="minor">
            <a:schemeClr val="dk1"/>
          </a:fontRef>
        </p:style>
        <p:txBody>
          <a:bodyPr>
            <a:normAutofit/>
          </a:bodyPr>
          <a:lstStyle/>
          <a:p>
            <a:pPr algn="ctr">
              <a:buNone/>
            </a:pPr>
            <a:r>
              <a:rPr lang="ru-RU" sz="4000" b="1" dirty="0" smtClean="0">
                <a:effectLst>
                  <a:outerShdw blurRad="38100" dist="38100" dir="2700000" algn="tl">
                    <a:srgbClr val="000000">
                      <a:alpha val="43137"/>
                    </a:srgbClr>
                  </a:outerShdw>
                </a:effectLst>
                <a:latin typeface="Constantia" pitchFamily="18" charset="0"/>
              </a:rPr>
              <a:t>Типы происхождения островов</a:t>
            </a:r>
          </a:p>
          <a:p>
            <a:pPr algn="ctr">
              <a:buNone/>
            </a:pPr>
            <a:endParaRPr lang="ru-RU" sz="4000" dirty="0">
              <a:effectLst>
                <a:outerShdw blurRad="38100" dist="38100" dir="2700000" algn="tl">
                  <a:srgbClr val="000000">
                    <a:alpha val="43137"/>
                  </a:srgbClr>
                </a:outerShdw>
              </a:effectLst>
              <a:latin typeface="Constantia" pitchFamily="18" charset="0"/>
            </a:endParaRPr>
          </a:p>
        </p:txBody>
      </p:sp>
      <p:graphicFrame>
        <p:nvGraphicFramePr>
          <p:cNvPr id="4" name="Таблица 3"/>
          <p:cNvGraphicFramePr>
            <a:graphicFrameLocks noGrp="1"/>
          </p:cNvGraphicFramePr>
          <p:nvPr/>
        </p:nvGraphicFramePr>
        <p:xfrm>
          <a:off x="214282" y="2071678"/>
          <a:ext cx="8715435" cy="2072640"/>
        </p:xfrm>
        <a:graphic>
          <a:graphicData uri="http://schemas.openxmlformats.org/drawingml/2006/table">
            <a:tbl>
              <a:tblPr firstRow="1" bandRow="1">
                <a:tableStyleId>{5C22544A-7EE6-4342-B048-85BDC9FD1C3A}</a:tableStyleId>
              </a:tblPr>
              <a:tblGrid>
                <a:gridCol w="2905145"/>
                <a:gridCol w="2905145"/>
                <a:gridCol w="2905145"/>
              </a:tblGrid>
              <a:tr h="370840">
                <a:tc>
                  <a:txBody>
                    <a:bodyPr/>
                    <a:lstStyle/>
                    <a:p>
                      <a:pPr algn="ctr"/>
                      <a:r>
                        <a:rPr lang="ru-RU" sz="2400" dirty="0" smtClean="0">
                          <a:solidFill>
                            <a:schemeClr val="tx1"/>
                          </a:solidFill>
                          <a:latin typeface="Constantia" pitchFamily="18" charset="0"/>
                        </a:rPr>
                        <a:t>Материковые </a:t>
                      </a:r>
                      <a:endParaRPr lang="ru-RU" sz="2400" dirty="0">
                        <a:solidFill>
                          <a:schemeClr val="tx1"/>
                        </a:solidFill>
                        <a:latin typeface="Constantia" pitchFamily="18" charset="0"/>
                      </a:endParaRPr>
                    </a:p>
                  </a:txBody>
                  <a:tcPr/>
                </a:tc>
                <a:tc>
                  <a:txBody>
                    <a:bodyPr/>
                    <a:lstStyle/>
                    <a:p>
                      <a:pPr algn="ctr"/>
                      <a:r>
                        <a:rPr lang="ru-RU" sz="2400" dirty="0" smtClean="0">
                          <a:solidFill>
                            <a:schemeClr val="tx1"/>
                          </a:solidFill>
                          <a:latin typeface="Constantia" pitchFamily="18" charset="0"/>
                        </a:rPr>
                        <a:t>Вулканические </a:t>
                      </a:r>
                      <a:endParaRPr lang="ru-RU" sz="2400" dirty="0">
                        <a:solidFill>
                          <a:schemeClr val="tx1"/>
                        </a:solidFill>
                        <a:latin typeface="Constantia" pitchFamily="18" charset="0"/>
                      </a:endParaRPr>
                    </a:p>
                  </a:txBody>
                  <a:tcPr/>
                </a:tc>
                <a:tc>
                  <a:txBody>
                    <a:bodyPr/>
                    <a:lstStyle/>
                    <a:p>
                      <a:pPr algn="ctr"/>
                      <a:r>
                        <a:rPr lang="ru-RU" sz="2400" dirty="0" smtClean="0">
                          <a:solidFill>
                            <a:schemeClr val="tx1"/>
                          </a:solidFill>
                          <a:latin typeface="Constantia" pitchFamily="18" charset="0"/>
                        </a:rPr>
                        <a:t>Коралловые </a:t>
                      </a:r>
                      <a:endParaRPr lang="ru-RU" sz="2400" dirty="0">
                        <a:solidFill>
                          <a:schemeClr val="tx1"/>
                        </a:solidFill>
                        <a:latin typeface="Constantia" pitchFamily="18" charset="0"/>
                      </a:endParaRPr>
                    </a:p>
                  </a:txBody>
                  <a:tcPr/>
                </a:tc>
              </a:tr>
              <a:tr h="370840">
                <a:tc>
                  <a:txBody>
                    <a:bodyPr/>
                    <a:lstStyle/>
                    <a:p>
                      <a:pPr>
                        <a:spcAft>
                          <a:spcPts val="0"/>
                        </a:spcAft>
                      </a:pPr>
                      <a:r>
                        <a:rPr lang="ru-RU" sz="2000" b="1" kern="50" dirty="0" smtClean="0">
                          <a:latin typeface="Constantia" pitchFamily="18" charset="0"/>
                          <a:ea typeface="Lucida Sans Unicode"/>
                        </a:rPr>
                        <a:t>Новая Гвинея</a:t>
                      </a:r>
                    </a:p>
                    <a:p>
                      <a:r>
                        <a:rPr lang="ru-RU" sz="2000" b="1" kern="50" dirty="0" smtClean="0">
                          <a:latin typeface="Constantia" pitchFamily="18" charset="0"/>
                          <a:ea typeface="Lucida Sans Unicode"/>
                        </a:rPr>
                        <a:t>Новая Зеландия</a:t>
                      </a:r>
                      <a:endParaRPr lang="ru-RU" sz="2000" b="1" dirty="0">
                        <a:solidFill>
                          <a:schemeClr val="tx1"/>
                        </a:solidFill>
                        <a:latin typeface="Constantia" pitchFamily="18" charset="0"/>
                      </a:endParaRPr>
                    </a:p>
                  </a:txBody>
                  <a:tcPr/>
                </a:tc>
                <a:tc>
                  <a:txBody>
                    <a:bodyPr/>
                    <a:lstStyle/>
                    <a:p>
                      <a:r>
                        <a:rPr lang="ru-RU" sz="2000" b="1" kern="1200" dirty="0" smtClean="0">
                          <a:solidFill>
                            <a:schemeClr val="dk1"/>
                          </a:solidFill>
                          <a:latin typeface="Constantia" pitchFamily="18" charset="0"/>
                          <a:ea typeface="+mn-ea"/>
                          <a:cs typeface="+mn-cs"/>
                        </a:rPr>
                        <a:t>Гавайские </a:t>
                      </a:r>
                    </a:p>
                    <a:p>
                      <a:r>
                        <a:rPr lang="ru-RU" sz="2000" b="1" kern="1200" dirty="0" smtClean="0">
                          <a:solidFill>
                            <a:schemeClr val="dk1"/>
                          </a:solidFill>
                          <a:latin typeface="Constantia" pitchFamily="18" charset="0"/>
                          <a:ea typeface="+mn-ea"/>
                          <a:cs typeface="+mn-cs"/>
                        </a:rPr>
                        <a:t>Новая Каледония</a:t>
                      </a:r>
                    </a:p>
                    <a:p>
                      <a:r>
                        <a:rPr lang="ru-RU" sz="2000" b="1" kern="1200" dirty="0" smtClean="0">
                          <a:solidFill>
                            <a:schemeClr val="dk1"/>
                          </a:solidFill>
                          <a:latin typeface="Constantia" pitchFamily="18" charset="0"/>
                          <a:ea typeface="+mn-ea"/>
                          <a:cs typeface="+mn-cs"/>
                        </a:rPr>
                        <a:t>Новые Гебриды</a:t>
                      </a:r>
                    </a:p>
                    <a:p>
                      <a:r>
                        <a:rPr lang="ru-RU" sz="2000" b="1" kern="1200" dirty="0" smtClean="0">
                          <a:solidFill>
                            <a:schemeClr val="dk1"/>
                          </a:solidFill>
                          <a:latin typeface="Constantia" pitchFamily="18" charset="0"/>
                          <a:ea typeface="+mn-ea"/>
                          <a:cs typeface="+mn-cs"/>
                        </a:rPr>
                        <a:t>Фиджи</a:t>
                      </a:r>
                    </a:p>
                    <a:p>
                      <a:r>
                        <a:rPr lang="ru-RU" sz="2000" b="1" kern="1200" dirty="0" smtClean="0">
                          <a:solidFill>
                            <a:schemeClr val="dk1"/>
                          </a:solidFill>
                          <a:latin typeface="Constantia" pitchFamily="18" charset="0"/>
                          <a:ea typeface="+mn-ea"/>
                          <a:cs typeface="+mn-cs"/>
                        </a:rPr>
                        <a:t>Самоа</a:t>
                      </a:r>
                      <a:endParaRPr lang="ru-RU" sz="2000" b="1" dirty="0">
                        <a:solidFill>
                          <a:schemeClr val="tx1"/>
                        </a:solidFill>
                        <a:latin typeface="Constantia" pitchFamily="18" charset="0"/>
                      </a:endParaRPr>
                    </a:p>
                  </a:txBody>
                  <a:tcPr/>
                </a:tc>
                <a:tc>
                  <a:txBody>
                    <a:bodyPr/>
                    <a:lstStyle/>
                    <a:p>
                      <a:pPr>
                        <a:spcAft>
                          <a:spcPts val="0"/>
                        </a:spcAft>
                      </a:pPr>
                      <a:r>
                        <a:rPr lang="ru-RU" sz="2000" b="1" kern="1200" dirty="0" smtClean="0">
                          <a:solidFill>
                            <a:schemeClr val="dk1"/>
                          </a:solidFill>
                          <a:latin typeface="Constantia" pitchFamily="18" charset="0"/>
                          <a:ea typeface="+mn-ea"/>
                          <a:cs typeface="+mn-cs"/>
                        </a:rPr>
                        <a:t>Большой Барьерный риф</a:t>
                      </a:r>
                      <a:endParaRPr lang="ru-RU" sz="2000" b="1" dirty="0">
                        <a:solidFill>
                          <a:schemeClr val="tx1"/>
                        </a:solidFill>
                        <a:latin typeface="Constantia" pitchFamily="18" charset="0"/>
                      </a:endParaRPr>
                    </a:p>
                  </a:txBody>
                  <a:tcPr/>
                </a:tc>
              </a:tr>
            </a:tbl>
          </a:graphicData>
        </a:graphic>
      </p:graphicFrame>
      <p:pic>
        <p:nvPicPr>
          <p:cNvPr id="29698" name="Picture 2" descr="http://mediasubs.ru/group/uploads/se/sekretyi-turistov/image2/jNWEtMDk3.jpg"/>
          <p:cNvPicPr>
            <a:picLocks noChangeAspect="1" noChangeArrowheads="1"/>
          </p:cNvPicPr>
          <p:nvPr/>
        </p:nvPicPr>
        <p:blipFill>
          <a:blip r:embed="rId2" cstate="print"/>
          <a:srcRect/>
          <a:stretch>
            <a:fillRect/>
          </a:stretch>
        </p:blipFill>
        <p:spPr bwMode="auto">
          <a:xfrm>
            <a:off x="214282" y="4286256"/>
            <a:ext cx="2857520" cy="1943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0" name="Picture 4" descr="http://i1.i.ua/prikol/pic/1/5/432951_416738.jpg"/>
          <p:cNvPicPr>
            <a:picLocks noChangeAspect="1" noChangeArrowheads="1"/>
          </p:cNvPicPr>
          <p:nvPr/>
        </p:nvPicPr>
        <p:blipFill>
          <a:blip r:embed="rId3" cstate="print"/>
          <a:srcRect/>
          <a:stretch>
            <a:fillRect/>
          </a:stretch>
        </p:blipFill>
        <p:spPr bwMode="auto">
          <a:xfrm>
            <a:off x="3214678" y="4286256"/>
            <a:ext cx="2786082" cy="1928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2" name="Picture 6" descr="http://lifeglobe.net/media/entry/895/Great_Barrier_Reef_Marine_Park_Queensland_Australia.jpg"/>
          <p:cNvPicPr>
            <a:picLocks noChangeAspect="1" noChangeArrowheads="1"/>
          </p:cNvPicPr>
          <p:nvPr/>
        </p:nvPicPr>
        <p:blipFill>
          <a:blip r:embed="rId4" cstate="print"/>
          <a:srcRect/>
          <a:stretch>
            <a:fillRect/>
          </a:stretch>
        </p:blipFill>
        <p:spPr bwMode="auto">
          <a:xfrm>
            <a:off x="6143636" y="4286256"/>
            <a:ext cx="2786082" cy="1926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86808" cy="1000132"/>
          </a:xfrm>
        </p:spPr>
        <p:txBody>
          <a:bodyPr>
            <a:normAutofit/>
          </a:bodyPr>
          <a:lstStyle/>
          <a:p>
            <a:r>
              <a:rPr lang="ru-RU" sz="5400" i="1" dirty="0" smtClean="0">
                <a:latin typeface="Constantia" pitchFamily="18" charset="0"/>
              </a:rPr>
              <a:t>Рельеф островов</a:t>
            </a:r>
            <a:endParaRPr lang="ru-RU" sz="5400" dirty="0">
              <a:latin typeface="Constantia" pitchFamily="18" charset="0"/>
            </a:endParaRPr>
          </a:p>
        </p:txBody>
      </p:sp>
      <p:sp>
        <p:nvSpPr>
          <p:cNvPr id="3" name="Содержимое 2"/>
          <p:cNvSpPr>
            <a:spLocks noGrp="1"/>
          </p:cNvSpPr>
          <p:nvPr>
            <p:ph idx="1"/>
          </p:nvPr>
        </p:nvSpPr>
        <p:spPr>
          <a:xfrm>
            <a:off x="214282" y="1142985"/>
            <a:ext cx="8643998" cy="3357586"/>
          </a:xfrm>
        </p:spPr>
        <p:txBody>
          <a:bodyPr>
            <a:normAutofit fontScale="77500" lnSpcReduction="20000"/>
          </a:bodyPr>
          <a:lstStyle/>
          <a:p>
            <a:r>
              <a:rPr lang="ru-RU" dirty="0" smtClean="0">
                <a:latin typeface="Constantia" pitchFamily="18" charset="0"/>
              </a:rPr>
              <a:t>Рельеф и геологическая структура дна Тихого океана в районе Океании имеет сложную структуру. От полуострова Аляска (является частью Северной Америки) до Новой Зеландии расположилось большое количество котловин окраинных морей, глубоководных океанических желобов (Тонга, </a:t>
            </a:r>
            <a:r>
              <a:rPr lang="ru-RU" dirty="0" err="1" smtClean="0">
                <a:latin typeface="Constantia" pitchFamily="18" charset="0"/>
              </a:rPr>
              <a:t>Кермадек</a:t>
            </a:r>
            <a:r>
              <a:rPr lang="ru-RU" dirty="0" smtClean="0">
                <a:latin typeface="Constantia" pitchFamily="18" charset="0"/>
              </a:rPr>
              <a:t>, </a:t>
            </a:r>
            <a:r>
              <a:rPr lang="ru-RU" dirty="0" err="1" smtClean="0">
                <a:latin typeface="Constantia" pitchFamily="18" charset="0"/>
              </a:rPr>
              <a:t>Бугенвильский</a:t>
            </a:r>
            <a:r>
              <a:rPr lang="ru-RU" dirty="0" smtClean="0">
                <a:latin typeface="Constantia" pitchFamily="18" charset="0"/>
              </a:rPr>
              <a:t>), которые образуют геосинклинальный пояс, характеризующийся активным вулканизмом, сейсмичностью и контрастным рельефом.</a:t>
            </a:r>
            <a:endParaRPr lang="ru-RU" dirty="0">
              <a:latin typeface="Constantia" pitchFamily="18" charset="0"/>
            </a:endParaRPr>
          </a:p>
        </p:txBody>
      </p:sp>
      <p:pic>
        <p:nvPicPr>
          <p:cNvPr id="31746" name="Picture 2" descr="http://upload.wikimedia.org/wikipedia/commons/3/3f/Puncakjaya.jpg"/>
          <p:cNvPicPr>
            <a:picLocks noChangeAspect="1" noChangeArrowheads="1"/>
          </p:cNvPicPr>
          <p:nvPr/>
        </p:nvPicPr>
        <p:blipFill>
          <a:blip r:embed="rId2" cstate="print"/>
          <a:srcRect/>
          <a:stretch>
            <a:fillRect/>
          </a:stretch>
        </p:blipFill>
        <p:spPr bwMode="auto">
          <a:xfrm>
            <a:off x="5334004" y="4000504"/>
            <a:ext cx="3619483" cy="2714612"/>
          </a:xfrm>
          <a:prstGeom prst="rect">
            <a:avLst/>
          </a:prstGeom>
          <a:ln>
            <a:noFill/>
          </a:ln>
          <a:effectLst>
            <a:outerShdw blurRad="190500" algn="tl" rotWithShape="0">
              <a:srgbClr val="000000">
                <a:alpha val="70000"/>
              </a:srgbClr>
            </a:outerShdw>
          </a:effectLst>
        </p:spPr>
      </p:pic>
      <p:pic>
        <p:nvPicPr>
          <p:cNvPr id="31748" name="Picture 4" descr="http://upload.wikimedia.org/wikipedia/commons/thumb/1/17/Kwajalein_Atoll.png/239px-Kwajalein_Atoll.png"/>
          <p:cNvPicPr>
            <a:picLocks noChangeAspect="1" noChangeArrowheads="1"/>
          </p:cNvPicPr>
          <p:nvPr/>
        </p:nvPicPr>
        <p:blipFill>
          <a:blip r:embed="rId3" cstate="print"/>
          <a:srcRect/>
          <a:stretch>
            <a:fillRect/>
          </a:stretch>
        </p:blipFill>
        <p:spPr bwMode="auto">
          <a:xfrm>
            <a:off x="1285852" y="4071941"/>
            <a:ext cx="2643206" cy="2654267"/>
          </a:xfrm>
          <a:prstGeom prst="rect">
            <a:avLst/>
          </a:prstGeom>
          <a:ln>
            <a:noFill/>
          </a:ln>
          <a:effectLst>
            <a:outerShdw blurRad="190500" algn="tl" rotWithShape="0">
              <a:srgbClr val="000000">
                <a:alpha val="70000"/>
              </a:srgbClr>
            </a:outerShdw>
          </a:effectLst>
        </p:spPr>
      </p:pic>
    </p:spTree>
  </p:cSld>
  <p:clrMapOvr>
    <a:masterClrMapping/>
  </p:clrMapOvr>
  <p:transition>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57298"/>
          </a:xfrm>
        </p:spPr>
        <p:txBody>
          <a:bodyPr>
            <a:noAutofit/>
          </a:bodyPr>
          <a:lstStyle/>
          <a:p>
            <a:r>
              <a:rPr lang="ru-RU" i="1" dirty="0" smtClean="0">
                <a:latin typeface="Constantia" pitchFamily="18" charset="0"/>
              </a:rPr>
              <a:t>Полезные ископаемые островов</a:t>
            </a:r>
            <a:endParaRPr lang="ru-RU" dirty="0">
              <a:latin typeface="Constantia" pitchFamily="18" charset="0"/>
            </a:endParaRPr>
          </a:p>
        </p:txBody>
      </p:sp>
      <p:sp>
        <p:nvSpPr>
          <p:cNvPr id="3" name="Содержимое 2"/>
          <p:cNvSpPr>
            <a:spLocks noGrp="1"/>
          </p:cNvSpPr>
          <p:nvPr>
            <p:ph idx="1"/>
          </p:nvPr>
        </p:nvSpPr>
        <p:spPr>
          <a:xfrm>
            <a:off x="214282" y="1357299"/>
            <a:ext cx="8643998" cy="3643338"/>
          </a:xfrm>
        </p:spPr>
        <p:txBody>
          <a:bodyPr>
            <a:normAutofit fontScale="62500" lnSpcReduction="20000"/>
          </a:bodyPr>
          <a:lstStyle/>
          <a:p>
            <a:r>
              <a:rPr lang="ru-RU" dirty="0" smtClean="0">
                <a:latin typeface="Constantia" pitchFamily="18" charset="0"/>
              </a:rPr>
              <a:t>На большинстве островов Океании полезные ископаемые отсутствуют, только на наиболее крупных из них ведутся разработки: никеля (Новая Каледония), нефти и газа (остров Новая Гвинея, Новая Зеландия), меди (остров </a:t>
            </a:r>
            <a:r>
              <a:rPr lang="ru-RU" dirty="0" err="1" smtClean="0">
                <a:latin typeface="Constantia" pitchFamily="18" charset="0"/>
              </a:rPr>
              <a:t>Бугенвиль</a:t>
            </a:r>
            <a:r>
              <a:rPr lang="ru-RU" dirty="0" smtClean="0">
                <a:latin typeface="Constantia" pitchFamily="18" charset="0"/>
              </a:rPr>
              <a:t> в Папуа — Новой Гвинее), золота (Новая Гвинея, Фиджи), фосфаты (на большинстве островов месторождения почти или уже выработаны, например, в Науру, на островах </a:t>
            </a:r>
            <a:r>
              <a:rPr lang="ru-RU" dirty="0" err="1" smtClean="0">
                <a:latin typeface="Constantia" pitchFamily="18" charset="0"/>
              </a:rPr>
              <a:t>Банаба</a:t>
            </a:r>
            <a:r>
              <a:rPr lang="ru-RU" dirty="0" smtClean="0">
                <a:latin typeface="Constantia" pitchFamily="18" charset="0"/>
              </a:rPr>
              <a:t>, </a:t>
            </a:r>
            <a:r>
              <a:rPr lang="ru-RU" dirty="0" err="1" smtClean="0">
                <a:latin typeface="Constantia" pitchFamily="18" charset="0"/>
              </a:rPr>
              <a:t>Макатеа</a:t>
            </a:r>
            <a:r>
              <a:rPr lang="ru-RU" dirty="0" smtClean="0">
                <a:latin typeface="Constantia" pitchFamily="18" charset="0"/>
              </a:rPr>
              <a:t>). </a:t>
            </a:r>
          </a:p>
          <a:p>
            <a:r>
              <a:rPr lang="ru-RU" dirty="0" smtClean="0">
                <a:latin typeface="Constantia" pitchFamily="18" charset="0"/>
              </a:rPr>
              <a:t>В прошлом на многих островах региона велась активная разработка гуано, разложившегося помёта морских птиц, который использовался в качестве азотного и фосфорного удобрения. </a:t>
            </a:r>
          </a:p>
          <a:p>
            <a:r>
              <a:rPr lang="ru-RU" dirty="0" smtClean="0">
                <a:latin typeface="Constantia" pitchFamily="18" charset="0"/>
              </a:rPr>
              <a:t>На океаническом дне исключительной экономической зоны ряда стран находятся крупные скопления </a:t>
            </a:r>
            <a:r>
              <a:rPr lang="ru-RU" dirty="0" err="1" smtClean="0">
                <a:latin typeface="Constantia" pitchFamily="18" charset="0"/>
              </a:rPr>
              <a:t>железо-марганцевых</a:t>
            </a:r>
            <a:r>
              <a:rPr lang="ru-RU" dirty="0" smtClean="0">
                <a:latin typeface="Constantia" pitchFamily="18" charset="0"/>
              </a:rPr>
              <a:t> конкреций, а также кобальта, однако в настоящий момент каких-либо разработок из-за экономической нецелесообразности не ведётся.</a:t>
            </a:r>
            <a:endParaRPr lang="ru-RU" dirty="0">
              <a:latin typeface="Constantia" pitchFamily="18" charset="0"/>
            </a:endParaRPr>
          </a:p>
        </p:txBody>
      </p:sp>
      <p:pic>
        <p:nvPicPr>
          <p:cNvPr id="30722" name="Picture 2" descr="http://img-fotki.yandex.ru/get/9/tarow.f/0_71ab_8a6ef121_S"/>
          <p:cNvPicPr>
            <a:picLocks noChangeAspect="1" noChangeArrowheads="1"/>
          </p:cNvPicPr>
          <p:nvPr/>
        </p:nvPicPr>
        <p:blipFill>
          <a:blip r:embed="rId2" cstate="print"/>
          <a:srcRect/>
          <a:stretch>
            <a:fillRect/>
          </a:stretch>
        </p:blipFill>
        <p:spPr bwMode="auto">
          <a:xfrm>
            <a:off x="214282" y="5072074"/>
            <a:ext cx="2086241" cy="1571636"/>
          </a:xfrm>
          <a:prstGeom prst="rect">
            <a:avLst/>
          </a:prstGeom>
          <a:ln>
            <a:noFill/>
          </a:ln>
          <a:effectLst>
            <a:outerShdw blurRad="292100" dist="139700" dir="2700000" algn="tl" rotWithShape="0">
              <a:srgbClr val="333333">
                <a:alpha val="65000"/>
              </a:srgbClr>
            </a:outerShdw>
          </a:effectLst>
        </p:spPr>
      </p:pic>
      <p:pic>
        <p:nvPicPr>
          <p:cNvPr id="30726" name="Picture 6" descr="http://www.kristallemineralsrussia.com/minerals/s_5993.jpg"/>
          <p:cNvPicPr>
            <a:picLocks noChangeAspect="1" noChangeArrowheads="1"/>
          </p:cNvPicPr>
          <p:nvPr/>
        </p:nvPicPr>
        <p:blipFill>
          <a:blip r:embed="rId3" cstate="print"/>
          <a:srcRect/>
          <a:stretch>
            <a:fillRect/>
          </a:stretch>
        </p:blipFill>
        <p:spPr bwMode="auto">
          <a:xfrm>
            <a:off x="6786578" y="5072074"/>
            <a:ext cx="2089976" cy="1571618"/>
          </a:xfrm>
          <a:prstGeom prst="rect">
            <a:avLst/>
          </a:prstGeom>
          <a:ln>
            <a:noFill/>
          </a:ln>
          <a:effectLst>
            <a:outerShdw blurRad="292100" dist="139700" dir="2700000" algn="tl" rotWithShape="0">
              <a:srgbClr val="333333">
                <a:alpha val="65000"/>
              </a:srgbClr>
            </a:outerShdw>
          </a:effectLst>
        </p:spPr>
      </p:pic>
      <p:pic>
        <p:nvPicPr>
          <p:cNvPr id="30728" name="Picture 8" descr="http://photos1.fotosearch.com/bthumb/PSC/PSC008/000802_c411_0078_clhs.jpg"/>
          <p:cNvPicPr>
            <a:picLocks noChangeAspect="1" noChangeArrowheads="1"/>
          </p:cNvPicPr>
          <p:nvPr/>
        </p:nvPicPr>
        <p:blipFill>
          <a:blip r:embed="rId4" cstate="print"/>
          <a:srcRect/>
          <a:stretch>
            <a:fillRect/>
          </a:stretch>
        </p:blipFill>
        <p:spPr bwMode="auto">
          <a:xfrm>
            <a:off x="3357554" y="5072074"/>
            <a:ext cx="2357454" cy="15808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86808" cy="1143000"/>
          </a:xfrm>
        </p:spPr>
        <p:txBody>
          <a:bodyPr/>
          <a:lstStyle/>
          <a:p>
            <a:r>
              <a:rPr lang="ru-RU" i="1" dirty="0" smtClean="0">
                <a:latin typeface="Constantia" pitchFamily="18" charset="0"/>
              </a:rPr>
              <a:t>Климат островов Океании</a:t>
            </a:r>
            <a:endParaRPr lang="ru-RU" dirty="0">
              <a:latin typeface="Constantia" pitchFamily="18" charset="0"/>
            </a:endParaRPr>
          </a:p>
        </p:txBody>
      </p:sp>
      <p:sp>
        <p:nvSpPr>
          <p:cNvPr id="3" name="Содержимое 2"/>
          <p:cNvSpPr>
            <a:spLocks noGrp="1"/>
          </p:cNvSpPr>
          <p:nvPr>
            <p:ph idx="1"/>
          </p:nvPr>
        </p:nvSpPr>
        <p:spPr>
          <a:xfrm>
            <a:off x="285720" y="1142984"/>
            <a:ext cx="8715436" cy="5500726"/>
          </a:xfrm>
        </p:spPr>
        <p:txBody>
          <a:bodyPr>
            <a:normAutofit fontScale="62500" lnSpcReduction="20000"/>
          </a:bodyPr>
          <a:lstStyle/>
          <a:p>
            <a:r>
              <a:rPr lang="ru-RU" b="1" dirty="0" smtClean="0">
                <a:latin typeface="Constantia" pitchFamily="18" charset="0"/>
              </a:rPr>
              <a:t>Океания расположена в пределах нескольких климатических поясов: экваториального, субэкваториального, тропического, субтропического, умеренного. На большей части островов преобладает тропический климат. </a:t>
            </a:r>
          </a:p>
          <a:p>
            <a:r>
              <a:rPr lang="ru-RU" b="1" dirty="0" smtClean="0">
                <a:latin typeface="Constantia" pitchFamily="18" charset="0"/>
              </a:rPr>
              <a:t>Климат островов Океании определяется преимущественно пассатами, поэтому на большинстве из них выпадают обильные осадки. Среднегодовое количество осадков варьируется от 1500 до 4000 мм, хотя на некоторых островах (в частности, из-за особенностей рельефа и на подветренной стороне) климат может быть более засушливым или более влажным. </a:t>
            </a:r>
          </a:p>
          <a:p>
            <a:r>
              <a:rPr lang="ru-RU" b="1" dirty="0" smtClean="0">
                <a:latin typeface="Constantia" pitchFamily="18" charset="0"/>
              </a:rPr>
              <a:t>В Океании расположено одно из самых влажных мест планеты: на восточном склоне горы </a:t>
            </a:r>
            <a:r>
              <a:rPr lang="ru-RU" b="1" dirty="0" err="1" smtClean="0">
                <a:latin typeface="Constantia" pitchFamily="18" charset="0"/>
              </a:rPr>
              <a:t>Ваиалеале</a:t>
            </a:r>
            <a:r>
              <a:rPr lang="ru-RU" b="1" dirty="0" smtClean="0">
                <a:latin typeface="Constantia" pitchFamily="18" charset="0"/>
              </a:rPr>
              <a:t> на острове </a:t>
            </a:r>
            <a:r>
              <a:rPr lang="ru-RU" b="1" dirty="0" err="1" smtClean="0">
                <a:latin typeface="Constantia" pitchFamily="18" charset="0"/>
              </a:rPr>
              <a:t>Кауаи</a:t>
            </a:r>
            <a:r>
              <a:rPr lang="ru-RU" b="1" dirty="0" smtClean="0">
                <a:latin typeface="Constantia" pitchFamily="18" charset="0"/>
              </a:rPr>
              <a:t> ежегодно выпадает до 11 430 мм осадков (абсолютный максимум был достигнут в 1982 году: тогда выпало 16 916 мм). </a:t>
            </a:r>
          </a:p>
          <a:p>
            <a:r>
              <a:rPr lang="ru-RU" b="1" dirty="0" smtClean="0">
                <a:latin typeface="Constantia" pitchFamily="18" charset="0"/>
              </a:rPr>
              <a:t>Вблизи тропиков средняя температура составляет около 23 °C, у экватора — 27 °C, с незначительной разницей между самым жарким и самым холодным месяцами.</a:t>
            </a:r>
          </a:p>
          <a:p>
            <a:endParaRPr lang="ru-RU" b="1" dirty="0" smtClean="0">
              <a:latin typeface="Constantia" pitchFamily="18" charset="0"/>
            </a:endParaRPr>
          </a:p>
          <a:p>
            <a:endParaRPr lang="ru-RU" b="1" dirty="0">
              <a:latin typeface="Constantia" pitchFamily="18" charset="0"/>
            </a:endParaRPr>
          </a:p>
        </p:txBody>
      </p:sp>
    </p:spTree>
  </p:cSld>
  <p:clrMapOvr>
    <a:masterClrMapping/>
  </p:clrMapOvr>
  <p:transition>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86808" cy="1143000"/>
          </a:xfrm>
        </p:spPr>
        <p:txBody>
          <a:bodyPr/>
          <a:lstStyle/>
          <a:p>
            <a:r>
              <a:rPr lang="ru-RU" i="1" dirty="0" smtClean="0">
                <a:latin typeface="Constantia" pitchFamily="18" charset="0"/>
              </a:rPr>
              <a:t>Климат островов Океании</a:t>
            </a:r>
            <a:endParaRPr lang="ru-RU" dirty="0">
              <a:latin typeface="Constantia" pitchFamily="18" charset="0"/>
            </a:endParaRPr>
          </a:p>
        </p:txBody>
      </p:sp>
      <p:sp>
        <p:nvSpPr>
          <p:cNvPr id="3" name="Содержимое 2"/>
          <p:cNvSpPr>
            <a:spLocks noGrp="1"/>
          </p:cNvSpPr>
          <p:nvPr>
            <p:ph idx="1"/>
          </p:nvPr>
        </p:nvSpPr>
        <p:spPr>
          <a:xfrm>
            <a:off x="285720" y="1142985"/>
            <a:ext cx="8715436" cy="3214710"/>
          </a:xfrm>
        </p:spPr>
        <p:txBody>
          <a:bodyPr>
            <a:normAutofit fontScale="70000" lnSpcReduction="20000"/>
          </a:bodyPr>
          <a:lstStyle/>
          <a:p>
            <a:r>
              <a:rPr lang="ru-RU" b="1" dirty="0" smtClean="0">
                <a:latin typeface="Constantia" pitchFamily="18" charset="0"/>
              </a:rPr>
              <a:t>Большинство островов Океании подвержено губительному воздействию природных катаклизмов: вулканических извержений (Гавайские острова, Новые Гебриды), землетрясений, цунами, циклонов, сопровождающихся тайфунами и сильными дождями, засух.</a:t>
            </a:r>
          </a:p>
          <a:p>
            <a:r>
              <a:rPr lang="ru-RU" b="1" dirty="0" smtClean="0">
                <a:latin typeface="Constantia" pitchFamily="18" charset="0"/>
              </a:rPr>
              <a:t>На Южном острове в Новой Зеландии и на острове Новая Гвинея высоко в горах имеются ледники, однако из-за процесса глобального потепления происходит постепенное сокращение их площади.</a:t>
            </a:r>
          </a:p>
          <a:p>
            <a:endParaRPr lang="ru-RU" b="1" dirty="0" smtClean="0">
              <a:latin typeface="Constantia" pitchFamily="18" charset="0"/>
            </a:endParaRPr>
          </a:p>
          <a:p>
            <a:endParaRPr lang="ru-RU" b="1" dirty="0">
              <a:latin typeface="Constantia" pitchFamily="18" charset="0"/>
            </a:endParaRPr>
          </a:p>
        </p:txBody>
      </p:sp>
      <p:pic>
        <p:nvPicPr>
          <p:cNvPr id="32770" name="Picture 2" descr="http://static.newsland.ru/news_images/252/big_252451.jpg"/>
          <p:cNvPicPr>
            <a:picLocks noChangeAspect="1" noChangeArrowheads="1"/>
          </p:cNvPicPr>
          <p:nvPr/>
        </p:nvPicPr>
        <p:blipFill>
          <a:blip r:embed="rId2" cstate="print"/>
          <a:srcRect/>
          <a:stretch>
            <a:fillRect/>
          </a:stretch>
        </p:blipFill>
        <p:spPr bwMode="auto">
          <a:xfrm>
            <a:off x="214282" y="4071942"/>
            <a:ext cx="2381250" cy="1781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772" name="Picture 4" descr="http://img.lenta.ru/news/2009/10/01/tsunami/picture.jpg"/>
          <p:cNvPicPr>
            <a:picLocks noChangeAspect="1" noChangeArrowheads="1"/>
          </p:cNvPicPr>
          <p:nvPr/>
        </p:nvPicPr>
        <p:blipFill>
          <a:blip r:embed="rId3" cstate="print"/>
          <a:srcRect/>
          <a:stretch>
            <a:fillRect/>
          </a:stretch>
        </p:blipFill>
        <p:spPr bwMode="auto">
          <a:xfrm>
            <a:off x="6572264" y="4071942"/>
            <a:ext cx="2381267"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774" name="Picture 6" descr="http://i.cdn.turner.com/ireport/sm/prod/2008/09/04/WE00076427/194685/Anon1220574228-HurricaneIkeTheDowAndTheRNC971954_md.jpg"/>
          <p:cNvPicPr>
            <a:picLocks noChangeAspect="1" noChangeArrowheads="1"/>
          </p:cNvPicPr>
          <p:nvPr/>
        </p:nvPicPr>
        <p:blipFill>
          <a:blip r:embed="rId4" cstate="print"/>
          <a:srcRect/>
          <a:stretch>
            <a:fillRect/>
          </a:stretch>
        </p:blipFill>
        <p:spPr bwMode="auto">
          <a:xfrm>
            <a:off x="3428992" y="4714884"/>
            <a:ext cx="2362200" cy="177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rd"/>
  </p:transition>
</p:sld>
</file>

<file path=ppt/theme/theme1.xml><?xml version="1.0" encoding="utf-8"?>
<a:theme xmlns:a="http://schemas.openxmlformats.org/drawingml/2006/main" name="more0128765">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more0128765</Template>
  <TotalTime>72</TotalTime>
  <Words>790</Words>
  <Application>Microsoft Office PowerPoint</Application>
  <PresentationFormat>Экран (4:3)</PresentationFormat>
  <Paragraphs>74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more0128765</vt:lpstr>
      <vt:lpstr>Океания  </vt:lpstr>
      <vt:lpstr>I. Физико-географическое положение и состав Океании</vt:lpstr>
      <vt:lpstr>Острова Океании объединяют в три большие группы</vt:lpstr>
      <vt:lpstr>II. Открытие и исследование Океании</vt:lpstr>
      <vt:lpstr>III. Особенности природы Океании</vt:lpstr>
      <vt:lpstr>Рельеф островов</vt:lpstr>
      <vt:lpstr>Полезные ископаемые островов</vt:lpstr>
      <vt:lpstr>Климат островов Океании</vt:lpstr>
      <vt:lpstr>Климат островов Океании</vt:lpstr>
      <vt:lpstr>Особенности растительного и животного мира Океании</vt:lpstr>
      <vt:lpstr>IV. Население. Особенности заселения Океании</vt:lpstr>
      <vt:lpstr>Экономика </vt:lpstr>
    </vt:vector>
  </TitlesOfParts>
  <Company>*Питер-Company*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Океания</dc:title>
  <dc:creator>Дмитрий Каленюк</dc:creator>
  <cp:lastModifiedBy>Пользователь</cp:lastModifiedBy>
  <cp:revision>8</cp:revision>
  <dcterms:created xsi:type="dcterms:W3CDTF">2012-05-20T08:32:03Z</dcterms:created>
  <dcterms:modified xsi:type="dcterms:W3CDTF">2014-02-10T12:53:33Z</dcterms:modified>
</cp:coreProperties>
</file>