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2" r:id="rId7"/>
    <p:sldId id="263" r:id="rId8"/>
    <p:sldId id="260" r:id="rId9"/>
    <p:sldId id="261" r:id="rId10"/>
    <p:sldId id="264" r:id="rId11"/>
    <p:sldId id="265" r:id="rId12"/>
    <p:sldId id="266" r:id="rId13"/>
    <p:sldId id="269" r:id="rId14"/>
    <p:sldId id="276" r:id="rId15"/>
    <p:sldId id="29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0000"/>
    <a:srgbClr val="FF0000"/>
    <a:srgbClr val="FF3300"/>
    <a:srgbClr val="FFFF00"/>
    <a:srgbClr val="0080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F232-13DD-4BAF-90EC-2E6736E1A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24E89-72A7-44EB-8411-E8AC9C0C7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CE054-A289-4262-BD61-29CA3BCD4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1EACC-4F92-4B9C-BE1C-B80888A21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2F8D-B5EC-4284-AD31-69B3FFD2B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84187-B43C-498B-9EBA-28B3548864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70491-3FD4-4A85-8645-B2A228AB5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8AB1D-5A35-4DB1-9711-E561C574D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93EB2-84BA-40CC-BE58-C765A4CD1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92FA0-AC46-455D-AFB6-8F34BC7AD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7A10A-D7B4-41DA-879D-63F408AD1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00FF"/>
            </a:gs>
            <a:gs pos="100000">
              <a:srgbClr val="2F007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2CE4F03-4520-4F59-9B27-C42B6DF3D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5%D0%B4%D0%B5%D1%80%D0%B0%D0%BB%D1%8C%D0%BD%D1%8B%D0%B9_%D0%BE%D0%BA%D1%80%D1%83%D0%B3" TargetMode="External"/><Relationship Id="rId3" Type="http://schemas.openxmlformats.org/officeDocument/2006/relationships/hyperlink" Target="http://ru.wikipedia.org/wiki/%D0%9C%D0%B5%D0%BA%D1%81%D0%B8%D0%BA%D0%B0" TargetMode="External"/><Relationship Id="rId7" Type="http://schemas.openxmlformats.org/officeDocument/2006/relationships/hyperlink" Target="http://ru.wikipedia.org/wiki/%D0%A8%D1%82%D0%B0%D1%82_%D0%A1%D0%A8%D0%90" TargetMode="External"/><Relationship Id="rId2" Type="http://schemas.openxmlformats.org/officeDocument/2006/relationships/hyperlink" Target="http://ru.wikipedia.org/wiki/%D0%9A%D0%B0%D0%BD%D0%B0%D0%B4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0%D1%82%D0%BB%D0%B0%D0%BD%D1%82%D0%B8%D1%87%D0%B5%D1%81%D0%BA%D0%B8%D0%B9_%D0%BE%D0%BA%D0%B5%D0%B0%D0%BD" TargetMode="External"/><Relationship Id="rId11" Type="http://schemas.openxmlformats.org/officeDocument/2006/relationships/image" Target="../media/image30.jpeg"/><Relationship Id="rId5" Type="http://schemas.openxmlformats.org/officeDocument/2006/relationships/hyperlink" Target="http://ru.wikipedia.org/wiki/%D0%A2%D0%B8%D1%85%D0%B8%D0%B9_%D0%BE%D0%BA%D0%B5%D0%B0%D0%BD" TargetMode="External"/><Relationship Id="rId10" Type="http://schemas.openxmlformats.org/officeDocument/2006/relationships/image" Target="../media/image29.png"/><Relationship Id="rId4" Type="http://schemas.openxmlformats.org/officeDocument/2006/relationships/hyperlink" Target="http://ru.wikipedia.org/wiki/%D0%A0%D0%BE%D1%81%D1%81%D0%B8%D1%8F" TargetMode="External"/><Relationship Id="rId9" Type="http://schemas.openxmlformats.org/officeDocument/2006/relationships/hyperlink" Target="http://ru.wikipedia.org/wiki/%D0%A4%D0%B5%D0%B4%D0%B5%D1%80%D0%B0%D0%BB%D1%8C%D0%BD%D1%8B%D0%B9_%D0%BE%D0%BA%D1%80%D1%83%D0%B3_%D0%9A%D0%BE%D0%BB%D1%83%D0%BC%D0%B1%D0%B8%D1%8F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hyperlink" Target="http://www.stranymira.com/2007/01/07/soedinennye_shtaty_ameriki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900113" y="2205038"/>
            <a:ext cx="7559675" cy="172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Северная Америка</a:t>
            </a:r>
          </a:p>
          <a:p>
            <a:pPr algn="ctr"/>
            <a:r>
              <a:rPr lang="ru-RU" sz="36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Население </a:t>
            </a:r>
            <a:r>
              <a:rPr lang="ru-RU" sz="3600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и страны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Cloud"/>
          <p:cNvSpPr>
            <a:spLocks noChangeAspect="1" noEditPoints="1" noChangeArrowheads="1"/>
          </p:cNvSpPr>
          <p:nvPr/>
        </p:nvSpPr>
        <p:spPr bwMode="auto">
          <a:xfrm>
            <a:off x="0" y="4292600"/>
            <a:ext cx="4427538" cy="25654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25400">
            <a:solidFill>
              <a:srgbClr val="FF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Живут индейцы в жилищах, которые называются вигвам.</a:t>
            </a:r>
          </a:p>
        </p:txBody>
      </p:sp>
      <p:pic>
        <p:nvPicPr>
          <p:cNvPr id="11267" name="Picture 7" descr="вигвам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765175"/>
            <a:ext cx="5329238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индее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3644900"/>
            <a:ext cx="4176713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2627313" y="0"/>
            <a:ext cx="3600450" cy="69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rgbClr val="80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Индейцы</a:t>
            </a:r>
          </a:p>
        </p:txBody>
      </p:sp>
      <p:pic>
        <p:nvPicPr>
          <p:cNvPr id="11270" name="Picture 6" descr="вигвам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765175"/>
            <a:ext cx="374491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Итальянц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163" y="765175"/>
            <a:ext cx="3606800" cy="58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7" descr="Китайские студент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765175"/>
            <a:ext cx="54006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61037" cy="836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rgbClr val="80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Современное население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0" y="3429000"/>
            <a:ext cx="6659563" cy="3168650"/>
          </a:xfrm>
          <a:prstGeom prst="cloudCallout">
            <a:avLst>
              <a:gd name="adj1" fmla="val -47019"/>
              <a:gd name="adj2" fmla="val 56315"/>
            </a:avLst>
          </a:pr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Основную часть населения составляют выходцы из разных стран Европы, в основном Великобритании. В последние десятилетия особенно возросло число переселенцев из Южной Америки и Азии.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Население Северной Америк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638" y="692150"/>
            <a:ext cx="4932362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9" descr="Бруклинский мос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692150"/>
            <a:ext cx="39608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61037" cy="836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rgbClr val="80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Размещение населения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179388" y="4005263"/>
            <a:ext cx="3960812" cy="2663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Размещение населения в </a:t>
            </a:r>
          </a:p>
          <a:p>
            <a:pPr algn="ctr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Северной Америке зависит </a:t>
            </a:r>
          </a:p>
          <a:p>
            <a:pPr algn="ctr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прежде всего от истории </a:t>
            </a:r>
          </a:p>
          <a:p>
            <a:pPr algn="ctr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заселения материка и его </a:t>
            </a:r>
          </a:p>
          <a:p>
            <a:pPr algn="ctr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природных условий. </a:t>
            </a:r>
          </a:p>
          <a:p>
            <a:pPr algn="ctr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Наиболее заселена южная </a:t>
            </a:r>
          </a:p>
          <a:p>
            <a:pPr algn="ctr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 восточная части материка. </a:t>
            </a: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4932363" y="5805488"/>
            <a:ext cx="1008062" cy="504825"/>
          </a:xfrm>
          <a:prstGeom prst="rightArrow">
            <a:avLst>
              <a:gd name="adj1" fmla="val 50000"/>
              <a:gd name="adj2" fmla="val 49921"/>
            </a:avLst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rect">
              <a:fillToRect l="100000" b="100000"/>
            </a:path>
          </a:gra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5435600" y="3213100"/>
            <a:ext cx="1008063" cy="504825"/>
          </a:xfrm>
          <a:prstGeom prst="rightArrow">
            <a:avLst>
              <a:gd name="adj1" fmla="val 50000"/>
              <a:gd name="adj2" fmla="val 49921"/>
            </a:avLst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rect">
              <a:fillToRect l="100000" b="100000"/>
            </a:path>
          </a:gra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43 -0.01133 C 0.0625 -0.01965 0.07014 -0.02335 0.07865 -0.02613 C 0.08872 -0.03514 0.10174 -0.03491 0.11355 -0.03676 C 0.12257 -0.04069 0.1316 -0.03861 0.14046 -0.03468 C 0.14705 -0.02589 0.15035 -0.01734 0.15955 -0.01341 C 0.16372 -0.00485 0.1665 0.00347 0.17066 0.01179 C 0.17153 0.01757 0.17483 0.04786 0.17865 0.05411 C 0.1823 0.06012 0.18768 0.05942 0.19289 0.06058 C 0.19966 0.06359 0.20521 0.06127 0.21198 0.0585 C 0.22066 0.05041 0.23056 0.04624 0.24046 0.04139 C 0.24254 0.04278 0.24514 0.04347 0.24688 0.04578 C 0.24948 0.04948 0.25035 0.05503 0.25313 0.0585 C 0.25417 0.05989 0.25539 0.06127 0.25643 0.06266 C 0.25382 0.08786 0.25209 0.12971 0.23091 0.13873 C 0.20296 0.13711 0.20191 0.1385 0.18334 0.13249 C 0.17448 0.12416 0.15921 0.12347 0.14844 0.12185 C 0.09497 0.11376 0.12014 0.11838 0.09289 0.1133 C 0.08594 0.11029 0.08212 0.10289 0.07691 0.09642 C 0.07639 0.09434 0.07622 0.09203 0.07535 0.09018 C 0.07466 0.08833 0.07292 0.08763 0.07223 0.08578 C 0.0698 0.07908 0.06858 0.06775 0.06754 0.06058 C 0.06737 0.05919 0.06684 0.03283 0.06424 0.02451 C 0.06268 0.01942 0.0573 0.01711 0.05643 0.01179 C 0.05521 0.00416 0.05643 -0.0037 0.05643 -0.01133 Z " pathEditMode="relative" ptsTypes="ffffffffffffffffffffffff">
                                      <p:cBhvr>
                                        <p:cTn id="6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63 -0.00162 C 0.07656 0.00486 0.09236 0.00601 0.10764 0.0111 C 0.1092 0.01249 0.11059 0.01503 0.1125 0.01526 C 0.1316 0.01688 0.15347 0.00601 0.17274 0.00462 C 0.18594 0.0037 0.1993 0.00324 0.2125 0.00254 C 0.21892 0.00046 0.22465 -0.00231 0.22986 -0.00786 C 0.2342 -0.01272 0.23524 -0.01595 0.24097 -0.0185 C 0.24948 -0.02983 0.26267 -0.03283 0.2743 -0.03538 C 0.2809 -0.0326 0.28333 -0.02821 0.28698 -0.02058 C 0.28646 -0.00786 0.28663 0.00486 0.28542 0.01734 C 0.28385 0.03491 0.2691 0.05179 0.26007 0.06381 C 0.25729 0.07538 0.25573 0.07098 0.25365 0.08509 C 0.25486 0.11144 0.25139 0.11306 0.26163 0.1274 C 0.26337 0.13434 0.26458 0.1415 0.26632 0.14844 C 0.2658 0.15908 0.26649 0.16971 0.26476 0.18012 C 0.26337 0.18844 0.25625 0.19538 0.25208 0.20139 C 0.25069 0.21434 0.24965 0.22451 0.2441 0.23514 C 0.24601 0.2689 0.24358 0.25549 0.24896 0.27746 C 0.25 0.28162 0.25208 0.29017 0.25208 0.29017 C 0.25156 0.30081 0.25174 0.31144 0.25052 0.32185 C 0.24983 0.3274 0.24583 0.33133 0.2441 0.33665 C 0.24201 0.34266 0.24184 0.34983 0.23941 0.35561 C 0.23733 0.36046 0.23385 0.3637 0.23142 0.36832 C 0.22413 0.36601 0.22639 0.36809 0.22187 0.36208 C 0.21927 0.35861 0.21406 0.35144 0.21406 0.35144 C 0.21111 0.33942 0.20295 0.32879 0.19809 0.31769 C 0.19601 0.31306 0.19549 0.30751 0.1934 0.30289 C 0.18889 0.29249 0.18073 0.29202 0.17274 0.29017 C 0.1533 0.29179 0.1349 0.29549 0.11719 0.30705 C 0.11562 0.30913 0.11441 0.31168 0.1125 0.31329 C 0.10521 0.31977 0.10972 0.31052 0.10451 0.31977 C 0.10226 0.32393 0.09809 0.33249 0.09809 0.33249 C 0.09496 0.3311 0.09132 0.3304 0.08854 0.32809 C 0.08229 0.32277 0.08281 0.2985 0.08229 0.29225 C 0.08351 0.22173 0.07934 0.20393 0.09809 0.1526 C 0.10139 0.13087 0.10833 0.10012 0.0934 0.08509 C 0.08993 0.07098 0.075 0.0659 0.06632 0.05757 C 0.06111 0.03653 0.07274 0.02936 0.08542 0.02381 C 0.08646 0.02243 0.08854 0.01942 0.08854 0.01942 " pathEditMode="relative" ptsTypes="ffffffffffffffffffffffffffffffffffffffA">
                                      <p:cBhvr>
                                        <p:cTn id="10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2" descr="Гаваи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5738" y="3284538"/>
            <a:ext cx="49704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WordArt 4"/>
          <p:cNvSpPr>
            <a:spLocks noChangeArrowheads="1" noChangeShapeType="1" noTextEdit="1"/>
          </p:cNvSpPr>
          <p:nvPr/>
        </p:nvSpPr>
        <p:spPr bwMode="auto">
          <a:xfrm>
            <a:off x="3419475" y="0"/>
            <a:ext cx="2016125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rgbClr val="800000"/>
                  </a:solidFill>
                  <a:prstDash val="sysDot"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США</a:t>
            </a:r>
          </a:p>
        </p:txBody>
      </p:sp>
      <p:pic>
        <p:nvPicPr>
          <p:cNvPr id="31748" name="Picture 5" descr="usa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9" y="500042"/>
            <a:ext cx="3395738" cy="516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179388" y="5805488"/>
            <a:ext cx="4537075" cy="863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США самая развитая страна мира.</a:t>
            </a: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5580063" y="6021388"/>
            <a:ext cx="2016125" cy="83661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Гавайские </a:t>
            </a:r>
          </a:p>
          <a:p>
            <a:pPr algn="ctr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острова</a:t>
            </a:r>
          </a:p>
        </p:txBody>
      </p:sp>
      <p:pic>
        <p:nvPicPr>
          <p:cNvPr id="31751" name="Picture 10" descr="Политическая карта СШ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425" y="188913"/>
            <a:ext cx="30241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1" descr="Аляска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775" y="620713"/>
            <a:ext cx="30956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3563938" y="2781300"/>
            <a:ext cx="1511300" cy="64928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Аляска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5857875" y="0"/>
            <a:ext cx="3000375" cy="6643688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71" name="Прямоугольник 5"/>
          <p:cNvSpPr>
            <a:spLocks noChangeArrowheads="1"/>
          </p:cNvSpPr>
          <p:nvPr/>
        </p:nvSpPr>
        <p:spPr bwMode="auto">
          <a:xfrm>
            <a:off x="5929313" y="0"/>
            <a:ext cx="300037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Соединённые Штаты граничат на севере с </a:t>
            </a:r>
            <a:r>
              <a:rPr lang="ru-RU" b="1">
                <a:latin typeface="Times New Roman" pitchFamily="18" charset="0"/>
                <a:cs typeface="Times New Roman" pitchFamily="18" charset="0"/>
                <a:hlinkClick r:id="rId2" tooltip="Канада"/>
              </a:rPr>
              <a:t>Канадой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, на юге — с</a:t>
            </a:r>
            <a:r>
              <a:rPr lang="ru-RU" b="1">
                <a:latin typeface="Times New Roman" pitchFamily="18" charset="0"/>
                <a:cs typeface="Times New Roman" pitchFamily="18" charset="0"/>
                <a:hlinkClick r:id="rId3" tooltip="Мексика"/>
              </a:rPr>
              <a:t>Мексикой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, также имеют морскую границу с </a:t>
            </a:r>
            <a:r>
              <a:rPr lang="ru-RU" b="1">
                <a:latin typeface="Times New Roman" pitchFamily="18" charset="0"/>
                <a:cs typeface="Times New Roman" pitchFamily="18" charset="0"/>
                <a:hlinkClick r:id="rId4" tooltip="Россия"/>
              </a:rPr>
              <a:t>Россией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/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Территория США — 9 363 тысячи кв. км Омываются</a:t>
            </a:r>
            <a:r>
              <a:rPr lang="ru-RU" b="1">
                <a:latin typeface="Times New Roman" pitchFamily="18" charset="0"/>
                <a:cs typeface="Times New Roman" pitchFamily="18" charset="0"/>
                <a:hlinkClick r:id="rId5" tooltip="Тихий океан"/>
              </a:rPr>
              <a:t>Тихим океаном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 с запада и </a:t>
            </a:r>
            <a:r>
              <a:rPr lang="ru-RU" b="1">
                <a:latin typeface="Times New Roman" pitchFamily="18" charset="0"/>
                <a:cs typeface="Times New Roman" pitchFamily="18" charset="0"/>
                <a:hlinkClick r:id="rId6" tooltip="Атлантический океан"/>
              </a:rPr>
              <a:t>Атлантическим океаном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 — с востока. Административно страна делится на 50 </a:t>
            </a:r>
            <a:r>
              <a:rPr lang="ru-RU" b="1">
                <a:latin typeface="Times New Roman" pitchFamily="18" charset="0"/>
                <a:cs typeface="Times New Roman" pitchFamily="18" charset="0"/>
                <a:hlinkClick r:id="rId7" tooltip="Штат США"/>
              </a:rPr>
              <a:t>штатов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b="1">
                <a:latin typeface="Times New Roman" pitchFamily="18" charset="0"/>
                <a:cs typeface="Times New Roman" pitchFamily="18" charset="0"/>
                <a:hlinkClick r:id="rId8" tooltip="Федеральный округ"/>
              </a:rPr>
              <a:t>федеральный округ</a:t>
            </a:r>
            <a:r>
              <a:rPr lang="ru-RU" b="1">
                <a:latin typeface="Times New Roman" pitchFamily="18" charset="0"/>
                <a:cs typeface="Times New Roman" pitchFamily="18" charset="0"/>
                <a:hlinkClick r:id="rId9" tooltip="Федеральный округ Колумбия"/>
              </a:rPr>
              <a:t>Колумбия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в подчинении США также находится ряд островных территорий. Жителей США называют </a:t>
            </a:r>
            <a:r>
              <a:rPr lang="ru-RU" b="1" i="1">
                <a:latin typeface="Times New Roman" pitchFamily="18" charset="0"/>
                <a:cs typeface="Times New Roman" pitchFamily="18" charset="0"/>
              </a:rPr>
              <a:t>американцами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а к самим США применяется общее название </a:t>
            </a:r>
            <a:r>
              <a:rPr lang="ru-RU" b="1" i="1">
                <a:latin typeface="Times New Roman" pitchFamily="18" charset="0"/>
                <a:cs typeface="Times New Roman" pitchFamily="18" charset="0"/>
              </a:rPr>
              <a:t>Америка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pic>
        <p:nvPicPr>
          <p:cNvPr id="32772" name="Picture 4" descr="http://freedomgroup-consult.ru/files/Image/usa_map_big.gif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357188"/>
            <a:ext cx="5715000" cy="619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 descr="http://www.securitylab.ru/upload/iblock/394/3949e7ddff965b5a2e2c08c551790f54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929063" y="357188"/>
            <a:ext cx="18383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3000364" y="2714620"/>
            <a:ext cx="5786478" cy="1643074"/>
          </a:xfrm>
          <a:prstGeom prst="flowChartAlternateProcess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Промышленность 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США 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самая мощная и многопрофильная в мире. Страна является одним из мировых лидеров в производстве большинства видов промышленной продукции: топлива, электроэнергии, металлов, машин и оборудования, химических волокон, продуктов питания.</a:t>
            </a:r>
          </a:p>
        </p:txBody>
      </p:sp>
      <p:pic>
        <p:nvPicPr>
          <p:cNvPr id="37893" name="Picture 2" descr="http://t3.gstatic.com/images?q=tbn:ANd9GcQ8qQ5JoopreOewAyWwHjL3NvZQ75X4XDPP9iwS4OClwB_Rlukw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35718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4" descr="http://t3.gstatic.com/images?q=tbn:ANd9GcSoZClsLLOed9KCYTVh3JhsIcQZd2vtKTltjYIVt463N8iQoJd4w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50" y="428625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6" descr="http://t0.gstatic.com/images?q=tbn:ANd9GcRS_alKZ8i_NUFhOq4f1qSR7P6EvkqlXUG3Ea4r92o0Ze6vx-LssQ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88" y="285750"/>
            <a:ext cx="2786062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 descr="http://t3.gstatic.com/images?q=tbn:ANd9GcQvg_E3OqWy2KGzaMNQQ8leoaVcGt1f7c60rCECRPmZhm5DFdqK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625" y="2786063"/>
            <a:ext cx="2100263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10" descr="http://t0.gstatic.com/images?q=tbn:ANd9GcRja06Y2Ust9imgsBlmJfraGulwia7TqN27wua-DdNLLuaWrP4W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86000" y="4429125"/>
            <a:ext cx="2214563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12" descr="http://t3.gstatic.com/images?q=tbn:ANd9GcTxUHoOHskUTFAy4SsZKtMLlMgfAuD3hkrfLTzHbL7qKDbYaOt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29063" y="4857750"/>
            <a:ext cx="2571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14" descr="http://t1.gstatic.com/images?q=tbn:ANd9GcSGzM0-rozU8WfyxLqDiNXLCZ25fJLJd-1uJu3sv7EXWVKFKhSj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286500" y="4500563"/>
            <a:ext cx="2571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ir-map.ru/435078_SMALL_0_0.jpg"/>
          <p:cNvPicPr>
            <a:picLocks noChangeAspect="1" noChangeArrowheads="1"/>
          </p:cNvPicPr>
          <p:nvPr/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1214438" y="0"/>
            <a:ext cx="65008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785813" y="785813"/>
            <a:ext cx="928687" cy="500062"/>
          </a:xfrm>
          <a:prstGeom prst="wedgeRoundRectCallout">
            <a:avLst>
              <a:gd name="adj1" fmla="val 113300"/>
              <a:gd name="adj2" fmla="val 6532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США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428750" y="1928813"/>
            <a:ext cx="1285875" cy="500062"/>
          </a:xfrm>
          <a:prstGeom prst="wedgeRoundRectCallout">
            <a:avLst>
              <a:gd name="adj1" fmla="val 108712"/>
              <a:gd name="adj2" fmla="val -250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КАНАДА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643063" y="2714625"/>
            <a:ext cx="928687" cy="500063"/>
          </a:xfrm>
          <a:prstGeom prst="wedgeRoundRectCallout">
            <a:avLst>
              <a:gd name="adj1" fmla="val 113300"/>
              <a:gd name="adj2" fmla="val 6532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США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071688" y="3857625"/>
            <a:ext cx="1500187" cy="500063"/>
          </a:xfrm>
          <a:prstGeom prst="wedgeRoundRectCallout">
            <a:avLst>
              <a:gd name="adj1" fmla="val 105912"/>
              <a:gd name="adj2" fmla="val 84723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МЕКСИКА</a:t>
            </a:r>
            <a:endParaRPr lang="ru-RU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Европейц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838" y="765175"/>
            <a:ext cx="51816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 descr="Негроидная рас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765175"/>
            <a:ext cx="28702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Индеец штата Орегон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3663" y="4292600"/>
            <a:ext cx="25209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WordArt 7"/>
          <p:cNvSpPr>
            <a:spLocks noChangeArrowheads="1" noChangeShapeType="1" noTextEdit="1"/>
          </p:cNvSpPr>
          <p:nvPr/>
        </p:nvSpPr>
        <p:spPr bwMode="auto">
          <a:xfrm>
            <a:off x="1258888" y="0"/>
            <a:ext cx="6769100" cy="69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rgbClr val="80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Численность населения</a:t>
            </a:r>
          </a:p>
        </p:txBody>
      </p:sp>
      <p:pic>
        <p:nvPicPr>
          <p:cNvPr id="4102" name="Picture 8" descr="pe_1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79838" y="4292600"/>
            <a:ext cx="24479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179388" y="4365625"/>
            <a:ext cx="3455987" cy="2232025"/>
          </a:xfrm>
          <a:prstGeom prst="wedgeRoundRectCallout">
            <a:avLst>
              <a:gd name="adj1" fmla="val -55972"/>
              <a:gd name="adj2" fmla="val 60102"/>
              <a:gd name="adj3" fmla="val 16667"/>
            </a:avLst>
          </a:pr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Численность населения Северной Америки составляет более 450 млн. человек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ind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1863" y="692150"/>
            <a:ext cx="280828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7" descr="Население Северной Америк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765175"/>
            <a:ext cx="4200525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61037" cy="836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rgbClr val="80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Заселение материка</a:t>
            </a:r>
          </a:p>
        </p:txBody>
      </p:sp>
      <p:sp>
        <p:nvSpPr>
          <p:cNvPr id="5125" name="Cloud"/>
          <p:cNvSpPr>
            <a:spLocks noChangeAspect="1" noEditPoints="1" noChangeArrowheads="1"/>
          </p:cNvSpPr>
          <p:nvPr/>
        </p:nvSpPr>
        <p:spPr bwMode="auto">
          <a:xfrm>
            <a:off x="3454400" y="3546475"/>
            <a:ext cx="5689600" cy="33115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Заселение материка началось примерно 2,5-3 тыс. лет назад. Древние предки индейцев расселились по всей территории материка.</a:t>
            </a:r>
          </a:p>
        </p:txBody>
      </p:sp>
      <p:pic>
        <p:nvPicPr>
          <p:cNvPr id="5126" name="Picture 8" descr="CAVEMAN1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513" y="4481513"/>
            <a:ext cx="21605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61037" cy="836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rgbClr val="80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Коренное население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900113" y="1341438"/>
            <a:ext cx="3167062" cy="1150937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Индейцы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5292725" y="1341438"/>
            <a:ext cx="3167063" cy="1150937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Эскимосы</a:t>
            </a:r>
          </a:p>
        </p:txBody>
      </p:sp>
      <p:pic>
        <p:nvPicPr>
          <p:cNvPr id="2" name="Picture 7" descr="индейц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2565400"/>
            <a:ext cx="4392612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эскимосы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2565400"/>
            <a:ext cx="4087812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эскимос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765175"/>
            <a:ext cx="316865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6" descr="эскимосы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575" y="765175"/>
            <a:ext cx="57626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2627313" y="0"/>
            <a:ext cx="3600450" cy="69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rgbClr val="800000"/>
                  </a:solidFill>
                  <a:prstDash val="sysDot"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Эскимосы</a:t>
            </a:r>
          </a:p>
        </p:txBody>
      </p:sp>
      <p:sp>
        <p:nvSpPr>
          <p:cNvPr id="9221" name="Cloud"/>
          <p:cNvSpPr>
            <a:spLocks noChangeAspect="1" noEditPoints="1" noChangeArrowheads="1"/>
          </p:cNvSpPr>
          <p:nvPr/>
        </p:nvSpPr>
        <p:spPr bwMode="auto">
          <a:xfrm>
            <a:off x="0" y="4652963"/>
            <a:ext cx="7451725" cy="22050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25400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Предки современных индейцев появились позднее. Они начали осваивать арктические и субарктические территории, так как южные районы уже были заняты.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инуит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725" y="836613"/>
            <a:ext cx="3687763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6" descr="иглу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836613"/>
            <a:ext cx="496887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2627313" y="0"/>
            <a:ext cx="3600450" cy="836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rgbClr val="800000"/>
                  </a:solidFill>
                  <a:prstDash val="sysDot"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Эскимосы</a:t>
            </a:r>
          </a:p>
        </p:txBody>
      </p:sp>
      <p:sp>
        <p:nvSpPr>
          <p:cNvPr id="10245" name="Cloud"/>
          <p:cNvSpPr>
            <a:spLocks noChangeAspect="1" noEditPoints="1" noChangeArrowheads="1"/>
          </p:cNvSpPr>
          <p:nvPr/>
        </p:nvSpPr>
        <p:spPr bwMode="auto">
          <a:xfrm>
            <a:off x="0" y="4652963"/>
            <a:ext cx="7451725" cy="22050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25400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Эскимосы называют себя инуитами. Живут они на Аляске, севере Канады и в Гренландии, в особых домах из снега – иглу. Всего их насчитывается около 60 тыс. 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ind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063" y="692150"/>
            <a:ext cx="331152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7" descr="индеец С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692150"/>
            <a:ext cx="4248150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2627313" y="0"/>
            <a:ext cx="3600450" cy="69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rgbClr val="80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Индейцы</a:t>
            </a:r>
          </a:p>
        </p:txBody>
      </p:sp>
      <p:sp>
        <p:nvSpPr>
          <p:cNvPr id="7173" name="Cloud"/>
          <p:cNvSpPr>
            <a:spLocks noChangeAspect="1" noEditPoints="1" noChangeArrowheads="1"/>
          </p:cNvSpPr>
          <p:nvPr/>
        </p:nvSpPr>
        <p:spPr bwMode="auto">
          <a:xfrm>
            <a:off x="3203575" y="3429000"/>
            <a:ext cx="5940425" cy="34290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25400">
            <a:solidFill>
              <a:srgbClr val="8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Численность современных индейцев составляет около 15 млн. человек. Индейцы занимались охотой, рыболовством и земледелием. Они выращивали кукурузу, томаты и другие культурные растения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Индеец-охот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92150"/>
            <a:ext cx="36004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6" descr="Новый рису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765175"/>
            <a:ext cx="3979863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2627313" y="0"/>
            <a:ext cx="3600450" cy="69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rgbClr val="80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Индейцы</a:t>
            </a:r>
          </a:p>
        </p:txBody>
      </p:sp>
      <p:sp>
        <p:nvSpPr>
          <p:cNvPr id="8197" name="Cloud"/>
          <p:cNvSpPr>
            <a:spLocks noChangeAspect="1" noEditPoints="1" noChangeArrowheads="1"/>
          </p:cNvSpPr>
          <p:nvPr/>
        </p:nvSpPr>
        <p:spPr bwMode="auto">
          <a:xfrm>
            <a:off x="0" y="3573463"/>
            <a:ext cx="6659563" cy="32845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25400">
            <a:solidFill>
              <a:srgbClr val="FF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 приходом европейцев судьба индейцев сложилась трагически: их истребляли, сгоняли с плодородных земель. Многие индейские племена – ирокезы, гуроны, алгонкины, сиу, семинолы исчезли или сократились в численности.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250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38</cp:revision>
  <dcterms:created xsi:type="dcterms:W3CDTF">2009-02-28T12:47:37Z</dcterms:created>
  <dcterms:modified xsi:type="dcterms:W3CDTF">2014-04-12T15:19:58Z</dcterms:modified>
</cp:coreProperties>
</file>